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4"/>
  </p:notesMasterIdLst>
  <p:sldIdLst>
    <p:sldId id="257" r:id="rId3"/>
    <p:sldId id="259" r:id="rId4"/>
    <p:sldId id="268" r:id="rId5"/>
    <p:sldId id="269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72" d="100"/>
          <a:sy n="72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F523A-BEB2-4BE8-BC29-38D11A2086FA}" type="datetimeFigureOut">
              <a:rPr lang="en-IN" smtClean="0"/>
              <a:t>21-02-2014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7F103-AB2A-4783-B675-9FF34306A10A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C467E-43BD-E84B-A302-041EAAB654B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8274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C467E-43BD-E84B-A302-041EAAB654B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8274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2074" y="71037"/>
            <a:ext cx="4759428" cy="1422651"/>
          </a:xfrm>
        </p:spPr>
        <p:txBody>
          <a:bodyPr anchor="ctr" anchorCtr="0">
            <a:noAutofit/>
          </a:bodyPr>
          <a:lstStyle>
            <a:lvl1pPr algn="r">
              <a:defRPr sz="2400"/>
            </a:lvl1pPr>
          </a:lstStyle>
          <a:p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584200" y="5535422"/>
            <a:ext cx="3217863" cy="333375"/>
          </a:xfrm>
        </p:spPr>
        <p:txBody>
          <a:bodyPr>
            <a:normAutofit/>
          </a:bodyPr>
          <a:lstStyle>
            <a:lvl1pPr marL="0" indent="0">
              <a:buNone/>
              <a:defRPr sz="1500" i="1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584200" y="5889523"/>
            <a:ext cx="3217863" cy="275771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57768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Thank You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27808" y="5117177"/>
            <a:ext cx="251047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3600" dirty="0">
                <a:solidFill>
                  <a:srgbClr val="FFFFFF"/>
                </a:solidFill>
                <a:latin typeface="Arial"/>
                <a:cs typeface="Arial"/>
              </a:rPr>
              <a:t>Thank You</a:t>
            </a:r>
          </a:p>
          <a:p>
            <a:pPr algn="ctr" defTabSz="457200"/>
            <a:r>
              <a:rPr lang="en-US" sz="1700" dirty="0">
                <a:solidFill>
                  <a:srgbClr val="FFFFFF"/>
                </a:solidFill>
                <a:latin typeface="Arial"/>
                <a:cs typeface="Arial"/>
              </a:rPr>
              <a:t>www.radware.com</a:t>
            </a:r>
            <a:endParaRPr lang="en-US" sz="17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4803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72891"/>
            <a:ext cx="7772400" cy="1500187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 b="1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60021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Slide </a:t>
            </a:r>
            <a:fld id="{D2BB6FAA-7776-43A7-B0EB-69F0316F04A9}" type="slidenum">
              <a:rPr lang="he-IL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553200"/>
            <a:ext cx="5029200" cy="304800"/>
          </a:xfrm>
        </p:spPr>
        <p:txBody>
          <a:bodyPr/>
          <a:lstStyle>
            <a:lvl1pPr algn="ctr">
              <a:buNone/>
              <a:defRPr sz="1600" b="1"/>
            </a:lvl1pPr>
          </a:lstStyle>
          <a:p>
            <a:pPr lvl="0"/>
            <a:r>
              <a:rPr lang="en-US" dirty="0" smtClean="0"/>
              <a:t>Product Management – Confidential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7615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ction Header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72891"/>
            <a:ext cx="7772400" cy="1500187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 b="1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97076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2074" y="71037"/>
            <a:ext cx="4759428" cy="1422651"/>
          </a:xfrm>
        </p:spPr>
        <p:txBody>
          <a:bodyPr anchor="ctr" anchorCtr="0">
            <a:noAutofit/>
          </a:bodyPr>
          <a:lstStyle>
            <a:lvl1pPr algn="r">
              <a:defRPr sz="2400"/>
            </a:lvl1pPr>
          </a:lstStyle>
          <a:p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584200" y="5535422"/>
            <a:ext cx="3217863" cy="333375"/>
          </a:xfrm>
        </p:spPr>
        <p:txBody>
          <a:bodyPr>
            <a:normAutofit/>
          </a:bodyPr>
          <a:lstStyle>
            <a:lvl1pPr marL="0" indent="0">
              <a:buNone/>
              <a:defRPr sz="1500" i="1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584200" y="5889523"/>
            <a:ext cx="3217863" cy="275771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57768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Slide </a:t>
            </a:r>
            <a:fld id="{2EFB0E03-A6F6-F14E-9CFE-B2E2C517F81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6468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76706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Slide </a:t>
            </a:r>
            <a:fld id="{48B95708-110C-5840-A855-6BCA844353D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3260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Slide </a:t>
            </a:r>
            <a:fld id="{48B95708-110C-5840-A855-6BCA844353D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253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Slide </a:t>
            </a:r>
            <a:fld id="{48B95708-110C-5840-A855-6BCA844353D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837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Slide </a:t>
            </a:r>
            <a:fld id="{2EFB0E03-A6F6-F14E-9CFE-B2E2C517F81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6468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Slide </a:t>
            </a:r>
            <a:fld id="{48B95708-110C-5840-A855-6BCA844353D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1532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5771" y="265790"/>
            <a:ext cx="6250289" cy="322039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1117600"/>
            <a:ext cx="5394779" cy="51609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17601"/>
            <a:ext cx="3008313" cy="51609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Slide </a:t>
            </a:r>
            <a:fld id="{48B95708-110C-5840-A855-6BCA844353D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52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9494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61142"/>
            <a:ext cx="5486400" cy="3660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6167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Slide </a:t>
            </a:r>
            <a:fld id="{48B95708-110C-5840-A855-6BCA844353D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666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Thank You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27808" y="5117177"/>
            <a:ext cx="251047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3600" dirty="0">
                <a:solidFill>
                  <a:srgbClr val="FFFFFF"/>
                </a:solidFill>
                <a:latin typeface="Arial"/>
                <a:cs typeface="Arial"/>
              </a:rPr>
              <a:t>Thank You</a:t>
            </a:r>
          </a:p>
          <a:p>
            <a:pPr algn="ctr" defTabSz="457200"/>
            <a:r>
              <a:rPr lang="en-US" sz="1700" dirty="0">
                <a:solidFill>
                  <a:srgbClr val="FFFFFF"/>
                </a:solidFill>
                <a:latin typeface="Arial"/>
                <a:cs typeface="Arial"/>
              </a:rPr>
              <a:t>www.radware.com</a:t>
            </a:r>
            <a:endParaRPr lang="en-US" sz="17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4803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72891"/>
            <a:ext cx="7772400" cy="1500187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 b="1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60021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Slide </a:t>
            </a:r>
            <a:fld id="{D2BB6FAA-7776-43A7-B0EB-69F0316F04A9}" type="slidenum">
              <a:rPr lang="he-IL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553200"/>
            <a:ext cx="5029200" cy="304800"/>
          </a:xfrm>
        </p:spPr>
        <p:txBody>
          <a:bodyPr/>
          <a:lstStyle>
            <a:lvl1pPr algn="ctr">
              <a:buNone/>
              <a:defRPr sz="1600" b="1"/>
            </a:lvl1pPr>
          </a:lstStyle>
          <a:p>
            <a:pPr lvl="0"/>
            <a:r>
              <a:rPr lang="en-US" dirty="0" smtClean="0"/>
              <a:t>Product Management – Confidential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7615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ction Header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72891"/>
            <a:ext cx="7772400" cy="1500187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 b="1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97076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76706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Slide </a:t>
            </a:r>
            <a:fld id="{48B95708-110C-5840-A855-6BCA844353D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3260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Slide </a:t>
            </a:r>
            <a:fld id="{48B95708-110C-5840-A855-6BCA844353D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253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Slide </a:t>
            </a:r>
            <a:fld id="{48B95708-110C-5840-A855-6BCA844353D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837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Slide </a:t>
            </a:r>
            <a:fld id="{48B95708-110C-5840-A855-6BCA844353D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1532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5771" y="265790"/>
            <a:ext cx="6250289" cy="322039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1117600"/>
            <a:ext cx="5394779" cy="51609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17601"/>
            <a:ext cx="3008313" cy="51609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Slide </a:t>
            </a:r>
            <a:fld id="{48B95708-110C-5840-A855-6BCA844353D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52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9494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61142"/>
            <a:ext cx="5486400" cy="3660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6167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Slide </a:t>
            </a:r>
            <a:fld id="{48B95708-110C-5840-A855-6BCA844353D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666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_header.pn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932688"/>
          </a:xfrm>
          <a:prstGeom prst="rect">
            <a:avLst/>
          </a:prstGeom>
        </p:spPr>
      </p:pic>
      <p:pic>
        <p:nvPicPr>
          <p:cNvPr id="5" name="Picture 4" descr="corp_footer.jp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505894"/>
            <a:ext cx="9144000" cy="136550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4720" y="274638"/>
            <a:ext cx="6208420" cy="307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775" y="1093576"/>
            <a:ext cx="8608193" cy="5032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6120" y="6506273"/>
            <a:ext cx="2459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i="0">
                <a:solidFill>
                  <a:schemeClr val="bg1"/>
                </a:solidFill>
                <a:latin typeface="Arial"/>
              </a:defRPr>
            </a:lvl1pPr>
          </a:lstStyle>
          <a:p>
            <a:pPr defTabSz="457200"/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  <a:effectLst>
                  <a:outerShdw blurRad="50800" dist="25400" dir="2700000" algn="tl" rotWithShape="0">
                    <a:srgbClr val="000000">
                      <a:alpha val="70000"/>
                    </a:srgbClr>
                  </a:outerShdw>
                </a:effectLst>
              </a:rPr>
              <a:t>Slide </a:t>
            </a:r>
            <a:fld id="{2EFB0E03-A6F6-F14E-9CFE-B2E2C517F813}" type="slidenum">
              <a:rPr lang="en-US" smtClean="0">
                <a:solidFill>
                  <a:prstClr val="white"/>
                </a:solidFill>
                <a:effectLst>
                  <a:outerShdw blurRad="50800" dist="25400" dir="2700000" algn="tl" rotWithShape="0">
                    <a:srgbClr val="000000">
                      <a:alpha val="70000"/>
                    </a:srgbClr>
                  </a:outerShdw>
                </a:effectLst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  <a:effectLst>
                <a:outerShdw blurRad="50800" dist="25400" dir="27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341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21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5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3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3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3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_header.pn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932688"/>
          </a:xfrm>
          <a:prstGeom prst="rect">
            <a:avLst/>
          </a:prstGeom>
        </p:spPr>
      </p:pic>
      <p:pic>
        <p:nvPicPr>
          <p:cNvPr id="5" name="Picture 4" descr="corp_footer.jp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505894"/>
            <a:ext cx="9144000" cy="136550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4720" y="274638"/>
            <a:ext cx="6208420" cy="307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775" y="1093576"/>
            <a:ext cx="8608193" cy="5032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6120" y="6506273"/>
            <a:ext cx="2459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i="0">
                <a:solidFill>
                  <a:schemeClr val="bg1"/>
                </a:solidFill>
                <a:latin typeface="Arial"/>
              </a:defRPr>
            </a:lvl1pPr>
          </a:lstStyle>
          <a:p>
            <a:pPr defTabSz="457200"/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  <a:effectLst>
                  <a:outerShdw blurRad="50800" dist="25400" dir="2700000" algn="tl" rotWithShape="0">
                    <a:srgbClr val="000000">
                      <a:alpha val="70000"/>
                    </a:srgbClr>
                  </a:outerShdw>
                </a:effectLst>
              </a:rPr>
              <a:t>Slide </a:t>
            </a:r>
            <a:fld id="{2EFB0E03-A6F6-F14E-9CFE-B2E2C517F813}" type="slidenum">
              <a:rPr lang="en-US" smtClean="0">
                <a:solidFill>
                  <a:prstClr val="white"/>
                </a:solidFill>
                <a:effectLst>
                  <a:outerShdw blurRad="50800" dist="25400" dir="2700000" algn="tl" rotWithShape="0">
                    <a:srgbClr val="000000">
                      <a:alpha val="70000"/>
                    </a:srgbClr>
                  </a:outerShdw>
                </a:effectLst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  <a:effectLst>
                <a:outerShdw blurRad="50800" dist="25400" dir="27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341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21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5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3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3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3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te.com/" TargetMode="Externa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wmf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wmf"/><Relationship Id="rId4" Type="http://schemas.openxmlformats.org/officeDocument/2006/relationships/image" Target="../media/image10.jpeg"/><Relationship Id="rId9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wmf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wmf"/><Relationship Id="rId4" Type="http://schemas.openxmlformats.org/officeDocument/2006/relationships/image" Target="../media/image16.jpeg"/><Relationship Id="rId9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C_Fad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8016" y="0"/>
            <a:ext cx="5205984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18865" y="2208897"/>
            <a:ext cx="6127845" cy="3523094"/>
          </a:xfrm>
        </p:spPr>
        <p:txBody>
          <a:bodyPr>
            <a:normAutofit/>
          </a:bodyPr>
          <a:lstStyle/>
          <a:p>
            <a:pPr lvl="0" algn="l">
              <a:defRPr/>
            </a:pPr>
            <a:endParaRPr lang="en-US" dirty="0" smtClean="0">
              <a:latin typeface="+mj-lt"/>
            </a:endParaRPr>
          </a:p>
          <a:p>
            <a:pPr lvl="0" algn="l">
              <a:defRPr/>
            </a:pPr>
            <a:r>
              <a:rPr lang="en-US" dirty="0" smtClean="0">
                <a:latin typeface="+mj-lt"/>
              </a:rPr>
              <a:t>LB Redundancy for Geo-Graphic Sites</a:t>
            </a:r>
            <a:endParaRPr lang="en-US" sz="1600" b="0" dirty="0" smtClean="0">
              <a:latin typeface="+mj-lt"/>
            </a:endParaRPr>
          </a:p>
          <a:p>
            <a:pPr lvl="0" algn="l">
              <a:defRPr/>
            </a:pPr>
            <a:endParaRPr lang="en-US" sz="1600" b="0" dirty="0" smtClean="0"/>
          </a:p>
          <a:p>
            <a:pPr lvl="0" algn="l">
              <a:defRPr/>
            </a:pPr>
            <a:r>
              <a:rPr lang="en-US" sz="1600" b="0" dirty="0" smtClean="0"/>
              <a:t> </a:t>
            </a:r>
          </a:p>
          <a:p>
            <a:pPr lvl="0" algn="l">
              <a:defRPr/>
            </a:pPr>
            <a:endParaRPr lang="en-US" sz="1600" b="0" dirty="0"/>
          </a:p>
          <a:p>
            <a:pPr lvl="0" algn="l">
              <a:defRPr/>
            </a:pPr>
            <a:endParaRPr lang="en-US" sz="1600" b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49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700" dirty="0" smtClean="0">
                <a:latin typeface="Cambria" pitchFamily="18" charset="0"/>
              </a:rPr>
              <a:t>Overview</a:t>
            </a:r>
            <a:endParaRPr lang="en-IN" sz="1700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700" dirty="0" err="1" smtClean="0">
                <a:latin typeface="Cambria" pitchFamily="18" charset="0"/>
              </a:rPr>
              <a:t>Appdirector</a:t>
            </a:r>
            <a:r>
              <a:rPr lang="en-US" sz="1700" dirty="0" smtClean="0">
                <a:latin typeface="Cambria" pitchFamily="18" charset="0"/>
              </a:rPr>
              <a:t> on each site will become Authoritative Name Servers for the domain hosted</a:t>
            </a:r>
          </a:p>
          <a:p>
            <a:r>
              <a:rPr lang="en-US" sz="1700" dirty="0" smtClean="0">
                <a:latin typeface="Cambria" pitchFamily="18" charset="0"/>
              </a:rPr>
              <a:t>Each AD on Site will have its own VIP for site </a:t>
            </a:r>
            <a:r>
              <a:rPr lang="en-US" sz="1700" dirty="0" smtClean="0">
                <a:latin typeface="Cambria" pitchFamily="18" charset="0"/>
                <a:hlinkClick r:id="rId2"/>
              </a:rPr>
              <a:t>www.site.com</a:t>
            </a:r>
            <a:endParaRPr lang="en-US" sz="1700" dirty="0" smtClean="0">
              <a:latin typeface="Cambria" pitchFamily="18" charset="0"/>
            </a:endParaRPr>
          </a:p>
          <a:p>
            <a:r>
              <a:rPr lang="en-US" sz="1700" dirty="0" smtClean="0">
                <a:latin typeface="Cambria" pitchFamily="18" charset="0"/>
              </a:rPr>
              <a:t>When DNS query comes to DNS registrar, it points to NS1 and NS2.</a:t>
            </a:r>
          </a:p>
          <a:p>
            <a:r>
              <a:rPr lang="en-US" sz="1700" dirty="0" smtClean="0">
                <a:latin typeface="Cambria" pitchFamily="18" charset="0"/>
              </a:rPr>
              <a:t>These NS1 and NS2 are nothing but AD located in each geographical site </a:t>
            </a:r>
          </a:p>
          <a:p>
            <a:r>
              <a:rPr lang="en-US" sz="1700" dirty="0" smtClean="0">
                <a:latin typeface="Cambria" pitchFamily="18" charset="0"/>
              </a:rPr>
              <a:t>On receipt of the DNS query, AD on that site, depending on mode of </a:t>
            </a:r>
            <a:r>
              <a:rPr lang="en-US" sz="1700" dirty="0" err="1" smtClean="0">
                <a:latin typeface="Cambria" pitchFamily="18" charset="0"/>
              </a:rPr>
              <a:t>config</a:t>
            </a:r>
            <a:r>
              <a:rPr lang="en-US" sz="1700" dirty="0" smtClean="0">
                <a:latin typeface="Cambria" pitchFamily="18" charset="0"/>
              </a:rPr>
              <a:t> will share the VIP of the site.</a:t>
            </a:r>
          </a:p>
          <a:p>
            <a:r>
              <a:rPr lang="en-US" sz="1700" dirty="0" smtClean="0">
                <a:latin typeface="Cambria" pitchFamily="18" charset="0"/>
              </a:rPr>
              <a:t>The mode supported could be active – active or active backup</a:t>
            </a:r>
          </a:p>
          <a:p>
            <a:r>
              <a:rPr lang="en-US" sz="1700" dirty="0" smtClean="0">
                <a:latin typeface="Cambria" pitchFamily="18" charset="0"/>
              </a:rPr>
              <a:t>The failover can be triggered when All real servers are down or complete site is down</a:t>
            </a:r>
          </a:p>
          <a:p>
            <a:r>
              <a:rPr lang="en-US" sz="1700" dirty="0" smtClean="0">
                <a:latin typeface="Cambria" pitchFamily="18" charset="0"/>
              </a:rPr>
              <a:t>LB on both site communicate with each other for exchange of information and keep-alive.</a:t>
            </a:r>
          </a:p>
          <a:p>
            <a:r>
              <a:rPr lang="en-US" sz="1700" dirty="0" smtClean="0">
                <a:latin typeface="Cambria" pitchFamily="18" charset="0"/>
              </a:rPr>
              <a:t>Admin is in total control of how to server the traffic to end user.   </a:t>
            </a:r>
            <a:endParaRPr lang="en-IN" sz="1700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Slide </a:t>
            </a:r>
            <a:fld id="{2EFB0E03-A6F6-F14E-9CFE-B2E2C517F813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C_Fad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8016" y="0"/>
            <a:ext cx="5205984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18865" y="2208897"/>
            <a:ext cx="6127845" cy="3523094"/>
          </a:xfrm>
        </p:spPr>
        <p:txBody>
          <a:bodyPr>
            <a:normAutofit/>
          </a:bodyPr>
          <a:lstStyle/>
          <a:p>
            <a:pPr lvl="0" algn="l">
              <a:defRPr/>
            </a:pPr>
            <a:endParaRPr lang="en-US" dirty="0" smtClean="0">
              <a:latin typeface="+mj-lt"/>
            </a:endParaRPr>
          </a:p>
          <a:p>
            <a:pPr lvl="0" algn="l">
              <a:defRPr/>
            </a:pPr>
            <a:r>
              <a:rPr lang="en-US" dirty="0" smtClean="0">
                <a:latin typeface="+mj-lt"/>
              </a:rPr>
              <a:t>Thank You </a:t>
            </a:r>
            <a:endParaRPr lang="en-US" sz="1600" b="0" dirty="0" smtClean="0">
              <a:latin typeface="+mj-lt"/>
            </a:endParaRPr>
          </a:p>
          <a:p>
            <a:pPr lvl="0" algn="l">
              <a:defRPr/>
            </a:pPr>
            <a:endParaRPr lang="en-US" sz="1600" b="0" dirty="0" smtClean="0"/>
          </a:p>
          <a:p>
            <a:pPr lvl="0" algn="l">
              <a:defRPr/>
            </a:pPr>
            <a:r>
              <a:rPr lang="en-US" sz="1600" b="0" dirty="0" smtClean="0"/>
              <a:t> </a:t>
            </a:r>
          </a:p>
          <a:p>
            <a:pPr lvl="0" algn="l">
              <a:defRPr/>
            </a:pPr>
            <a:endParaRPr lang="en-US" sz="1600" b="0" dirty="0"/>
          </a:p>
          <a:p>
            <a:pPr lvl="0" algn="l">
              <a:defRPr/>
            </a:pPr>
            <a:endParaRPr lang="en-US" sz="1600" b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49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N" sz="1700" dirty="0" smtClean="0">
                <a:latin typeface="Cambria" pitchFamily="18" charset="0"/>
              </a:rPr>
              <a:t>Option #2 Configuring VRRP Across Sites over Private IP</a:t>
            </a:r>
            <a:endParaRPr lang="en-IN" sz="1700" dirty="0" smtClean="0">
              <a:latin typeface="Cambria" pitchFamily="18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83568" y="1052736"/>
            <a:ext cx="7620000" cy="4968875"/>
          </a:xfrm>
        </p:spPr>
        <p:txBody>
          <a:bodyPr/>
          <a:lstStyle/>
          <a:p>
            <a:pPr>
              <a:buNone/>
            </a:pP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endParaRPr lang="en-IN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284984"/>
            <a:ext cx="8477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284984"/>
            <a:ext cx="8477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TradingSer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5441" y="4437112"/>
            <a:ext cx="5254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TradingSer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3478" y="4437112"/>
            <a:ext cx="5254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TradingSer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437112"/>
            <a:ext cx="5254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TradingSer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9737" y="4471392"/>
            <a:ext cx="5254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TradingSer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7774" y="4471392"/>
            <a:ext cx="5254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TradingSer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471392"/>
            <a:ext cx="5254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41"/>
          <p:cNvSpPr>
            <a:spLocks noChangeArrowheads="1"/>
          </p:cNvSpPr>
          <p:nvPr/>
        </p:nvSpPr>
        <p:spPr bwMode="auto">
          <a:xfrm>
            <a:off x="1115616" y="1340768"/>
            <a:ext cx="6477000" cy="2209800"/>
          </a:xfrm>
          <a:prstGeom prst="ellipse">
            <a:avLst/>
          </a:prstGeom>
          <a:noFill/>
          <a:ln w="317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13" name="Line 22"/>
          <p:cNvSpPr>
            <a:spLocks noChangeShapeType="1"/>
          </p:cNvSpPr>
          <p:nvPr/>
        </p:nvSpPr>
        <p:spPr bwMode="auto">
          <a:xfrm>
            <a:off x="2195736" y="3933056"/>
            <a:ext cx="12192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2267744" y="3933056"/>
            <a:ext cx="0" cy="533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2771800" y="3933056"/>
            <a:ext cx="0" cy="533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>
            <a:off x="3203848" y="3933056"/>
            <a:ext cx="0" cy="533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>
            <a:off x="4860032" y="3967336"/>
            <a:ext cx="12192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4932040" y="3967336"/>
            <a:ext cx="0" cy="533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>
            <a:off x="5436096" y="3967336"/>
            <a:ext cx="0" cy="533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>
            <a:off x="5868144" y="3967336"/>
            <a:ext cx="0" cy="533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>
            <a:off x="2771800" y="3573016"/>
            <a:ext cx="0" cy="36004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>
            <a:off x="5364088" y="3573016"/>
            <a:ext cx="0" cy="36004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25" name="Picture 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636912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844824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636912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Freeform 38"/>
          <p:cNvSpPr>
            <a:spLocks/>
          </p:cNvSpPr>
          <p:nvPr/>
        </p:nvSpPr>
        <p:spPr bwMode="auto">
          <a:xfrm rot="5608956">
            <a:off x="2654594" y="2798791"/>
            <a:ext cx="491949" cy="586015"/>
          </a:xfrm>
          <a:custGeom>
            <a:avLst/>
            <a:gdLst>
              <a:gd name="T0" fmla="*/ 0 w 1535"/>
              <a:gd name="T1" fmla="*/ 0 h 508"/>
              <a:gd name="T2" fmla="*/ 808 w 1535"/>
              <a:gd name="T3" fmla="*/ 210 h 508"/>
              <a:gd name="T4" fmla="*/ 775 w 1535"/>
              <a:gd name="T5" fmla="*/ 275 h 508"/>
              <a:gd name="T6" fmla="*/ 1535 w 1535"/>
              <a:gd name="T7" fmla="*/ 508 h 508"/>
              <a:gd name="T8" fmla="*/ 727 w 1535"/>
              <a:gd name="T9" fmla="*/ 292 h 508"/>
              <a:gd name="T10" fmla="*/ 764 w 1535"/>
              <a:gd name="T11" fmla="*/ 225 h 508"/>
              <a:gd name="T12" fmla="*/ 0 w 1535"/>
              <a:gd name="T13" fmla="*/ 0 h 5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5"/>
              <a:gd name="T22" fmla="*/ 0 h 508"/>
              <a:gd name="T23" fmla="*/ 1535 w 1535"/>
              <a:gd name="T24" fmla="*/ 508 h 5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5" h="508">
                <a:moveTo>
                  <a:pt x="0" y="0"/>
                </a:moveTo>
                <a:lnTo>
                  <a:pt x="808" y="210"/>
                </a:lnTo>
                <a:lnTo>
                  <a:pt x="775" y="275"/>
                </a:lnTo>
                <a:lnTo>
                  <a:pt x="1535" y="508"/>
                </a:lnTo>
                <a:lnTo>
                  <a:pt x="727" y="292"/>
                </a:lnTo>
                <a:lnTo>
                  <a:pt x="764" y="2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0" name="Freeform 38"/>
          <p:cNvSpPr>
            <a:spLocks/>
          </p:cNvSpPr>
          <p:nvPr/>
        </p:nvSpPr>
        <p:spPr bwMode="auto">
          <a:xfrm rot="21134494">
            <a:off x="4969344" y="2883460"/>
            <a:ext cx="491949" cy="586015"/>
          </a:xfrm>
          <a:custGeom>
            <a:avLst/>
            <a:gdLst>
              <a:gd name="T0" fmla="*/ 0 w 1535"/>
              <a:gd name="T1" fmla="*/ 0 h 508"/>
              <a:gd name="T2" fmla="*/ 808 w 1535"/>
              <a:gd name="T3" fmla="*/ 210 h 508"/>
              <a:gd name="T4" fmla="*/ 775 w 1535"/>
              <a:gd name="T5" fmla="*/ 275 h 508"/>
              <a:gd name="T6" fmla="*/ 1535 w 1535"/>
              <a:gd name="T7" fmla="*/ 508 h 508"/>
              <a:gd name="T8" fmla="*/ 727 w 1535"/>
              <a:gd name="T9" fmla="*/ 292 h 508"/>
              <a:gd name="T10" fmla="*/ 764 w 1535"/>
              <a:gd name="T11" fmla="*/ 225 h 508"/>
              <a:gd name="T12" fmla="*/ 0 w 1535"/>
              <a:gd name="T13" fmla="*/ 0 h 5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5"/>
              <a:gd name="T22" fmla="*/ 0 h 508"/>
              <a:gd name="T23" fmla="*/ 1535 w 1535"/>
              <a:gd name="T24" fmla="*/ 508 h 5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5" h="508">
                <a:moveTo>
                  <a:pt x="0" y="0"/>
                </a:moveTo>
                <a:lnTo>
                  <a:pt x="808" y="210"/>
                </a:lnTo>
                <a:lnTo>
                  <a:pt x="775" y="275"/>
                </a:lnTo>
                <a:lnTo>
                  <a:pt x="1535" y="508"/>
                </a:lnTo>
                <a:lnTo>
                  <a:pt x="727" y="292"/>
                </a:lnTo>
                <a:lnTo>
                  <a:pt x="764" y="2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1" name="Freeform 38"/>
          <p:cNvSpPr>
            <a:spLocks/>
          </p:cNvSpPr>
          <p:nvPr/>
        </p:nvSpPr>
        <p:spPr bwMode="auto">
          <a:xfrm rot="5608956">
            <a:off x="3294828" y="1964162"/>
            <a:ext cx="610125" cy="756422"/>
          </a:xfrm>
          <a:custGeom>
            <a:avLst/>
            <a:gdLst>
              <a:gd name="T0" fmla="*/ 0 w 1535"/>
              <a:gd name="T1" fmla="*/ 0 h 508"/>
              <a:gd name="T2" fmla="*/ 808 w 1535"/>
              <a:gd name="T3" fmla="*/ 210 h 508"/>
              <a:gd name="T4" fmla="*/ 775 w 1535"/>
              <a:gd name="T5" fmla="*/ 275 h 508"/>
              <a:gd name="T6" fmla="*/ 1535 w 1535"/>
              <a:gd name="T7" fmla="*/ 508 h 508"/>
              <a:gd name="T8" fmla="*/ 727 w 1535"/>
              <a:gd name="T9" fmla="*/ 292 h 508"/>
              <a:gd name="T10" fmla="*/ 764 w 1535"/>
              <a:gd name="T11" fmla="*/ 225 h 508"/>
              <a:gd name="T12" fmla="*/ 0 w 1535"/>
              <a:gd name="T13" fmla="*/ 0 h 5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5"/>
              <a:gd name="T22" fmla="*/ 0 h 508"/>
              <a:gd name="T23" fmla="*/ 1535 w 1535"/>
              <a:gd name="T24" fmla="*/ 508 h 5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5" h="508">
                <a:moveTo>
                  <a:pt x="0" y="0"/>
                </a:moveTo>
                <a:lnTo>
                  <a:pt x="808" y="210"/>
                </a:lnTo>
                <a:lnTo>
                  <a:pt x="775" y="275"/>
                </a:lnTo>
                <a:lnTo>
                  <a:pt x="1535" y="508"/>
                </a:lnTo>
                <a:lnTo>
                  <a:pt x="727" y="292"/>
                </a:lnTo>
                <a:lnTo>
                  <a:pt x="764" y="2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2" name="Freeform 38"/>
          <p:cNvSpPr>
            <a:spLocks/>
          </p:cNvSpPr>
          <p:nvPr/>
        </p:nvSpPr>
        <p:spPr bwMode="auto">
          <a:xfrm rot="10361872">
            <a:off x="4014910" y="2010110"/>
            <a:ext cx="610125" cy="756422"/>
          </a:xfrm>
          <a:custGeom>
            <a:avLst/>
            <a:gdLst>
              <a:gd name="T0" fmla="*/ 0 w 1535"/>
              <a:gd name="T1" fmla="*/ 0 h 508"/>
              <a:gd name="T2" fmla="*/ 808 w 1535"/>
              <a:gd name="T3" fmla="*/ 210 h 508"/>
              <a:gd name="T4" fmla="*/ 775 w 1535"/>
              <a:gd name="T5" fmla="*/ 275 h 508"/>
              <a:gd name="T6" fmla="*/ 1535 w 1535"/>
              <a:gd name="T7" fmla="*/ 508 h 508"/>
              <a:gd name="T8" fmla="*/ 727 w 1535"/>
              <a:gd name="T9" fmla="*/ 292 h 508"/>
              <a:gd name="T10" fmla="*/ 764 w 1535"/>
              <a:gd name="T11" fmla="*/ 225 h 508"/>
              <a:gd name="T12" fmla="*/ 0 w 1535"/>
              <a:gd name="T13" fmla="*/ 0 h 5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5"/>
              <a:gd name="T22" fmla="*/ 0 h 508"/>
              <a:gd name="T23" fmla="*/ 1535 w 1535"/>
              <a:gd name="T24" fmla="*/ 508 h 5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5" h="508">
                <a:moveTo>
                  <a:pt x="0" y="0"/>
                </a:moveTo>
                <a:lnTo>
                  <a:pt x="808" y="210"/>
                </a:lnTo>
                <a:lnTo>
                  <a:pt x="775" y="275"/>
                </a:lnTo>
                <a:lnTo>
                  <a:pt x="1535" y="508"/>
                </a:lnTo>
                <a:lnTo>
                  <a:pt x="727" y="292"/>
                </a:lnTo>
                <a:lnTo>
                  <a:pt x="764" y="2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7086600" y="4653136"/>
            <a:ext cx="1221809" cy="5847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 smtClean="0">
                <a:latin typeface="Times" charset="0"/>
              </a:rPr>
              <a:t>Site B</a:t>
            </a:r>
            <a:endParaRPr lang="en-US" sz="3200" b="1" dirty="0">
              <a:latin typeface="Times" charset="0"/>
            </a:endParaRP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441325" y="4672186"/>
            <a:ext cx="1221616" cy="5847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 smtClean="0">
                <a:latin typeface="Times" charset="0"/>
              </a:rPr>
              <a:t>Site A</a:t>
            </a:r>
            <a:endParaRPr lang="en-US" sz="3200" b="1" dirty="0">
              <a:latin typeface="Times" charset="0"/>
            </a:endParaRPr>
          </a:p>
        </p:txBody>
      </p:sp>
      <p:sp>
        <p:nvSpPr>
          <p:cNvPr id="35" name="Line 22"/>
          <p:cNvSpPr>
            <a:spLocks noChangeShapeType="1"/>
          </p:cNvSpPr>
          <p:nvPr/>
        </p:nvSpPr>
        <p:spPr bwMode="auto">
          <a:xfrm>
            <a:off x="3275856" y="3429000"/>
            <a:ext cx="1584176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1547664" y="2996952"/>
            <a:ext cx="1122363" cy="3048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err="1">
                <a:latin typeface="Times" charset="0"/>
              </a:rPr>
              <a:t>Appdirector</a:t>
            </a:r>
            <a:endParaRPr lang="en-US" sz="1400" b="1" dirty="0">
              <a:latin typeface="Times" charset="0"/>
            </a:endParaRPr>
          </a:p>
        </p:txBody>
      </p:sp>
      <p:sp>
        <p:nvSpPr>
          <p:cNvPr id="37" name="Text Box 50"/>
          <p:cNvSpPr txBox="1">
            <a:spLocks noChangeArrowheads="1"/>
          </p:cNvSpPr>
          <p:nvPr/>
        </p:nvSpPr>
        <p:spPr bwMode="auto">
          <a:xfrm>
            <a:off x="5364088" y="2924944"/>
            <a:ext cx="1122363" cy="3048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err="1">
                <a:latin typeface="Times" charset="0"/>
              </a:rPr>
              <a:t>Appdirector</a:t>
            </a:r>
            <a:endParaRPr lang="en-US" sz="1400" b="1" dirty="0">
              <a:latin typeface="Times" charset="0"/>
            </a:endParaRPr>
          </a:p>
        </p:txBody>
      </p:sp>
      <p:sp>
        <p:nvSpPr>
          <p:cNvPr id="38" name="Text Box 50"/>
          <p:cNvSpPr txBox="1">
            <a:spLocks noChangeArrowheads="1"/>
          </p:cNvSpPr>
          <p:nvPr/>
        </p:nvSpPr>
        <p:spPr bwMode="auto">
          <a:xfrm>
            <a:off x="3563888" y="3501008"/>
            <a:ext cx="1800493" cy="52322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smtClean="0">
                <a:latin typeface="Times" charset="0"/>
              </a:rPr>
              <a:t>L2 Domain to Carry </a:t>
            </a:r>
          </a:p>
          <a:p>
            <a:pPr eaLnBrk="0" hangingPunct="0"/>
            <a:r>
              <a:rPr lang="en-US" sz="1400" b="1" dirty="0" smtClean="0">
                <a:latin typeface="Times" charset="0"/>
              </a:rPr>
              <a:t>VRRP hello</a:t>
            </a:r>
            <a:endParaRPr lang="en-US" sz="1400" b="1" dirty="0">
              <a:latin typeface="Times" charset="0"/>
            </a:endParaRPr>
          </a:p>
        </p:txBody>
      </p:sp>
      <p:sp>
        <p:nvSpPr>
          <p:cNvPr id="39" name="Text Box 50"/>
          <p:cNvSpPr txBox="1">
            <a:spLocks noChangeArrowheads="1"/>
          </p:cNvSpPr>
          <p:nvPr/>
        </p:nvSpPr>
        <p:spPr bwMode="auto">
          <a:xfrm>
            <a:off x="4644008" y="1556792"/>
            <a:ext cx="1255472" cy="307777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smtClean="0">
                <a:latin typeface="Times" charset="0"/>
              </a:rPr>
              <a:t>Private Cloud</a:t>
            </a:r>
            <a:endParaRPr lang="en-US" sz="1400" b="1" dirty="0">
              <a:latin typeface="Times" charset="0"/>
            </a:endParaRPr>
          </a:p>
        </p:txBody>
      </p:sp>
      <p:sp>
        <p:nvSpPr>
          <p:cNvPr id="40" name="Text Box 50"/>
          <p:cNvSpPr txBox="1">
            <a:spLocks noChangeArrowheads="1"/>
          </p:cNvSpPr>
          <p:nvPr/>
        </p:nvSpPr>
        <p:spPr bwMode="auto">
          <a:xfrm>
            <a:off x="2555776" y="2996952"/>
            <a:ext cx="583814" cy="307777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smtClean="0">
                <a:latin typeface="Times" charset="0"/>
              </a:rPr>
              <a:t>VIP1</a:t>
            </a:r>
            <a:endParaRPr lang="en-US" sz="1400" b="1" dirty="0">
              <a:latin typeface="Times" charset="0"/>
            </a:endParaRPr>
          </a:p>
        </p:txBody>
      </p:sp>
      <p:sp>
        <p:nvSpPr>
          <p:cNvPr id="41" name="Text Box 50"/>
          <p:cNvSpPr txBox="1">
            <a:spLocks noChangeArrowheads="1"/>
          </p:cNvSpPr>
          <p:nvPr/>
        </p:nvSpPr>
        <p:spPr bwMode="auto">
          <a:xfrm>
            <a:off x="4860032" y="2996952"/>
            <a:ext cx="618824" cy="307777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smtClean="0">
                <a:latin typeface="Times" charset="0"/>
              </a:rPr>
              <a:t>VIP 2</a:t>
            </a:r>
            <a:endParaRPr lang="en-US" sz="1400" b="1" dirty="0">
              <a:latin typeface="Times" charset="0"/>
            </a:endParaRPr>
          </a:p>
        </p:txBody>
      </p:sp>
      <p:sp>
        <p:nvSpPr>
          <p:cNvPr id="42" name="Text Box 50"/>
          <p:cNvSpPr txBox="1">
            <a:spLocks noChangeArrowheads="1"/>
          </p:cNvSpPr>
          <p:nvPr/>
        </p:nvSpPr>
        <p:spPr bwMode="auto">
          <a:xfrm>
            <a:off x="3419872" y="2708920"/>
            <a:ext cx="1296144" cy="707886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000" b="1" dirty="0" smtClean="0">
                <a:latin typeface="Times" charset="0"/>
              </a:rPr>
              <a:t>VIP 3</a:t>
            </a:r>
          </a:p>
          <a:p>
            <a:pPr eaLnBrk="0" hangingPunct="0"/>
            <a:r>
              <a:rPr lang="en-US" sz="1000" b="1" dirty="0" smtClean="0">
                <a:latin typeface="Times" charset="0"/>
              </a:rPr>
              <a:t>Configured as </a:t>
            </a:r>
          </a:p>
          <a:p>
            <a:pPr eaLnBrk="0" hangingPunct="0"/>
            <a:r>
              <a:rPr lang="en-US" sz="1000" b="1" dirty="0" smtClean="0">
                <a:latin typeface="Times" charset="0"/>
              </a:rPr>
              <a:t>VRRP Owner for VIP1 and VIP 2</a:t>
            </a:r>
            <a:endParaRPr lang="en-US" sz="1000" b="1" dirty="0">
              <a:latin typeface="Times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1700" dirty="0" smtClean="0">
                <a:latin typeface="Cambria" pitchFamily="18" charset="0"/>
              </a:rPr>
              <a:t>Option #1 Configuring VRRP Across Sites over </a:t>
            </a:r>
            <a:r>
              <a:rPr lang="en-IN" sz="1700" dirty="0" smtClean="0">
                <a:latin typeface="Cambria" pitchFamily="18" charset="0"/>
              </a:rPr>
              <a:t>Public IP</a:t>
            </a:r>
            <a:endParaRPr lang="en-IN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Slide </a:t>
            </a:r>
            <a:fld id="{2EFB0E03-A6F6-F14E-9CFE-B2E2C517F813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3568" y="1052736"/>
            <a:ext cx="7620000" cy="4968875"/>
          </a:xfrm>
        </p:spPr>
        <p:txBody>
          <a:bodyPr/>
          <a:lstStyle/>
          <a:p>
            <a:pPr>
              <a:buNone/>
            </a:pP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endParaRPr lang="en-IN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284984"/>
            <a:ext cx="8477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284984"/>
            <a:ext cx="8477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TradingSer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5441" y="4437112"/>
            <a:ext cx="5254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TradingSer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3478" y="4437112"/>
            <a:ext cx="5254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TradingSer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437112"/>
            <a:ext cx="5254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TradingSer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9737" y="4471392"/>
            <a:ext cx="5254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TradingSer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7774" y="4471392"/>
            <a:ext cx="5254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TradingSer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471392"/>
            <a:ext cx="5254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41"/>
          <p:cNvSpPr>
            <a:spLocks noChangeArrowheads="1"/>
          </p:cNvSpPr>
          <p:nvPr/>
        </p:nvSpPr>
        <p:spPr bwMode="auto">
          <a:xfrm>
            <a:off x="1115616" y="1340768"/>
            <a:ext cx="6477000" cy="2209800"/>
          </a:xfrm>
          <a:prstGeom prst="ellipse">
            <a:avLst/>
          </a:prstGeom>
          <a:noFill/>
          <a:ln w="317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>
            <a:off x="2195736" y="3933056"/>
            <a:ext cx="12192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2267744" y="3933056"/>
            <a:ext cx="0" cy="533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2771800" y="3933056"/>
            <a:ext cx="0" cy="533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>
            <a:off x="3203848" y="3933056"/>
            <a:ext cx="0" cy="533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4860032" y="3967336"/>
            <a:ext cx="12192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4932040" y="3967336"/>
            <a:ext cx="0" cy="533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>
            <a:off x="5436096" y="3967336"/>
            <a:ext cx="0" cy="533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5868144" y="3967336"/>
            <a:ext cx="0" cy="533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>
            <a:off x="2771800" y="3573016"/>
            <a:ext cx="0" cy="36004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5364088" y="3573016"/>
            <a:ext cx="0" cy="36004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26" name="Picture 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636912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844824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636912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Freeform 38"/>
          <p:cNvSpPr>
            <a:spLocks/>
          </p:cNvSpPr>
          <p:nvPr/>
        </p:nvSpPr>
        <p:spPr bwMode="auto">
          <a:xfrm rot="5608956">
            <a:off x="2654594" y="2798791"/>
            <a:ext cx="491949" cy="586015"/>
          </a:xfrm>
          <a:custGeom>
            <a:avLst/>
            <a:gdLst>
              <a:gd name="T0" fmla="*/ 0 w 1535"/>
              <a:gd name="T1" fmla="*/ 0 h 508"/>
              <a:gd name="T2" fmla="*/ 808 w 1535"/>
              <a:gd name="T3" fmla="*/ 210 h 508"/>
              <a:gd name="T4" fmla="*/ 775 w 1535"/>
              <a:gd name="T5" fmla="*/ 275 h 508"/>
              <a:gd name="T6" fmla="*/ 1535 w 1535"/>
              <a:gd name="T7" fmla="*/ 508 h 508"/>
              <a:gd name="T8" fmla="*/ 727 w 1535"/>
              <a:gd name="T9" fmla="*/ 292 h 508"/>
              <a:gd name="T10" fmla="*/ 764 w 1535"/>
              <a:gd name="T11" fmla="*/ 225 h 508"/>
              <a:gd name="T12" fmla="*/ 0 w 1535"/>
              <a:gd name="T13" fmla="*/ 0 h 5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5"/>
              <a:gd name="T22" fmla="*/ 0 h 508"/>
              <a:gd name="T23" fmla="*/ 1535 w 1535"/>
              <a:gd name="T24" fmla="*/ 508 h 5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5" h="508">
                <a:moveTo>
                  <a:pt x="0" y="0"/>
                </a:moveTo>
                <a:lnTo>
                  <a:pt x="808" y="210"/>
                </a:lnTo>
                <a:lnTo>
                  <a:pt x="775" y="275"/>
                </a:lnTo>
                <a:lnTo>
                  <a:pt x="1535" y="508"/>
                </a:lnTo>
                <a:lnTo>
                  <a:pt x="727" y="292"/>
                </a:lnTo>
                <a:lnTo>
                  <a:pt x="764" y="2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0" name="Freeform 38"/>
          <p:cNvSpPr>
            <a:spLocks/>
          </p:cNvSpPr>
          <p:nvPr/>
        </p:nvSpPr>
        <p:spPr bwMode="auto">
          <a:xfrm rot="21134494">
            <a:off x="4969344" y="2883460"/>
            <a:ext cx="491949" cy="586015"/>
          </a:xfrm>
          <a:custGeom>
            <a:avLst/>
            <a:gdLst>
              <a:gd name="T0" fmla="*/ 0 w 1535"/>
              <a:gd name="T1" fmla="*/ 0 h 508"/>
              <a:gd name="T2" fmla="*/ 808 w 1535"/>
              <a:gd name="T3" fmla="*/ 210 h 508"/>
              <a:gd name="T4" fmla="*/ 775 w 1535"/>
              <a:gd name="T5" fmla="*/ 275 h 508"/>
              <a:gd name="T6" fmla="*/ 1535 w 1535"/>
              <a:gd name="T7" fmla="*/ 508 h 508"/>
              <a:gd name="T8" fmla="*/ 727 w 1535"/>
              <a:gd name="T9" fmla="*/ 292 h 508"/>
              <a:gd name="T10" fmla="*/ 764 w 1535"/>
              <a:gd name="T11" fmla="*/ 225 h 508"/>
              <a:gd name="T12" fmla="*/ 0 w 1535"/>
              <a:gd name="T13" fmla="*/ 0 h 5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5"/>
              <a:gd name="T22" fmla="*/ 0 h 508"/>
              <a:gd name="T23" fmla="*/ 1535 w 1535"/>
              <a:gd name="T24" fmla="*/ 508 h 5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5" h="508">
                <a:moveTo>
                  <a:pt x="0" y="0"/>
                </a:moveTo>
                <a:lnTo>
                  <a:pt x="808" y="210"/>
                </a:lnTo>
                <a:lnTo>
                  <a:pt x="775" y="275"/>
                </a:lnTo>
                <a:lnTo>
                  <a:pt x="1535" y="508"/>
                </a:lnTo>
                <a:lnTo>
                  <a:pt x="727" y="292"/>
                </a:lnTo>
                <a:lnTo>
                  <a:pt x="764" y="2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1" name="Freeform 38"/>
          <p:cNvSpPr>
            <a:spLocks/>
          </p:cNvSpPr>
          <p:nvPr/>
        </p:nvSpPr>
        <p:spPr bwMode="auto">
          <a:xfrm rot="5608956">
            <a:off x="3294828" y="1964162"/>
            <a:ext cx="610125" cy="756422"/>
          </a:xfrm>
          <a:custGeom>
            <a:avLst/>
            <a:gdLst>
              <a:gd name="T0" fmla="*/ 0 w 1535"/>
              <a:gd name="T1" fmla="*/ 0 h 508"/>
              <a:gd name="T2" fmla="*/ 808 w 1535"/>
              <a:gd name="T3" fmla="*/ 210 h 508"/>
              <a:gd name="T4" fmla="*/ 775 w 1535"/>
              <a:gd name="T5" fmla="*/ 275 h 508"/>
              <a:gd name="T6" fmla="*/ 1535 w 1535"/>
              <a:gd name="T7" fmla="*/ 508 h 508"/>
              <a:gd name="T8" fmla="*/ 727 w 1535"/>
              <a:gd name="T9" fmla="*/ 292 h 508"/>
              <a:gd name="T10" fmla="*/ 764 w 1535"/>
              <a:gd name="T11" fmla="*/ 225 h 508"/>
              <a:gd name="T12" fmla="*/ 0 w 1535"/>
              <a:gd name="T13" fmla="*/ 0 h 5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5"/>
              <a:gd name="T22" fmla="*/ 0 h 508"/>
              <a:gd name="T23" fmla="*/ 1535 w 1535"/>
              <a:gd name="T24" fmla="*/ 508 h 5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5" h="508">
                <a:moveTo>
                  <a:pt x="0" y="0"/>
                </a:moveTo>
                <a:lnTo>
                  <a:pt x="808" y="210"/>
                </a:lnTo>
                <a:lnTo>
                  <a:pt x="775" y="275"/>
                </a:lnTo>
                <a:lnTo>
                  <a:pt x="1535" y="508"/>
                </a:lnTo>
                <a:lnTo>
                  <a:pt x="727" y="292"/>
                </a:lnTo>
                <a:lnTo>
                  <a:pt x="764" y="2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2" name="Freeform 38"/>
          <p:cNvSpPr>
            <a:spLocks/>
          </p:cNvSpPr>
          <p:nvPr/>
        </p:nvSpPr>
        <p:spPr bwMode="auto">
          <a:xfrm rot="10361872">
            <a:off x="4014910" y="2010110"/>
            <a:ext cx="610125" cy="756422"/>
          </a:xfrm>
          <a:custGeom>
            <a:avLst/>
            <a:gdLst>
              <a:gd name="T0" fmla="*/ 0 w 1535"/>
              <a:gd name="T1" fmla="*/ 0 h 508"/>
              <a:gd name="T2" fmla="*/ 808 w 1535"/>
              <a:gd name="T3" fmla="*/ 210 h 508"/>
              <a:gd name="T4" fmla="*/ 775 w 1535"/>
              <a:gd name="T5" fmla="*/ 275 h 508"/>
              <a:gd name="T6" fmla="*/ 1535 w 1535"/>
              <a:gd name="T7" fmla="*/ 508 h 508"/>
              <a:gd name="T8" fmla="*/ 727 w 1535"/>
              <a:gd name="T9" fmla="*/ 292 h 508"/>
              <a:gd name="T10" fmla="*/ 764 w 1535"/>
              <a:gd name="T11" fmla="*/ 225 h 508"/>
              <a:gd name="T12" fmla="*/ 0 w 1535"/>
              <a:gd name="T13" fmla="*/ 0 h 5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5"/>
              <a:gd name="T22" fmla="*/ 0 h 508"/>
              <a:gd name="T23" fmla="*/ 1535 w 1535"/>
              <a:gd name="T24" fmla="*/ 508 h 5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5" h="508">
                <a:moveTo>
                  <a:pt x="0" y="0"/>
                </a:moveTo>
                <a:lnTo>
                  <a:pt x="808" y="210"/>
                </a:lnTo>
                <a:lnTo>
                  <a:pt x="775" y="275"/>
                </a:lnTo>
                <a:lnTo>
                  <a:pt x="1535" y="508"/>
                </a:lnTo>
                <a:lnTo>
                  <a:pt x="727" y="292"/>
                </a:lnTo>
                <a:lnTo>
                  <a:pt x="764" y="2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7086600" y="4653136"/>
            <a:ext cx="1221809" cy="5847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 smtClean="0">
                <a:latin typeface="Times" charset="0"/>
              </a:rPr>
              <a:t>Site B</a:t>
            </a:r>
            <a:endParaRPr lang="en-US" sz="3200" b="1" dirty="0">
              <a:latin typeface="Times" charset="0"/>
            </a:endParaRP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441325" y="4672186"/>
            <a:ext cx="1221616" cy="5847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 smtClean="0">
                <a:latin typeface="Times" charset="0"/>
              </a:rPr>
              <a:t>Site A</a:t>
            </a:r>
            <a:endParaRPr lang="en-US" sz="3200" b="1" dirty="0">
              <a:latin typeface="Times" charset="0"/>
            </a:endParaRPr>
          </a:p>
        </p:txBody>
      </p:sp>
      <p:sp>
        <p:nvSpPr>
          <p:cNvPr id="35" name="Line 22"/>
          <p:cNvSpPr>
            <a:spLocks noChangeShapeType="1"/>
          </p:cNvSpPr>
          <p:nvPr/>
        </p:nvSpPr>
        <p:spPr bwMode="auto">
          <a:xfrm>
            <a:off x="3275856" y="3429000"/>
            <a:ext cx="1584176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1547664" y="2996952"/>
            <a:ext cx="1122363" cy="3048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err="1">
                <a:latin typeface="Times" charset="0"/>
              </a:rPr>
              <a:t>Appdirector</a:t>
            </a:r>
            <a:endParaRPr lang="en-US" sz="1400" b="1" dirty="0">
              <a:latin typeface="Times" charset="0"/>
            </a:endParaRPr>
          </a:p>
        </p:txBody>
      </p:sp>
      <p:sp>
        <p:nvSpPr>
          <p:cNvPr id="37" name="Text Box 50"/>
          <p:cNvSpPr txBox="1">
            <a:spLocks noChangeArrowheads="1"/>
          </p:cNvSpPr>
          <p:nvPr/>
        </p:nvSpPr>
        <p:spPr bwMode="auto">
          <a:xfrm>
            <a:off x="5364088" y="2924944"/>
            <a:ext cx="1122363" cy="3048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err="1">
                <a:latin typeface="Times" charset="0"/>
              </a:rPr>
              <a:t>Appdirector</a:t>
            </a:r>
            <a:endParaRPr lang="en-US" sz="1400" b="1" dirty="0">
              <a:latin typeface="Times" charset="0"/>
            </a:endParaRPr>
          </a:p>
        </p:txBody>
      </p:sp>
      <p:sp>
        <p:nvSpPr>
          <p:cNvPr id="38" name="Text Box 50"/>
          <p:cNvSpPr txBox="1">
            <a:spLocks noChangeArrowheads="1"/>
          </p:cNvSpPr>
          <p:nvPr/>
        </p:nvSpPr>
        <p:spPr bwMode="auto">
          <a:xfrm>
            <a:off x="3563888" y="3501008"/>
            <a:ext cx="1800493" cy="52322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smtClean="0">
                <a:latin typeface="Times" charset="0"/>
              </a:rPr>
              <a:t>L2 Domain to Carry </a:t>
            </a:r>
          </a:p>
          <a:p>
            <a:pPr eaLnBrk="0" hangingPunct="0"/>
            <a:r>
              <a:rPr lang="en-US" sz="1400" b="1" dirty="0" smtClean="0">
                <a:latin typeface="Times" charset="0"/>
              </a:rPr>
              <a:t>VRRP hello</a:t>
            </a:r>
            <a:endParaRPr lang="en-US" sz="1400" b="1" dirty="0">
              <a:latin typeface="Times" charset="0"/>
            </a:endParaRPr>
          </a:p>
        </p:txBody>
      </p:sp>
      <p:sp>
        <p:nvSpPr>
          <p:cNvPr id="39" name="Text Box 50"/>
          <p:cNvSpPr txBox="1">
            <a:spLocks noChangeArrowheads="1"/>
          </p:cNvSpPr>
          <p:nvPr/>
        </p:nvSpPr>
        <p:spPr bwMode="auto">
          <a:xfrm>
            <a:off x="4644008" y="1556792"/>
            <a:ext cx="1184940" cy="307777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smtClean="0">
                <a:latin typeface="Times" charset="0"/>
              </a:rPr>
              <a:t>Public Cloud</a:t>
            </a:r>
            <a:endParaRPr lang="en-US" sz="1400" b="1" dirty="0">
              <a:latin typeface="Times" charset="0"/>
            </a:endParaRPr>
          </a:p>
        </p:txBody>
      </p:sp>
      <p:sp>
        <p:nvSpPr>
          <p:cNvPr id="40" name="Text Box 50"/>
          <p:cNvSpPr txBox="1">
            <a:spLocks noChangeArrowheads="1"/>
          </p:cNvSpPr>
          <p:nvPr/>
        </p:nvSpPr>
        <p:spPr bwMode="auto">
          <a:xfrm>
            <a:off x="2555776" y="2996952"/>
            <a:ext cx="583814" cy="307777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smtClean="0">
                <a:latin typeface="Times" charset="0"/>
              </a:rPr>
              <a:t>VIP1</a:t>
            </a:r>
            <a:endParaRPr lang="en-US" sz="1400" b="1" dirty="0">
              <a:latin typeface="Times" charset="0"/>
            </a:endParaRPr>
          </a:p>
        </p:txBody>
      </p:sp>
      <p:sp>
        <p:nvSpPr>
          <p:cNvPr id="41" name="Text Box 50"/>
          <p:cNvSpPr txBox="1">
            <a:spLocks noChangeArrowheads="1"/>
          </p:cNvSpPr>
          <p:nvPr/>
        </p:nvSpPr>
        <p:spPr bwMode="auto">
          <a:xfrm>
            <a:off x="4860032" y="2996952"/>
            <a:ext cx="618824" cy="307777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smtClean="0">
                <a:latin typeface="Times" charset="0"/>
              </a:rPr>
              <a:t>VIP 2</a:t>
            </a:r>
            <a:endParaRPr lang="en-US" sz="1400" b="1" dirty="0">
              <a:latin typeface="Times" charset="0"/>
            </a:endParaRPr>
          </a:p>
        </p:txBody>
      </p:sp>
      <p:sp>
        <p:nvSpPr>
          <p:cNvPr id="42" name="Text Box 50"/>
          <p:cNvSpPr txBox="1">
            <a:spLocks noChangeArrowheads="1"/>
          </p:cNvSpPr>
          <p:nvPr/>
        </p:nvSpPr>
        <p:spPr bwMode="auto">
          <a:xfrm>
            <a:off x="3419872" y="2708920"/>
            <a:ext cx="1296144" cy="707886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000" b="1" dirty="0" smtClean="0">
                <a:latin typeface="Times" charset="0"/>
              </a:rPr>
              <a:t>VIP 3</a:t>
            </a:r>
          </a:p>
          <a:p>
            <a:pPr eaLnBrk="0" hangingPunct="0"/>
            <a:r>
              <a:rPr lang="en-US" sz="1000" b="1" dirty="0" smtClean="0">
                <a:latin typeface="Times" charset="0"/>
              </a:rPr>
              <a:t>Configured as </a:t>
            </a:r>
          </a:p>
          <a:p>
            <a:pPr eaLnBrk="0" hangingPunct="0"/>
            <a:r>
              <a:rPr lang="en-US" sz="1000" b="1" dirty="0" smtClean="0">
                <a:latin typeface="Times" charset="0"/>
              </a:rPr>
              <a:t>VRRP Owner for VIP1 and VIP 2</a:t>
            </a:r>
            <a:endParaRPr lang="en-US" sz="1000" b="1" dirty="0">
              <a:latin typeface="Times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700" dirty="0" smtClean="0">
                <a:latin typeface="Cambria" pitchFamily="18" charset="0"/>
              </a:rPr>
              <a:t>Challenges with Option#1 and Option#2</a:t>
            </a:r>
            <a:endParaRPr lang="en-IN" sz="1700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700" dirty="0" smtClean="0">
                <a:latin typeface="Cambria" pitchFamily="18" charset="0"/>
              </a:rPr>
              <a:t>In both the options (1 and 2), need of extending L2 </a:t>
            </a:r>
            <a:r>
              <a:rPr lang="en-US" sz="1700" dirty="0" err="1" smtClean="0">
                <a:latin typeface="Cambria" pitchFamily="18" charset="0"/>
              </a:rPr>
              <a:t>vlan</a:t>
            </a:r>
            <a:r>
              <a:rPr lang="en-US" sz="1700" dirty="0" smtClean="0">
                <a:latin typeface="Cambria" pitchFamily="18" charset="0"/>
              </a:rPr>
              <a:t> between sites is must since VRRP hello should be seen to each LB and these are multicast packets</a:t>
            </a:r>
          </a:p>
          <a:p>
            <a:r>
              <a:rPr lang="en-US" sz="1700" dirty="0" smtClean="0">
                <a:latin typeface="Cambria" pitchFamily="18" charset="0"/>
              </a:rPr>
              <a:t>Apart from that if this L2 channel breaks then there could be a condition where both the LB will announce themselves as master causing loop in network</a:t>
            </a:r>
          </a:p>
          <a:p>
            <a:r>
              <a:rPr lang="en-US" sz="1700" dirty="0" smtClean="0">
                <a:latin typeface="Cambria" pitchFamily="18" charset="0"/>
              </a:rPr>
              <a:t>With Public IP approach, need to ensure same subnet Public IP is allocated on both sites which could be difficult if ISP’s at each location are different.</a:t>
            </a:r>
            <a:endParaRPr lang="en-IN" sz="1700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Slide </a:t>
            </a:r>
            <a:fld id="{2EFB0E03-A6F6-F14E-9CFE-B2E2C517F813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700" dirty="0" smtClean="0">
                <a:latin typeface="Cambria" pitchFamily="18" charset="0"/>
              </a:rPr>
              <a:t>Option#3 Global IP using </a:t>
            </a:r>
            <a:r>
              <a:rPr lang="en-US" sz="1700" dirty="0" err="1" smtClean="0">
                <a:latin typeface="Cambria" pitchFamily="18" charset="0"/>
              </a:rPr>
              <a:t>Anycast</a:t>
            </a:r>
            <a:r>
              <a:rPr lang="en-US" sz="1700" dirty="0" smtClean="0">
                <a:latin typeface="Cambria" pitchFamily="18" charset="0"/>
              </a:rPr>
              <a:t> with BGP</a:t>
            </a:r>
            <a:endParaRPr lang="en-IN" sz="1700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Slide </a:t>
            </a:r>
            <a:fld id="{2EFB0E03-A6F6-F14E-9CFE-B2E2C517F813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2" descr="TradingSer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163" y="5105400"/>
            <a:ext cx="5254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3"/>
          <p:cNvSpPr>
            <a:spLocks noChangeShapeType="1"/>
          </p:cNvSpPr>
          <p:nvPr/>
        </p:nvSpPr>
        <p:spPr bwMode="auto">
          <a:xfrm flipV="1">
            <a:off x="685800" y="4635500"/>
            <a:ext cx="1497013" cy="127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714375" y="4648200"/>
            <a:ext cx="0" cy="533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1171575" y="4648200"/>
            <a:ext cx="0" cy="533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1643063" y="4648200"/>
            <a:ext cx="0" cy="533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10" name="Picture 7" descr="TradingSer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105400"/>
            <a:ext cx="5254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TradingSer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9538" y="5105400"/>
            <a:ext cx="5254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7338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2057400" y="4618038"/>
            <a:ext cx="685800" cy="301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4419600"/>
            <a:ext cx="6096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4495800"/>
            <a:ext cx="6096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7338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6969125" y="4572000"/>
            <a:ext cx="14970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5978525" y="4572000"/>
            <a:ext cx="8874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19" name="Picture 16" descr="TradingSer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5138" y="4953000"/>
            <a:ext cx="5254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7" descr="TradingSer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5538" y="4953000"/>
            <a:ext cx="5254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8313738" y="4572000"/>
            <a:ext cx="0" cy="533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7704138" y="4572000"/>
            <a:ext cx="0" cy="533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23" name="Picture 2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1738" y="4419600"/>
            <a:ext cx="6096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1" descr="FireW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3538" y="4191000"/>
            <a:ext cx="4524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2362200" y="4267200"/>
            <a:ext cx="12192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2590800" y="4038600"/>
            <a:ext cx="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3352800" y="4038600"/>
            <a:ext cx="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3048000" y="4267200"/>
            <a:ext cx="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3048000" y="4724400"/>
            <a:ext cx="0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30" name="Picture 2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7338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7338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Line 29"/>
          <p:cNvSpPr>
            <a:spLocks noChangeShapeType="1"/>
          </p:cNvSpPr>
          <p:nvPr/>
        </p:nvSpPr>
        <p:spPr bwMode="auto">
          <a:xfrm>
            <a:off x="5257800" y="4267200"/>
            <a:ext cx="12192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>
            <a:off x="5486400" y="4038600"/>
            <a:ext cx="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>
            <a:off x="6248400" y="4038600"/>
            <a:ext cx="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>
            <a:off x="5943600" y="4267200"/>
            <a:ext cx="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4572000" y="4191000"/>
            <a:ext cx="1344613" cy="3048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Times" charset="0"/>
              </a:rPr>
              <a:t>172.19.239.x/24</a:t>
            </a: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7239000" y="5638800"/>
            <a:ext cx="1384300" cy="366713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imes" charset="0"/>
              </a:rPr>
              <a:t>172.19.240.x</a:t>
            </a:r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7086600" y="6019800"/>
            <a:ext cx="1221809" cy="5847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 smtClean="0">
                <a:latin typeface="Times" charset="0"/>
              </a:rPr>
              <a:t>Site B</a:t>
            </a:r>
            <a:endParaRPr lang="en-US" sz="3200" b="1" dirty="0">
              <a:latin typeface="Times" charset="0"/>
            </a:endParaRPr>
          </a:p>
        </p:txBody>
      </p: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441325" y="6038850"/>
            <a:ext cx="1221616" cy="5847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 smtClean="0">
                <a:latin typeface="Times" charset="0"/>
              </a:rPr>
              <a:t>Site A</a:t>
            </a:r>
            <a:endParaRPr lang="en-US" sz="3200" b="1" dirty="0">
              <a:latin typeface="Times" charset="0"/>
            </a:endParaRPr>
          </a:p>
        </p:txBody>
      </p:sp>
      <p:pic>
        <p:nvPicPr>
          <p:cNvPr id="4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0480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Freeform 38"/>
          <p:cNvSpPr>
            <a:spLocks/>
          </p:cNvSpPr>
          <p:nvPr/>
        </p:nvSpPr>
        <p:spPr bwMode="auto">
          <a:xfrm rot="6260226">
            <a:off x="2759075" y="2916238"/>
            <a:ext cx="914400" cy="1066800"/>
          </a:xfrm>
          <a:custGeom>
            <a:avLst/>
            <a:gdLst>
              <a:gd name="T0" fmla="*/ 0 w 1535"/>
              <a:gd name="T1" fmla="*/ 0 h 508"/>
              <a:gd name="T2" fmla="*/ 808 w 1535"/>
              <a:gd name="T3" fmla="*/ 210 h 508"/>
              <a:gd name="T4" fmla="*/ 775 w 1535"/>
              <a:gd name="T5" fmla="*/ 275 h 508"/>
              <a:gd name="T6" fmla="*/ 1535 w 1535"/>
              <a:gd name="T7" fmla="*/ 508 h 508"/>
              <a:gd name="T8" fmla="*/ 727 w 1535"/>
              <a:gd name="T9" fmla="*/ 292 h 508"/>
              <a:gd name="T10" fmla="*/ 764 w 1535"/>
              <a:gd name="T11" fmla="*/ 225 h 508"/>
              <a:gd name="T12" fmla="*/ 0 w 1535"/>
              <a:gd name="T13" fmla="*/ 0 h 5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5"/>
              <a:gd name="T22" fmla="*/ 0 h 508"/>
              <a:gd name="T23" fmla="*/ 1535 w 1535"/>
              <a:gd name="T24" fmla="*/ 508 h 5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5" h="508">
                <a:moveTo>
                  <a:pt x="0" y="0"/>
                </a:moveTo>
                <a:lnTo>
                  <a:pt x="808" y="210"/>
                </a:lnTo>
                <a:lnTo>
                  <a:pt x="775" y="275"/>
                </a:lnTo>
                <a:lnTo>
                  <a:pt x="1535" y="508"/>
                </a:lnTo>
                <a:lnTo>
                  <a:pt x="727" y="292"/>
                </a:lnTo>
                <a:lnTo>
                  <a:pt x="764" y="2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2" name="Freeform 39"/>
          <p:cNvSpPr>
            <a:spLocks/>
          </p:cNvSpPr>
          <p:nvPr/>
        </p:nvSpPr>
        <p:spPr bwMode="auto">
          <a:xfrm rot="6260226">
            <a:off x="4321175" y="3021013"/>
            <a:ext cx="381000" cy="1676400"/>
          </a:xfrm>
          <a:custGeom>
            <a:avLst/>
            <a:gdLst>
              <a:gd name="T0" fmla="*/ 0 w 1535"/>
              <a:gd name="T1" fmla="*/ 0 h 508"/>
              <a:gd name="T2" fmla="*/ 808 w 1535"/>
              <a:gd name="T3" fmla="*/ 210 h 508"/>
              <a:gd name="T4" fmla="*/ 775 w 1535"/>
              <a:gd name="T5" fmla="*/ 275 h 508"/>
              <a:gd name="T6" fmla="*/ 1535 w 1535"/>
              <a:gd name="T7" fmla="*/ 508 h 508"/>
              <a:gd name="T8" fmla="*/ 727 w 1535"/>
              <a:gd name="T9" fmla="*/ 292 h 508"/>
              <a:gd name="T10" fmla="*/ 764 w 1535"/>
              <a:gd name="T11" fmla="*/ 225 h 508"/>
              <a:gd name="T12" fmla="*/ 0 w 1535"/>
              <a:gd name="T13" fmla="*/ 0 h 5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5"/>
              <a:gd name="T22" fmla="*/ 0 h 508"/>
              <a:gd name="T23" fmla="*/ 1535 w 1535"/>
              <a:gd name="T24" fmla="*/ 508 h 5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5" h="508">
                <a:moveTo>
                  <a:pt x="0" y="0"/>
                </a:moveTo>
                <a:lnTo>
                  <a:pt x="808" y="210"/>
                </a:lnTo>
                <a:lnTo>
                  <a:pt x="775" y="275"/>
                </a:lnTo>
                <a:lnTo>
                  <a:pt x="1535" y="508"/>
                </a:lnTo>
                <a:lnTo>
                  <a:pt x="727" y="292"/>
                </a:lnTo>
                <a:lnTo>
                  <a:pt x="764" y="2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3" name="Freeform 40"/>
          <p:cNvSpPr>
            <a:spLocks/>
          </p:cNvSpPr>
          <p:nvPr/>
        </p:nvSpPr>
        <p:spPr bwMode="auto">
          <a:xfrm rot="6260226" flipH="1">
            <a:off x="5080794" y="2291556"/>
            <a:ext cx="130175" cy="2392363"/>
          </a:xfrm>
          <a:custGeom>
            <a:avLst/>
            <a:gdLst>
              <a:gd name="T0" fmla="*/ 0 w 1535"/>
              <a:gd name="T1" fmla="*/ 0 h 508"/>
              <a:gd name="T2" fmla="*/ 808 w 1535"/>
              <a:gd name="T3" fmla="*/ 210 h 508"/>
              <a:gd name="T4" fmla="*/ 775 w 1535"/>
              <a:gd name="T5" fmla="*/ 275 h 508"/>
              <a:gd name="T6" fmla="*/ 1535 w 1535"/>
              <a:gd name="T7" fmla="*/ 508 h 508"/>
              <a:gd name="T8" fmla="*/ 727 w 1535"/>
              <a:gd name="T9" fmla="*/ 292 h 508"/>
              <a:gd name="T10" fmla="*/ 764 w 1535"/>
              <a:gd name="T11" fmla="*/ 225 h 508"/>
              <a:gd name="T12" fmla="*/ 0 w 1535"/>
              <a:gd name="T13" fmla="*/ 0 h 5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5"/>
              <a:gd name="T22" fmla="*/ 0 h 508"/>
              <a:gd name="T23" fmla="*/ 1535 w 1535"/>
              <a:gd name="T24" fmla="*/ 508 h 5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5" h="508">
                <a:moveTo>
                  <a:pt x="0" y="0"/>
                </a:moveTo>
                <a:lnTo>
                  <a:pt x="808" y="210"/>
                </a:lnTo>
                <a:lnTo>
                  <a:pt x="775" y="275"/>
                </a:lnTo>
                <a:lnTo>
                  <a:pt x="1535" y="508"/>
                </a:lnTo>
                <a:lnTo>
                  <a:pt x="727" y="292"/>
                </a:lnTo>
                <a:lnTo>
                  <a:pt x="764" y="2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4" name="Oval 41"/>
          <p:cNvSpPr>
            <a:spLocks noChangeArrowheads="1"/>
          </p:cNvSpPr>
          <p:nvPr/>
        </p:nvSpPr>
        <p:spPr bwMode="auto">
          <a:xfrm>
            <a:off x="1143000" y="1752600"/>
            <a:ext cx="6477000" cy="2209800"/>
          </a:xfrm>
          <a:prstGeom prst="ellipse">
            <a:avLst/>
          </a:prstGeom>
          <a:noFill/>
          <a:ln w="317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1295400" y="2514600"/>
            <a:ext cx="974725" cy="579438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latin typeface="Times" charset="0"/>
              </a:rPr>
              <a:t>BGP</a:t>
            </a:r>
          </a:p>
        </p:txBody>
      </p:sp>
      <p:sp>
        <p:nvSpPr>
          <p:cNvPr id="46" name="Text Box 43"/>
          <p:cNvSpPr txBox="1">
            <a:spLocks noChangeArrowheads="1"/>
          </p:cNvSpPr>
          <p:nvPr/>
        </p:nvSpPr>
        <p:spPr bwMode="auto">
          <a:xfrm>
            <a:off x="685800" y="5715000"/>
            <a:ext cx="939800" cy="3048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Times" charset="0"/>
              </a:rPr>
              <a:t>172.31.2.x</a:t>
            </a:r>
          </a:p>
        </p:txBody>
      </p:sp>
      <p:sp>
        <p:nvSpPr>
          <p:cNvPr id="48" name="Line 45"/>
          <p:cNvSpPr>
            <a:spLocks noChangeShapeType="1"/>
          </p:cNvSpPr>
          <p:nvPr/>
        </p:nvSpPr>
        <p:spPr bwMode="auto">
          <a:xfrm>
            <a:off x="5943600" y="4572000"/>
            <a:ext cx="0" cy="533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49" name="Picture 46" descr="Switc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4338" y="4419600"/>
            <a:ext cx="8572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4953000"/>
            <a:ext cx="8477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4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4038600"/>
            <a:ext cx="8477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Line 49"/>
          <p:cNvSpPr>
            <a:spLocks noChangeShapeType="1"/>
          </p:cNvSpPr>
          <p:nvPr/>
        </p:nvSpPr>
        <p:spPr bwMode="auto">
          <a:xfrm>
            <a:off x="1219200" y="4267200"/>
            <a:ext cx="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3" name="Text Box 50"/>
          <p:cNvSpPr txBox="1">
            <a:spLocks noChangeArrowheads="1"/>
          </p:cNvSpPr>
          <p:nvPr/>
        </p:nvSpPr>
        <p:spPr bwMode="auto">
          <a:xfrm>
            <a:off x="685800" y="3810000"/>
            <a:ext cx="1122363" cy="3048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err="1">
                <a:latin typeface="Times" charset="0"/>
              </a:rPr>
              <a:t>Appdirector</a:t>
            </a:r>
            <a:endParaRPr lang="en-US" sz="1400" b="1" dirty="0">
              <a:latin typeface="Times" charset="0"/>
            </a:endParaRPr>
          </a:p>
        </p:txBody>
      </p:sp>
      <p:sp>
        <p:nvSpPr>
          <p:cNvPr id="54" name="Text Box 51"/>
          <p:cNvSpPr txBox="1">
            <a:spLocks noChangeArrowheads="1"/>
          </p:cNvSpPr>
          <p:nvPr/>
        </p:nvSpPr>
        <p:spPr bwMode="auto">
          <a:xfrm>
            <a:off x="5334000" y="5105400"/>
            <a:ext cx="1122363" cy="3048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Times" charset="0"/>
              </a:rPr>
              <a:t>Appdirector</a:t>
            </a:r>
          </a:p>
        </p:txBody>
      </p:sp>
      <p:sp>
        <p:nvSpPr>
          <p:cNvPr id="55" name="Text Box 52"/>
          <p:cNvSpPr txBox="1">
            <a:spLocks noChangeArrowheads="1"/>
          </p:cNvSpPr>
          <p:nvPr/>
        </p:nvSpPr>
        <p:spPr bwMode="auto">
          <a:xfrm>
            <a:off x="0" y="3810000"/>
            <a:ext cx="984250" cy="82232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latin typeface="Times" charset="0"/>
              </a:rPr>
              <a:t>VIP</a:t>
            </a:r>
          </a:p>
          <a:p>
            <a:pPr eaLnBrk="0" hangingPunct="0"/>
            <a:r>
              <a:rPr lang="en-US" sz="1200" b="1">
                <a:latin typeface="Times" charset="0"/>
              </a:rPr>
              <a:t>172.31.2.132</a:t>
            </a:r>
          </a:p>
          <a:p>
            <a:pPr eaLnBrk="0" hangingPunct="0"/>
            <a:r>
              <a:rPr lang="en-US" sz="1200" b="1">
                <a:latin typeface="Times" charset="0"/>
              </a:rPr>
              <a:t>AD IP : </a:t>
            </a:r>
          </a:p>
          <a:p>
            <a:pPr eaLnBrk="0" hangingPunct="0"/>
            <a:r>
              <a:rPr lang="en-US" sz="1200" b="1">
                <a:latin typeface="Times" charset="0"/>
              </a:rPr>
              <a:t>172.31.2.138</a:t>
            </a:r>
          </a:p>
        </p:txBody>
      </p:sp>
      <p:sp>
        <p:nvSpPr>
          <p:cNvPr id="56" name="Text Box 53"/>
          <p:cNvSpPr txBox="1">
            <a:spLocks noChangeArrowheads="1"/>
          </p:cNvSpPr>
          <p:nvPr/>
        </p:nvSpPr>
        <p:spPr bwMode="auto">
          <a:xfrm>
            <a:off x="5257800" y="5334000"/>
            <a:ext cx="1673225" cy="457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latin typeface="Times" charset="0"/>
              </a:rPr>
              <a:t>VIP :     172.31.2.132</a:t>
            </a:r>
          </a:p>
          <a:p>
            <a:pPr eaLnBrk="0" hangingPunct="0"/>
            <a:r>
              <a:rPr lang="en-US" sz="1200" b="1">
                <a:latin typeface="Times" charset="0"/>
              </a:rPr>
              <a:t>AD IP : 172.19.239.138</a:t>
            </a:r>
          </a:p>
        </p:txBody>
      </p:sp>
      <p:pic>
        <p:nvPicPr>
          <p:cNvPr id="58" name="Picture 55" descr="FireW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4267200"/>
            <a:ext cx="4524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Line 56"/>
          <p:cNvSpPr>
            <a:spLocks noChangeShapeType="1"/>
          </p:cNvSpPr>
          <p:nvPr/>
        </p:nvSpPr>
        <p:spPr bwMode="auto">
          <a:xfrm flipH="1">
            <a:off x="1676400" y="3886200"/>
            <a:ext cx="685800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60" name="Text Box 57"/>
          <p:cNvSpPr txBox="1">
            <a:spLocks noChangeArrowheads="1"/>
          </p:cNvSpPr>
          <p:nvPr/>
        </p:nvSpPr>
        <p:spPr bwMode="auto">
          <a:xfrm>
            <a:off x="0" y="3048000"/>
            <a:ext cx="1770063" cy="73025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Times" charset="0"/>
              </a:rPr>
              <a:t>Route</a:t>
            </a:r>
          </a:p>
          <a:p>
            <a:pPr eaLnBrk="0" hangingPunct="0"/>
            <a:r>
              <a:rPr lang="en-US" sz="1400">
                <a:latin typeface="Times" charset="0"/>
              </a:rPr>
              <a:t>Injection in to BGP </a:t>
            </a:r>
          </a:p>
          <a:p>
            <a:pPr eaLnBrk="0" hangingPunct="0"/>
            <a:r>
              <a:rPr lang="en-US" sz="1400">
                <a:latin typeface="Times" charset="0"/>
              </a:rPr>
              <a:t>Domain with Metric 5</a:t>
            </a:r>
          </a:p>
        </p:txBody>
      </p:sp>
      <p:sp>
        <p:nvSpPr>
          <p:cNvPr id="61" name="Line 58"/>
          <p:cNvSpPr>
            <a:spLocks noChangeShapeType="1"/>
          </p:cNvSpPr>
          <p:nvPr/>
        </p:nvSpPr>
        <p:spPr bwMode="auto">
          <a:xfrm flipV="1">
            <a:off x="6096000" y="4038600"/>
            <a:ext cx="152400" cy="914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62" name="Text Box 59"/>
          <p:cNvSpPr txBox="1">
            <a:spLocks noChangeArrowheads="1"/>
          </p:cNvSpPr>
          <p:nvPr/>
        </p:nvSpPr>
        <p:spPr bwMode="auto">
          <a:xfrm>
            <a:off x="5181600" y="5713413"/>
            <a:ext cx="2201863" cy="51752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Times" charset="0"/>
              </a:rPr>
              <a:t>Route Injection in to BGP </a:t>
            </a:r>
          </a:p>
          <a:p>
            <a:pPr eaLnBrk="0" hangingPunct="0"/>
            <a:r>
              <a:rPr lang="en-US" sz="1400" b="1">
                <a:latin typeface="Times" charset="0"/>
              </a:rPr>
              <a:t>Domain with Metric 50</a:t>
            </a:r>
          </a:p>
        </p:txBody>
      </p:sp>
      <p:pic>
        <p:nvPicPr>
          <p:cNvPr id="63" name="Picture 60" descr="icon_unavailabl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5181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61" descr="icon_unavailabl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5181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 Box 62"/>
          <p:cNvSpPr txBox="1">
            <a:spLocks noChangeArrowheads="1"/>
          </p:cNvSpPr>
          <p:nvPr/>
        </p:nvSpPr>
        <p:spPr bwMode="auto">
          <a:xfrm>
            <a:off x="0" y="3046413"/>
            <a:ext cx="2035175" cy="73025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Times" charset="0"/>
              </a:rPr>
              <a:t>Route</a:t>
            </a:r>
          </a:p>
          <a:p>
            <a:pPr eaLnBrk="0" hangingPunct="0"/>
            <a:r>
              <a:rPr lang="en-US" sz="1400" b="1">
                <a:latin typeface="Times" charset="0"/>
              </a:rPr>
              <a:t>Injection in to BGP </a:t>
            </a:r>
          </a:p>
          <a:p>
            <a:pPr eaLnBrk="0" hangingPunct="0"/>
            <a:r>
              <a:rPr lang="en-US" sz="1400" b="1">
                <a:latin typeface="Times" charset="0"/>
              </a:rPr>
              <a:t>Domain with Metric 100</a:t>
            </a:r>
          </a:p>
        </p:txBody>
      </p:sp>
      <p:pic>
        <p:nvPicPr>
          <p:cNvPr id="66" name="Picture 63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1400" y="23622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6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050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9050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Line 66"/>
          <p:cNvSpPr>
            <a:spLocks noChangeShapeType="1"/>
          </p:cNvSpPr>
          <p:nvPr/>
        </p:nvSpPr>
        <p:spPr bwMode="auto">
          <a:xfrm>
            <a:off x="3581400" y="2286000"/>
            <a:ext cx="762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0" name="Line 67"/>
          <p:cNvSpPr>
            <a:spLocks noChangeShapeType="1"/>
          </p:cNvSpPr>
          <p:nvPr/>
        </p:nvSpPr>
        <p:spPr bwMode="auto">
          <a:xfrm>
            <a:off x="3581400" y="2209800"/>
            <a:ext cx="0" cy="76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1" name="Line 68"/>
          <p:cNvSpPr>
            <a:spLocks noChangeShapeType="1"/>
          </p:cNvSpPr>
          <p:nvPr/>
        </p:nvSpPr>
        <p:spPr bwMode="auto">
          <a:xfrm>
            <a:off x="4343400" y="2209800"/>
            <a:ext cx="0" cy="76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2" name="Line 69"/>
          <p:cNvSpPr>
            <a:spLocks noChangeShapeType="1"/>
          </p:cNvSpPr>
          <p:nvPr/>
        </p:nvSpPr>
        <p:spPr bwMode="auto">
          <a:xfrm>
            <a:off x="3962400" y="2286000"/>
            <a:ext cx="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3" name="Line 70"/>
          <p:cNvSpPr>
            <a:spLocks noChangeShapeType="1"/>
          </p:cNvSpPr>
          <p:nvPr/>
        </p:nvSpPr>
        <p:spPr bwMode="auto">
          <a:xfrm>
            <a:off x="3962400" y="2743200"/>
            <a:ext cx="0" cy="381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74" name="Picture 71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33800" y="1066800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Text Box 72"/>
          <p:cNvSpPr txBox="1">
            <a:spLocks noChangeArrowheads="1"/>
          </p:cNvSpPr>
          <p:nvPr/>
        </p:nvSpPr>
        <p:spPr bwMode="auto">
          <a:xfrm>
            <a:off x="3886200" y="1219200"/>
            <a:ext cx="806450" cy="3048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Times" charset="0"/>
              </a:rPr>
              <a:t>Internet</a:t>
            </a:r>
          </a:p>
        </p:txBody>
      </p:sp>
      <p:sp>
        <p:nvSpPr>
          <p:cNvPr id="76" name="Freeform 73"/>
          <p:cNvSpPr>
            <a:spLocks/>
          </p:cNvSpPr>
          <p:nvPr/>
        </p:nvSpPr>
        <p:spPr bwMode="auto">
          <a:xfrm rot="6260226">
            <a:off x="3451226" y="1533525"/>
            <a:ext cx="565150" cy="301625"/>
          </a:xfrm>
          <a:custGeom>
            <a:avLst/>
            <a:gdLst>
              <a:gd name="T0" fmla="*/ 0 w 1535"/>
              <a:gd name="T1" fmla="*/ 0 h 508"/>
              <a:gd name="T2" fmla="*/ 808 w 1535"/>
              <a:gd name="T3" fmla="*/ 210 h 508"/>
              <a:gd name="T4" fmla="*/ 775 w 1535"/>
              <a:gd name="T5" fmla="*/ 275 h 508"/>
              <a:gd name="T6" fmla="*/ 1535 w 1535"/>
              <a:gd name="T7" fmla="*/ 508 h 508"/>
              <a:gd name="T8" fmla="*/ 727 w 1535"/>
              <a:gd name="T9" fmla="*/ 292 h 508"/>
              <a:gd name="T10" fmla="*/ 764 w 1535"/>
              <a:gd name="T11" fmla="*/ 225 h 508"/>
              <a:gd name="T12" fmla="*/ 0 w 1535"/>
              <a:gd name="T13" fmla="*/ 0 h 5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5"/>
              <a:gd name="T22" fmla="*/ 0 h 508"/>
              <a:gd name="T23" fmla="*/ 1535 w 1535"/>
              <a:gd name="T24" fmla="*/ 508 h 5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5" h="508">
                <a:moveTo>
                  <a:pt x="0" y="0"/>
                </a:moveTo>
                <a:lnTo>
                  <a:pt x="808" y="210"/>
                </a:lnTo>
                <a:lnTo>
                  <a:pt x="775" y="275"/>
                </a:lnTo>
                <a:lnTo>
                  <a:pt x="1535" y="508"/>
                </a:lnTo>
                <a:lnTo>
                  <a:pt x="727" y="292"/>
                </a:lnTo>
                <a:lnTo>
                  <a:pt x="764" y="2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7" name="Freeform 74"/>
          <p:cNvSpPr>
            <a:spLocks/>
          </p:cNvSpPr>
          <p:nvPr/>
        </p:nvSpPr>
        <p:spPr bwMode="auto">
          <a:xfrm rot="6260226">
            <a:off x="4059238" y="1579562"/>
            <a:ext cx="565150" cy="301625"/>
          </a:xfrm>
          <a:custGeom>
            <a:avLst/>
            <a:gdLst>
              <a:gd name="T0" fmla="*/ 0 w 1535"/>
              <a:gd name="T1" fmla="*/ 0 h 508"/>
              <a:gd name="T2" fmla="*/ 808 w 1535"/>
              <a:gd name="T3" fmla="*/ 210 h 508"/>
              <a:gd name="T4" fmla="*/ 775 w 1535"/>
              <a:gd name="T5" fmla="*/ 275 h 508"/>
              <a:gd name="T6" fmla="*/ 1535 w 1535"/>
              <a:gd name="T7" fmla="*/ 508 h 508"/>
              <a:gd name="T8" fmla="*/ 727 w 1535"/>
              <a:gd name="T9" fmla="*/ 292 h 508"/>
              <a:gd name="T10" fmla="*/ 764 w 1535"/>
              <a:gd name="T11" fmla="*/ 225 h 508"/>
              <a:gd name="T12" fmla="*/ 0 w 1535"/>
              <a:gd name="T13" fmla="*/ 0 h 5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5"/>
              <a:gd name="T22" fmla="*/ 0 h 508"/>
              <a:gd name="T23" fmla="*/ 1535 w 1535"/>
              <a:gd name="T24" fmla="*/ 508 h 5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5" h="508">
                <a:moveTo>
                  <a:pt x="0" y="0"/>
                </a:moveTo>
                <a:lnTo>
                  <a:pt x="808" y="210"/>
                </a:lnTo>
                <a:lnTo>
                  <a:pt x="775" y="275"/>
                </a:lnTo>
                <a:lnTo>
                  <a:pt x="1535" y="508"/>
                </a:lnTo>
                <a:lnTo>
                  <a:pt x="727" y="292"/>
                </a:lnTo>
                <a:lnTo>
                  <a:pt x="764" y="2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78" name="Picture 75" descr="icon_unavailabl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5181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61" grpId="0" animBg="1"/>
      <p:bldP spid="62" grpId="0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700" dirty="0" smtClean="0">
                <a:latin typeface="Cambria" pitchFamily="18" charset="0"/>
              </a:rPr>
              <a:t>Option#3 Global IP using </a:t>
            </a:r>
            <a:r>
              <a:rPr lang="en-US" sz="1700" dirty="0" err="1" smtClean="0">
                <a:latin typeface="Cambria" pitchFamily="18" charset="0"/>
              </a:rPr>
              <a:t>Anycast</a:t>
            </a:r>
            <a:r>
              <a:rPr lang="en-US" sz="1700" dirty="0" smtClean="0">
                <a:latin typeface="Cambria" pitchFamily="18" charset="0"/>
              </a:rPr>
              <a:t> with </a:t>
            </a:r>
            <a:r>
              <a:rPr lang="en-US" sz="1700" dirty="0" smtClean="0">
                <a:latin typeface="Cambria" pitchFamily="18" charset="0"/>
              </a:rPr>
              <a:t>OSPF</a:t>
            </a:r>
            <a:endParaRPr lang="en-IN" sz="1700" b="1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Slide </a:t>
            </a:r>
            <a:fld id="{2EFB0E03-A6F6-F14E-9CFE-B2E2C517F813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2" descr="TradingSer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163" y="5105400"/>
            <a:ext cx="5254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3"/>
          <p:cNvSpPr>
            <a:spLocks noChangeShapeType="1"/>
          </p:cNvSpPr>
          <p:nvPr/>
        </p:nvSpPr>
        <p:spPr bwMode="auto">
          <a:xfrm flipV="1">
            <a:off x="685800" y="4635500"/>
            <a:ext cx="1497013" cy="127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714375" y="4648200"/>
            <a:ext cx="0" cy="533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1171575" y="4648200"/>
            <a:ext cx="0" cy="533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1643063" y="4648200"/>
            <a:ext cx="0" cy="533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10" name="Picture 7" descr="TradingSer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105400"/>
            <a:ext cx="5254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TradingSer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9538" y="5105400"/>
            <a:ext cx="5254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7338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2057400" y="4618038"/>
            <a:ext cx="685800" cy="301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4419600"/>
            <a:ext cx="6096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4495800"/>
            <a:ext cx="6096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7338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6969125" y="4572000"/>
            <a:ext cx="14970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5978525" y="4572000"/>
            <a:ext cx="8874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19" name="Picture 16" descr="TradingSer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5138" y="4953000"/>
            <a:ext cx="5254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7" descr="TradingSer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5538" y="4953000"/>
            <a:ext cx="5254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8313738" y="4572000"/>
            <a:ext cx="0" cy="533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7704138" y="4572000"/>
            <a:ext cx="0" cy="533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23" name="Picture 2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1738" y="4419600"/>
            <a:ext cx="6096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1" descr="FireW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3538" y="4191000"/>
            <a:ext cx="4524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2362200" y="4267200"/>
            <a:ext cx="12192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2590800" y="4038600"/>
            <a:ext cx="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3352800" y="4038600"/>
            <a:ext cx="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3048000" y="4267200"/>
            <a:ext cx="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3048000" y="4724400"/>
            <a:ext cx="0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30" name="Picture 2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7338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7338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Line 29"/>
          <p:cNvSpPr>
            <a:spLocks noChangeShapeType="1"/>
          </p:cNvSpPr>
          <p:nvPr/>
        </p:nvSpPr>
        <p:spPr bwMode="auto">
          <a:xfrm>
            <a:off x="5257800" y="4267200"/>
            <a:ext cx="12192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>
            <a:off x="5486400" y="4038600"/>
            <a:ext cx="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>
            <a:off x="6248400" y="4038600"/>
            <a:ext cx="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>
            <a:off x="5943600" y="4267200"/>
            <a:ext cx="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3657600" y="4114800"/>
            <a:ext cx="1476375" cy="3079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/>
              <a:t>10.87.248.32/28</a:t>
            </a:r>
            <a:endParaRPr lang="en-US" sz="1400" b="1">
              <a:latin typeface="Times" charset="0"/>
            </a:endParaRP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6664325" y="5486400"/>
            <a:ext cx="2479675" cy="738664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 dirty="0"/>
              <a:t>LB Subnet- 10.87.248.96/29</a:t>
            </a:r>
          </a:p>
          <a:p>
            <a:pPr eaLnBrk="0" hangingPunct="0"/>
            <a:endParaRPr lang="en-US" sz="1400" b="1" dirty="0"/>
          </a:p>
          <a:p>
            <a:pPr eaLnBrk="0" hangingPunct="0"/>
            <a:r>
              <a:rPr lang="en-US" sz="1400" b="1" dirty="0" smtClean="0">
                <a:latin typeface="Times" charset="0"/>
              </a:rPr>
              <a:t> </a:t>
            </a:r>
            <a:endParaRPr lang="en-US" sz="1400" b="1" dirty="0">
              <a:latin typeface="Times" charset="0"/>
            </a:endParaRPr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7086600" y="6019800"/>
            <a:ext cx="1221809" cy="5847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 smtClean="0">
                <a:latin typeface="Times" charset="0"/>
              </a:rPr>
              <a:t>Site B</a:t>
            </a:r>
            <a:endParaRPr lang="en-US" sz="3200" b="1" dirty="0">
              <a:latin typeface="Times" charset="0"/>
            </a:endParaRPr>
          </a:p>
        </p:txBody>
      </p: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441325" y="6038850"/>
            <a:ext cx="1221616" cy="5847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 smtClean="0">
                <a:latin typeface="Times" charset="0"/>
              </a:rPr>
              <a:t>Site A</a:t>
            </a:r>
            <a:endParaRPr lang="en-US" sz="3200" b="1" dirty="0">
              <a:latin typeface="Times" charset="0"/>
            </a:endParaRPr>
          </a:p>
        </p:txBody>
      </p:sp>
      <p:pic>
        <p:nvPicPr>
          <p:cNvPr id="4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0480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Freeform 38"/>
          <p:cNvSpPr>
            <a:spLocks/>
          </p:cNvSpPr>
          <p:nvPr/>
        </p:nvSpPr>
        <p:spPr bwMode="auto">
          <a:xfrm rot="6260226">
            <a:off x="2759075" y="2916238"/>
            <a:ext cx="914400" cy="1066800"/>
          </a:xfrm>
          <a:custGeom>
            <a:avLst/>
            <a:gdLst>
              <a:gd name="T0" fmla="*/ 0 w 1535"/>
              <a:gd name="T1" fmla="*/ 0 h 508"/>
              <a:gd name="T2" fmla="*/ 2147483647 w 1535"/>
              <a:gd name="T3" fmla="*/ 2147483647 h 508"/>
              <a:gd name="T4" fmla="*/ 2147483647 w 1535"/>
              <a:gd name="T5" fmla="*/ 2147483647 h 508"/>
              <a:gd name="T6" fmla="*/ 2147483647 w 1535"/>
              <a:gd name="T7" fmla="*/ 2147483647 h 508"/>
              <a:gd name="T8" fmla="*/ 2147483647 w 1535"/>
              <a:gd name="T9" fmla="*/ 2147483647 h 508"/>
              <a:gd name="T10" fmla="*/ 2147483647 w 1535"/>
              <a:gd name="T11" fmla="*/ 2147483647 h 508"/>
              <a:gd name="T12" fmla="*/ 0 w 1535"/>
              <a:gd name="T13" fmla="*/ 0 h 5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5"/>
              <a:gd name="T22" fmla="*/ 0 h 508"/>
              <a:gd name="T23" fmla="*/ 1535 w 1535"/>
              <a:gd name="T24" fmla="*/ 508 h 5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5" h="508">
                <a:moveTo>
                  <a:pt x="0" y="0"/>
                </a:moveTo>
                <a:lnTo>
                  <a:pt x="808" y="210"/>
                </a:lnTo>
                <a:lnTo>
                  <a:pt x="775" y="275"/>
                </a:lnTo>
                <a:lnTo>
                  <a:pt x="1535" y="508"/>
                </a:lnTo>
                <a:lnTo>
                  <a:pt x="727" y="292"/>
                </a:lnTo>
                <a:lnTo>
                  <a:pt x="764" y="2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2" name="Freeform 39"/>
          <p:cNvSpPr>
            <a:spLocks/>
          </p:cNvSpPr>
          <p:nvPr/>
        </p:nvSpPr>
        <p:spPr bwMode="auto">
          <a:xfrm rot="6260226">
            <a:off x="4321175" y="3021013"/>
            <a:ext cx="381000" cy="1676400"/>
          </a:xfrm>
          <a:custGeom>
            <a:avLst/>
            <a:gdLst>
              <a:gd name="T0" fmla="*/ 0 w 1535"/>
              <a:gd name="T1" fmla="*/ 0 h 508"/>
              <a:gd name="T2" fmla="*/ 2147483647 w 1535"/>
              <a:gd name="T3" fmla="*/ 2147483647 h 508"/>
              <a:gd name="T4" fmla="*/ 2147483647 w 1535"/>
              <a:gd name="T5" fmla="*/ 2147483647 h 508"/>
              <a:gd name="T6" fmla="*/ 2147483647 w 1535"/>
              <a:gd name="T7" fmla="*/ 2147483647 h 508"/>
              <a:gd name="T8" fmla="*/ 2147483647 w 1535"/>
              <a:gd name="T9" fmla="*/ 2147483647 h 508"/>
              <a:gd name="T10" fmla="*/ 2147483647 w 1535"/>
              <a:gd name="T11" fmla="*/ 2147483647 h 508"/>
              <a:gd name="T12" fmla="*/ 0 w 1535"/>
              <a:gd name="T13" fmla="*/ 0 h 5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5"/>
              <a:gd name="T22" fmla="*/ 0 h 508"/>
              <a:gd name="T23" fmla="*/ 1535 w 1535"/>
              <a:gd name="T24" fmla="*/ 508 h 5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5" h="508">
                <a:moveTo>
                  <a:pt x="0" y="0"/>
                </a:moveTo>
                <a:lnTo>
                  <a:pt x="808" y="210"/>
                </a:lnTo>
                <a:lnTo>
                  <a:pt x="775" y="275"/>
                </a:lnTo>
                <a:lnTo>
                  <a:pt x="1535" y="508"/>
                </a:lnTo>
                <a:lnTo>
                  <a:pt x="727" y="292"/>
                </a:lnTo>
                <a:lnTo>
                  <a:pt x="764" y="2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3" name="Freeform 40"/>
          <p:cNvSpPr>
            <a:spLocks/>
          </p:cNvSpPr>
          <p:nvPr/>
        </p:nvSpPr>
        <p:spPr bwMode="auto">
          <a:xfrm rot="6260226" flipH="1">
            <a:off x="5080794" y="2291556"/>
            <a:ext cx="130175" cy="2392363"/>
          </a:xfrm>
          <a:custGeom>
            <a:avLst/>
            <a:gdLst>
              <a:gd name="T0" fmla="*/ 0 w 1535"/>
              <a:gd name="T1" fmla="*/ 0 h 508"/>
              <a:gd name="T2" fmla="*/ 2147483647 w 1535"/>
              <a:gd name="T3" fmla="*/ 2147483647 h 508"/>
              <a:gd name="T4" fmla="*/ 2147483647 w 1535"/>
              <a:gd name="T5" fmla="*/ 2147483647 h 508"/>
              <a:gd name="T6" fmla="*/ 2147483647 w 1535"/>
              <a:gd name="T7" fmla="*/ 2147483647 h 508"/>
              <a:gd name="T8" fmla="*/ 2147483647 w 1535"/>
              <a:gd name="T9" fmla="*/ 2147483647 h 508"/>
              <a:gd name="T10" fmla="*/ 2147483647 w 1535"/>
              <a:gd name="T11" fmla="*/ 2147483647 h 508"/>
              <a:gd name="T12" fmla="*/ 0 w 1535"/>
              <a:gd name="T13" fmla="*/ 0 h 5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5"/>
              <a:gd name="T22" fmla="*/ 0 h 508"/>
              <a:gd name="T23" fmla="*/ 1535 w 1535"/>
              <a:gd name="T24" fmla="*/ 508 h 5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5" h="508">
                <a:moveTo>
                  <a:pt x="0" y="0"/>
                </a:moveTo>
                <a:lnTo>
                  <a:pt x="808" y="210"/>
                </a:lnTo>
                <a:lnTo>
                  <a:pt x="775" y="275"/>
                </a:lnTo>
                <a:lnTo>
                  <a:pt x="1535" y="508"/>
                </a:lnTo>
                <a:lnTo>
                  <a:pt x="727" y="292"/>
                </a:lnTo>
                <a:lnTo>
                  <a:pt x="764" y="2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4" name="Oval 41"/>
          <p:cNvSpPr>
            <a:spLocks noChangeArrowheads="1"/>
          </p:cNvSpPr>
          <p:nvPr/>
        </p:nvSpPr>
        <p:spPr bwMode="auto">
          <a:xfrm>
            <a:off x="1143000" y="1752600"/>
            <a:ext cx="6477000" cy="2209800"/>
          </a:xfrm>
          <a:prstGeom prst="ellipse">
            <a:avLst/>
          </a:prstGeom>
          <a:noFill/>
          <a:ln w="317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1295400" y="2514600"/>
            <a:ext cx="1163638" cy="584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>
                <a:latin typeface="Times" charset="0"/>
              </a:rPr>
              <a:t>OSPF</a:t>
            </a:r>
          </a:p>
        </p:txBody>
      </p:sp>
      <p:sp>
        <p:nvSpPr>
          <p:cNvPr id="46" name="Text Box 43"/>
          <p:cNvSpPr txBox="1">
            <a:spLocks noChangeArrowheads="1"/>
          </p:cNvSpPr>
          <p:nvPr/>
        </p:nvSpPr>
        <p:spPr bwMode="auto">
          <a:xfrm>
            <a:off x="685800" y="5715000"/>
            <a:ext cx="2246512" cy="307777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/>
              <a:t>LB Subnet- </a:t>
            </a:r>
            <a:r>
              <a:rPr lang="en-US" sz="1400" b="1" dirty="0" smtClean="0"/>
              <a:t>10.87.248.48/29</a:t>
            </a:r>
            <a:endParaRPr lang="en-US" sz="1400" b="1" dirty="0"/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>
            <a:off x="5943600" y="4572000"/>
            <a:ext cx="0" cy="533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48" name="Picture 46" descr="Switc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4338" y="4419600"/>
            <a:ext cx="8572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4953000"/>
            <a:ext cx="8477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4038600"/>
            <a:ext cx="8477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Line 49"/>
          <p:cNvSpPr>
            <a:spLocks noChangeShapeType="1"/>
          </p:cNvSpPr>
          <p:nvPr/>
        </p:nvSpPr>
        <p:spPr bwMode="auto">
          <a:xfrm>
            <a:off x="1219200" y="4267200"/>
            <a:ext cx="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2" name="Text Box 50"/>
          <p:cNvSpPr txBox="1">
            <a:spLocks noChangeArrowheads="1"/>
          </p:cNvSpPr>
          <p:nvPr/>
        </p:nvSpPr>
        <p:spPr bwMode="auto">
          <a:xfrm>
            <a:off x="685800" y="3810000"/>
            <a:ext cx="1122363" cy="3048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Times" charset="0"/>
              </a:rPr>
              <a:t>Appdirector</a:t>
            </a:r>
          </a:p>
        </p:txBody>
      </p:sp>
      <p:sp>
        <p:nvSpPr>
          <p:cNvPr id="53" name="Text Box 51"/>
          <p:cNvSpPr txBox="1">
            <a:spLocks noChangeArrowheads="1"/>
          </p:cNvSpPr>
          <p:nvPr/>
        </p:nvSpPr>
        <p:spPr bwMode="auto">
          <a:xfrm>
            <a:off x="5334000" y="5105400"/>
            <a:ext cx="1122363" cy="3048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Times" charset="0"/>
              </a:rPr>
              <a:t>Appdirector</a:t>
            </a:r>
          </a:p>
        </p:txBody>
      </p:sp>
      <p:sp>
        <p:nvSpPr>
          <p:cNvPr id="54" name="Text Box 52"/>
          <p:cNvSpPr txBox="1">
            <a:spLocks noChangeArrowheads="1"/>
          </p:cNvSpPr>
          <p:nvPr/>
        </p:nvSpPr>
        <p:spPr bwMode="auto">
          <a:xfrm>
            <a:off x="1981200" y="5029200"/>
            <a:ext cx="992188" cy="830263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latin typeface="Times" charset="0"/>
              </a:rPr>
              <a:t>VIP</a:t>
            </a:r>
          </a:p>
          <a:p>
            <a:pPr eaLnBrk="0" hangingPunct="0"/>
            <a:r>
              <a:rPr lang="en-US" sz="1200" b="1">
                <a:latin typeface="Times" charset="0"/>
              </a:rPr>
              <a:t>10.87.248.36</a:t>
            </a:r>
          </a:p>
          <a:p>
            <a:pPr eaLnBrk="0" hangingPunct="0"/>
            <a:r>
              <a:rPr lang="en-US" sz="1200" b="1">
                <a:latin typeface="Times" charset="0"/>
              </a:rPr>
              <a:t>AD IP : </a:t>
            </a:r>
          </a:p>
          <a:p>
            <a:pPr eaLnBrk="0" hangingPunct="0"/>
            <a:r>
              <a:rPr lang="en-US" sz="1200" b="1">
                <a:latin typeface="Times" charset="0"/>
              </a:rPr>
              <a:t>10.87.251.91</a:t>
            </a:r>
          </a:p>
        </p:txBody>
      </p:sp>
      <p:sp>
        <p:nvSpPr>
          <p:cNvPr id="55" name="Text Box 53"/>
          <p:cNvSpPr txBox="1">
            <a:spLocks noChangeArrowheads="1"/>
          </p:cNvSpPr>
          <p:nvPr/>
        </p:nvSpPr>
        <p:spPr bwMode="auto">
          <a:xfrm>
            <a:off x="5257800" y="5334000"/>
            <a:ext cx="1530350" cy="461963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latin typeface="Times" charset="0"/>
              </a:rPr>
              <a:t>VIP :     10.87.248.36</a:t>
            </a:r>
          </a:p>
          <a:p>
            <a:pPr eaLnBrk="0" hangingPunct="0"/>
            <a:r>
              <a:rPr lang="en-US" sz="1200" b="1">
                <a:latin typeface="Times" charset="0"/>
              </a:rPr>
              <a:t>AD IP : 10.87.251.23</a:t>
            </a:r>
          </a:p>
        </p:txBody>
      </p:sp>
      <p:pic>
        <p:nvPicPr>
          <p:cNvPr id="57" name="Picture 55" descr="FireW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4267200"/>
            <a:ext cx="4524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Line 56"/>
          <p:cNvSpPr>
            <a:spLocks noChangeShapeType="1"/>
          </p:cNvSpPr>
          <p:nvPr/>
        </p:nvSpPr>
        <p:spPr bwMode="auto">
          <a:xfrm flipH="1">
            <a:off x="1676400" y="3886200"/>
            <a:ext cx="685800" cy="304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0" y="3048000"/>
            <a:ext cx="1785938" cy="738188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Times" charset="0"/>
              </a:rPr>
              <a:t>Route</a:t>
            </a:r>
          </a:p>
          <a:p>
            <a:pPr eaLnBrk="0" hangingPunct="0"/>
            <a:r>
              <a:rPr lang="en-US" sz="1400">
                <a:latin typeface="Times" charset="0"/>
              </a:rPr>
              <a:t>Injection in to OSPF </a:t>
            </a:r>
          </a:p>
          <a:p>
            <a:pPr eaLnBrk="0" hangingPunct="0"/>
            <a:r>
              <a:rPr lang="en-US" sz="1400">
                <a:latin typeface="Times" charset="0"/>
              </a:rPr>
              <a:t>Domain with Metric 5</a:t>
            </a:r>
          </a:p>
        </p:txBody>
      </p:sp>
      <p:sp>
        <p:nvSpPr>
          <p:cNvPr id="60" name="Line 58"/>
          <p:cNvSpPr>
            <a:spLocks noChangeShapeType="1"/>
          </p:cNvSpPr>
          <p:nvPr/>
        </p:nvSpPr>
        <p:spPr bwMode="auto">
          <a:xfrm flipV="1">
            <a:off x="6096000" y="4038600"/>
            <a:ext cx="152400" cy="914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61" name="Text Box 59"/>
          <p:cNvSpPr txBox="1">
            <a:spLocks noChangeArrowheads="1"/>
          </p:cNvSpPr>
          <p:nvPr/>
        </p:nvSpPr>
        <p:spPr bwMode="auto">
          <a:xfrm>
            <a:off x="5181600" y="5713413"/>
            <a:ext cx="2303463" cy="5238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latin typeface="Times" charset="0"/>
              </a:rPr>
              <a:t>Route Injection in to OSPF </a:t>
            </a:r>
          </a:p>
          <a:p>
            <a:pPr eaLnBrk="0" hangingPunct="0"/>
            <a:r>
              <a:rPr lang="en-US" sz="1400" b="1" dirty="0">
                <a:latin typeface="Times" charset="0"/>
              </a:rPr>
              <a:t>Domain with Metric 50</a:t>
            </a:r>
          </a:p>
        </p:txBody>
      </p:sp>
      <p:pic>
        <p:nvPicPr>
          <p:cNvPr id="62" name="Picture 60" descr="icon_unavailabl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5181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1" descr="icon_unavailabl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5181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ext Box 62"/>
          <p:cNvSpPr txBox="1">
            <a:spLocks noChangeArrowheads="1"/>
          </p:cNvSpPr>
          <p:nvPr/>
        </p:nvSpPr>
        <p:spPr bwMode="auto">
          <a:xfrm>
            <a:off x="0" y="3048000"/>
            <a:ext cx="2054225" cy="738188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Times" charset="0"/>
              </a:rPr>
              <a:t>Route</a:t>
            </a:r>
          </a:p>
          <a:p>
            <a:pPr eaLnBrk="0" hangingPunct="0"/>
            <a:r>
              <a:rPr lang="en-US" sz="1400" b="1">
                <a:latin typeface="Times" charset="0"/>
              </a:rPr>
              <a:t>Injection in to OSPF </a:t>
            </a:r>
          </a:p>
          <a:p>
            <a:pPr eaLnBrk="0" hangingPunct="0"/>
            <a:r>
              <a:rPr lang="en-US" sz="1400" b="1">
                <a:latin typeface="Times" charset="0"/>
              </a:rPr>
              <a:t>Domain with Metric 100</a:t>
            </a:r>
          </a:p>
        </p:txBody>
      </p:sp>
      <p:pic>
        <p:nvPicPr>
          <p:cNvPr id="65" name="Picture 63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1400" y="23622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050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6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9050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Line 66"/>
          <p:cNvSpPr>
            <a:spLocks noChangeShapeType="1"/>
          </p:cNvSpPr>
          <p:nvPr/>
        </p:nvSpPr>
        <p:spPr bwMode="auto">
          <a:xfrm>
            <a:off x="3581400" y="2286000"/>
            <a:ext cx="762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9" name="Line 67"/>
          <p:cNvSpPr>
            <a:spLocks noChangeShapeType="1"/>
          </p:cNvSpPr>
          <p:nvPr/>
        </p:nvSpPr>
        <p:spPr bwMode="auto">
          <a:xfrm>
            <a:off x="3581400" y="2209800"/>
            <a:ext cx="0" cy="76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0" name="Line 68"/>
          <p:cNvSpPr>
            <a:spLocks noChangeShapeType="1"/>
          </p:cNvSpPr>
          <p:nvPr/>
        </p:nvSpPr>
        <p:spPr bwMode="auto">
          <a:xfrm>
            <a:off x="4343400" y="2209800"/>
            <a:ext cx="0" cy="76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1" name="Line 69"/>
          <p:cNvSpPr>
            <a:spLocks noChangeShapeType="1"/>
          </p:cNvSpPr>
          <p:nvPr/>
        </p:nvSpPr>
        <p:spPr bwMode="auto">
          <a:xfrm>
            <a:off x="3962400" y="2286000"/>
            <a:ext cx="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2" name="Line 70"/>
          <p:cNvSpPr>
            <a:spLocks noChangeShapeType="1"/>
          </p:cNvSpPr>
          <p:nvPr/>
        </p:nvSpPr>
        <p:spPr bwMode="auto">
          <a:xfrm>
            <a:off x="3962400" y="2743200"/>
            <a:ext cx="0" cy="381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73" name="Picture 71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33800" y="1066800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Text Box 72"/>
          <p:cNvSpPr txBox="1">
            <a:spLocks noChangeArrowheads="1"/>
          </p:cNvSpPr>
          <p:nvPr/>
        </p:nvSpPr>
        <p:spPr bwMode="auto">
          <a:xfrm>
            <a:off x="3886200" y="1219200"/>
            <a:ext cx="806450" cy="3048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Times" charset="0"/>
              </a:rPr>
              <a:t>Internet</a:t>
            </a:r>
          </a:p>
        </p:txBody>
      </p:sp>
      <p:sp>
        <p:nvSpPr>
          <p:cNvPr id="75" name="Freeform 73"/>
          <p:cNvSpPr>
            <a:spLocks/>
          </p:cNvSpPr>
          <p:nvPr/>
        </p:nvSpPr>
        <p:spPr bwMode="auto">
          <a:xfrm rot="6260226">
            <a:off x="3451226" y="1533525"/>
            <a:ext cx="565150" cy="301625"/>
          </a:xfrm>
          <a:custGeom>
            <a:avLst/>
            <a:gdLst>
              <a:gd name="T0" fmla="*/ 0 w 1535"/>
              <a:gd name="T1" fmla="*/ 0 h 508"/>
              <a:gd name="T2" fmla="*/ 2147483647 w 1535"/>
              <a:gd name="T3" fmla="*/ 2147483647 h 508"/>
              <a:gd name="T4" fmla="*/ 2147483647 w 1535"/>
              <a:gd name="T5" fmla="*/ 2147483647 h 508"/>
              <a:gd name="T6" fmla="*/ 2147483647 w 1535"/>
              <a:gd name="T7" fmla="*/ 2147483647 h 508"/>
              <a:gd name="T8" fmla="*/ 2147483647 w 1535"/>
              <a:gd name="T9" fmla="*/ 2147483647 h 508"/>
              <a:gd name="T10" fmla="*/ 2147483647 w 1535"/>
              <a:gd name="T11" fmla="*/ 2147483647 h 508"/>
              <a:gd name="T12" fmla="*/ 0 w 1535"/>
              <a:gd name="T13" fmla="*/ 0 h 5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5"/>
              <a:gd name="T22" fmla="*/ 0 h 508"/>
              <a:gd name="T23" fmla="*/ 1535 w 1535"/>
              <a:gd name="T24" fmla="*/ 508 h 5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5" h="508">
                <a:moveTo>
                  <a:pt x="0" y="0"/>
                </a:moveTo>
                <a:lnTo>
                  <a:pt x="808" y="210"/>
                </a:lnTo>
                <a:lnTo>
                  <a:pt x="775" y="275"/>
                </a:lnTo>
                <a:lnTo>
                  <a:pt x="1535" y="508"/>
                </a:lnTo>
                <a:lnTo>
                  <a:pt x="727" y="292"/>
                </a:lnTo>
                <a:lnTo>
                  <a:pt x="764" y="2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6" name="Freeform 74"/>
          <p:cNvSpPr>
            <a:spLocks/>
          </p:cNvSpPr>
          <p:nvPr/>
        </p:nvSpPr>
        <p:spPr bwMode="auto">
          <a:xfrm rot="6260226">
            <a:off x="4059238" y="1579562"/>
            <a:ext cx="565150" cy="301625"/>
          </a:xfrm>
          <a:custGeom>
            <a:avLst/>
            <a:gdLst>
              <a:gd name="T0" fmla="*/ 0 w 1535"/>
              <a:gd name="T1" fmla="*/ 0 h 508"/>
              <a:gd name="T2" fmla="*/ 2147483647 w 1535"/>
              <a:gd name="T3" fmla="*/ 2147483647 h 508"/>
              <a:gd name="T4" fmla="*/ 2147483647 w 1535"/>
              <a:gd name="T5" fmla="*/ 2147483647 h 508"/>
              <a:gd name="T6" fmla="*/ 2147483647 w 1535"/>
              <a:gd name="T7" fmla="*/ 2147483647 h 508"/>
              <a:gd name="T8" fmla="*/ 2147483647 w 1535"/>
              <a:gd name="T9" fmla="*/ 2147483647 h 508"/>
              <a:gd name="T10" fmla="*/ 2147483647 w 1535"/>
              <a:gd name="T11" fmla="*/ 2147483647 h 508"/>
              <a:gd name="T12" fmla="*/ 0 w 1535"/>
              <a:gd name="T13" fmla="*/ 0 h 5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35"/>
              <a:gd name="T22" fmla="*/ 0 h 508"/>
              <a:gd name="T23" fmla="*/ 1535 w 1535"/>
              <a:gd name="T24" fmla="*/ 508 h 5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35" h="508">
                <a:moveTo>
                  <a:pt x="0" y="0"/>
                </a:moveTo>
                <a:lnTo>
                  <a:pt x="808" y="210"/>
                </a:lnTo>
                <a:lnTo>
                  <a:pt x="775" y="275"/>
                </a:lnTo>
                <a:lnTo>
                  <a:pt x="1535" y="508"/>
                </a:lnTo>
                <a:lnTo>
                  <a:pt x="727" y="292"/>
                </a:lnTo>
                <a:lnTo>
                  <a:pt x="764" y="2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pic>
        <p:nvPicPr>
          <p:cNvPr id="77" name="Picture 75" descr="icon_unavailabl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5181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Text Box 53"/>
          <p:cNvSpPr txBox="1">
            <a:spLocks noChangeArrowheads="1"/>
          </p:cNvSpPr>
          <p:nvPr/>
        </p:nvSpPr>
        <p:spPr bwMode="auto">
          <a:xfrm>
            <a:off x="3581400" y="4876800"/>
            <a:ext cx="2940050" cy="27622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latin typeface="Times" charset="0"/>
              </a:rPr>
              <a:t>Secondary LB interface IP : 10.87.248.102</a:t>
            </a:r>
          </a:p>
        </p:txBody>
      </p:sp>
      <p:sp>
        <p:nvSpPr>
          <p:cNvPr id="79" name="Text Box 53"/>
          <p:cNvSpPr txBox="1">
            <a:spLocks noChangeArrowheads="1"/>
          </p:cNvSpPr>
          <p:nvPr/>
        </p:nvSpPr>
        <p:spPr bwMode="auto">
          <a:xfrm>
            <a:off x="0" y="4267200"/>
            <a:ext cx="2728913" cy="27622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latin typeface="Times" charset="0"/>
              </a:rPr>
              <a:t>Primary LB interface IP : 10.87.248.54</a:t>
            </a:r>
          </a:p>
        </p:txBody>
      </p:sp>
      <p:sp>
        <p:nvSpPr>
          <p:cNvPr id="80" name="Text Box 42"/>
          <p:cNvSpPr txBox="1">
            <a:spLocks noChangeArrowheads="1"/>
          </p:cNvSpPr>
          <p:nvPr/>
        </p:nvSpPr>
        <p:spPr bwMode="auto">
          <a:xfrm>
            <a:off x="5562600" y="2514600"/>
            <a:ext cx="1490663" cy="40005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Times" charset="0"/>
              </a:rPr>
              <a:t>Area 0.0.0.6</a:t>
            </a:r>
          </a:p>
        </p:txBody>
      </p:sp>
      <p:sp>
        <p:nvSpPr>
          <p:cNvPr id="81" name="Text Box 53"/>
          <p:cNvSpPr txBox="1">
            <a:spLocks noChangeArrowheads="1"/>
          </p:cNvSpPr>
          <p:nvPr/>
        </p:nvSpPr>
        <p:spPr bwMode="auto">
          <a:xfrm>
            <a:off x="0" y="3733800"/>
            <a:ext cx="1749425" cy="27622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latin typeface="Times" charset="0"/>
              </a:rPr>
              <a:t>Router ID: 10.87.248.54</a:t>
            </a:r>
          </a:p>
        </p:txBody>
      </p:sp>
      <p:sp>
        <p:nvSpPr>
          <p:cNvPr id="82" name="Text Box 53"/>
          <p:cNvSpPr txBox="1">
            <a:spLocks noChangeArrowheads="1"/>
          </p:cNvSpPr>
          <p:nvPr/>
        </p:nvSpPr>
        <p:spPr bwMode="auto">
          <a:xfrm>
            <a:off x="6858000" y="3581400"/>
            <a:ext cx="1827213" cy="27622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latin typeface="Times" charset="0"/>
              </a:rPr>
              <a:t>Router ID: 10.87.248.102</a:t>
            </a:r>
          </a:p>
        </p:txBody>
      </p:sp>
      <p:sp>
        <p:nvSpPr>
          <p:cNvPr id="83" name="Text Box 53"/>
          <p:cNvSpPr txBox="1">
            <a:spLocks noChangeArrowheads="1"/>
          </p:cNvSpPr>
          <p:nvPr/>
        </p:nvSpPr>
        <p:spPr bwMode="auto">
          <a:xfrm>
            <a:off x="1981200" y="3505200"/>
            <a:ext cx="1354138" cy="27622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latin typeface="Times" charset="0"/>
              </a:rPr>
              <a:t>SR1: 10.87.248.50</a:t>
            </a:r>
          </a:p>
        </p:txBody>
      </p:sp>
      <p:sp>
        <p:nvSpPr>
          <p:cNvPr id="84" name="Text Box 53"/>
          <p:cNvSpPr txBox="1">
            <a:spLocks noChangeArrowheads="1"/>
          </p:cNvSpPr>
          <p:nvPr/>
        </p:nvSpPr>
        <p:spPr bwMode="auto">
          <a:xfrm>
            <a:off x="3200400" y="3505200"/>
            <a:ext cx="1447800" cy="27622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b="1">
                <a:latin typeface="Times" charset="0"/>
              </a:rPr>
              <a:t>SR2: 10.87.248.51</a:t>
            </a:r>
          </a:p>
        </p:txBody>
      </p:sp>
      <p:sp>
        <p:nvSpPr>
          <p:cNvPr id="85" name="Text Box 53"/>
          <p:cNvSpPr txBox="1">
            <a:spLocks noChangeArrowheads="1"/>
          </p:cNvSpPr>
          <p:nvPr/>
        </p:nvSpPr>
        <p:spPr bwMode="auto">
          <a:xfrm>
            <a:off x="4572000" y="3352800"/>
            <a:ext cx="1354138" cy="27622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latin typeface="Times" charset="0"/>
              </a:rPr>
              <a:t>SR1: 10.87.248.98</a:t>
            </a:r>
          </a:p>
        </p:txBody>
      </p:sp>
      <p:sp>
        <p:nvSpPr>
          <p:cNvPr id="86" name="Text Box 53"/>
          <p:cNvSpPr txBox="1">
            <a:spLocks noChangeArrowheads="1"/>
          </p:cNvSpPr>
          <p:nvPr/>
        </p:nvSpPr>
        <p:spPr bwMode="auto">
          <a:xfrm>
            <a:off x="5867400" y="3352800"/>
            <a:ext cx="1371600" cy="27622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b="1">
                <a:latin typeface="Times" charset="0"/>
              </a:rPr>
              <a:t>SR2:10.87.248.99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0" grpId="0" animBg="1"/>
      <p:bldP spid="61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700" dirty="0" smtClean="0">
                <a:latin typeface="Cambria" pitchFamily="18" charset="0"/>
              </a:rPr>
              <a:t>Overview</a:t>
            </a:r>
            <a:endParaRPr lang="en-IN" sz="1700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Slide </a:t>
            </a:r>
            <a:fld id="{2EFB0E03-A6F6-F14E-9CFE-B2E2C517F813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255775" y="1093576"/>
            <a:ext cx="8608193" cy="43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700" dirty="0">
                <a:latin typeface="Cambria" pitchFamily="18" charset="0"/>
              </a:rPr>
              <a:t>Radware Load Balancer will participate in the service provider routing protocol</a:t>
            </a:r>
          </a:p>
          <a:p>
            <a:pPr marL="342900" indent="-342900">
              <a:buFontTx/>
              <a:buAutoNum type="arabicPeriod"/>
            </a:pPr>
            <a:r>
              <a:rPr lang="en-US" sz="1700" dirty="0">
                <a:latin typeface="Cambria" pitchFamily="18" charset="0"/>
              </a:rPr>
              <a:t>Routes with different metric will be announced into service provider routing domain</a:t>
            </a:r>
          </a:p>
          <a:p>
            <a:pPr marL="342900" indent="-342900">
              <a:buFontTx/>
              <a:buAutoNum type="arabicPeriod"/>
            </a:pPr>
            <a:r>
              <a:rPr lang="en-US" sz="1700" dirty="0">
                <a:latin typeface="Cambria" pitchFamily="18" charset="0"/>
              </a:rPr>
              <a:t>Routes will be announced for Virtual IP which is common on both DC and DR</a:t>
            </a:r>
          </a:p>
          <a:p>
            <a:pPr marL="342900" indent="-342900">
              <a:buFontTx/>
              <a:buAutoNum type="arabicPeriod"/>
            </a:pPr>
            <a:r>
              <a:rPr lang="en-US" sz="1700" dirty="0">
                <a:latin typeface="Cambria" pitchFamily="18" charset="0"/>
              </a:rPr>
              <a:t>Radware Load balancer’s interface will become next hop for virtual IP</a:t>
            </a:r>
          </a:p>
          <a:p>
            <a:pPr marL="342900" indent="-342900">
              <a:buFontTx/>
              <a:buAutoNum type="arabicPeriod"/>
            </a:pPr>
            <a:r>
              <a:rPr lang="en-US" sz="1700" dirty="0">
                <a:latin typeface="Cambria" pitchFamily="18" charset="0"/>
              </a:rPr>
              <a:t>3 IP subnets (need not be /24) are required for proposed architecture</a:t>
            </a:r>
          </a:p>
          <a:p>
            <a:pPr marL="800100" lvl="1" indent="-342900">
              <a:buFontTx/>
              <a:buAutoNum type="arabicPeriod"/>
            </a:pPr>
            <a:r>
              <a:rPr lang="en-US" sz="1700" dirty="0">
                <a:latin typeface="Cambria" pitchFamily="18" charset="0"/>
              </a:rPr>
              <a:t>For Radware load balancer at DC</a:t>
            </a:r>
          </a:p>
          <a:p>
            <a:pPr marL="800100" lvl="1" indent="-342900">
              <a:buFontTx/>
              <a:buAutoNum type="arabicPeriod"/>
            </a:pPr>
            <a:r>
              <a:rPr lang="en-US" sz="1700" dirty="0">
                <a:latin typeface="Cambria" pitchFamily="18" charset="0"/>
              </a:rPr>
              <a:t>For Radware load balancer at DR</a:t>
            </a:r>
          </a:p>
          <a:p>
            <a:pPr marL="800100" lvl="1" indent="-342900">
              <a:buFontTx/>
              <a:buAutoNum type="arabicPeriod"/>
            </a:pPr>
            <a:r>
              <a:rPr lang="en-US" sz="1700" dirty="0">
                <a:latin typeface="Cambria" pitchFamily="18" charset="0"/>
              </a:rPr>
              <a:t>For Virtual IP common in DC and DR</a:t>
            </a:r>
          </a:p>
          <a:p>
            <a:pPr marL="342900" indent="-342900">
              <a:buFontTx/>
              <a:buAutoNum type="arabicPeriod"/>
            </a:pPr>
            <a:r>
              <a:rPr lang="en-US" sz="1700" dirty="0">
                <a:latin typeface="Cambria" pitchFamily="18" charset="0"/>
              </a:rPr>
              <a:t>Service provider should accept and announce /32 IP routes in their routing domain</a:t>
            </a:r>
          </a:p>
          <a:p>
            <a:pPr marL="342900" indent="-342900">
              <a:buFontTx/>
              <a:buAutoNum type="arabicPeriod"/>
            </a:pPr>
            <a:r>
              <a:rPr lang="en-US" sz="1700" dirty="0">
                <a:latin typeface="Cambria" pitchFamily="18" charset="0"/>
              </a:rPr>
              <a:t>Allowed protocol for above architecture </a:t>
            </a:r>
            <a:r>
              <a:rPr lang="en-US" sz="1700" dirty="0" smtClean="0">
                <a:latin typeface="Cambria" pitchFamily="18" charset="0"/>
              </a:rPr>
              <a:t>are</a:t>
            </a:r>
            <a:endParaRPr lang="en-US" sz="1700" dirty="0">
              <a:latin typeface="Cambria" pitchFamily="18" charset="0"/>
            </a:endParaRPr>
          </a:p>
          <a:p>
            <a:pPr marL="800100" lvl="1" indent="-342900">
              <a:buFontTx/>
              <a:buAutoNum type="arabicPeriod"/>
            </a:pPr>
            <a:r>
              <a:rPr lang="en-US" sz="1700" dirty="0">
                <a:latin typeface="Cambria" pitchFamily="18" charset="0"/>
              </a:rPr>
              <a:t>OSPF</a:t>
            </a:r>
          </a:p>
          <a:p>
            <a:pPr marL="800100" lvl="1" indent="-342900">
              <a:buFontTx/>
              <a:buAutoNum type="arabicPeriod"/>
            </a:pPr>
            <a:r>
              <a:rPr lang="en-US" sz="1700" dirty="0">
                <a:latin typeface="Cambria" pitchFamily="18" charset="0"/>
              </a:rPr>
              <a:t>BGP</a:t>
            </a:r>
          </a:p>
          <a:p>
            <a:pPr marL="342900" indent="-342900">
              <a:buFontTx/>
              <a:buAutoNum type="arabicPeriod"/>
            </a:pPr>
            <a:r>
              <a:rPr lang="en-US" sz="1700" dirty="0">
                <a:latin typeface="Cambria" pitchFamily="18" charset="0"/>
              </a:rPr>
              <a:t>Service Provider gateway router should enable peering with Radware Load Balancer for routing protocol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700" dirty="0" smtClean="0">
                <a:latin typeface="Cambria" pitchFamily="18" charset="0"/>
              </a:rPr>
              <a:t>Challenges</a:t>
            </a:r>
            <a:endParaRPr lang="en-IN" sz="1700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700" dirty="0" smtClean="0">
                <a:latin typeface="Cambria" pitchFamily="18" charset="0"/>
              </a:rPr>
              <a:t>Due to large dependency on routing, this approach needs support to be extended by Service provider as well since service provider needs to accept the routes from customer</a:t>
            </a:r>
          </a:p>
          <a:p>
            <a:r>
              <a:rPr lang="en-US" sz="1700" dirty="0" smtClean="0">
                <a:latin typeface="Cambria" pitchFamily="18" charset="0"/>
              </a:rPr>
              <a:t>Implementation of BGP with service provider could be complex at time and thus rendering troubleshooting difficult at times.</a:t>
            </a:r>
            <a:endParaRPr lang="en-IN" sz="1700" dirty="0" smtClean="0">
              <a:latin typeface="Cambria" pitchFamily="18" charset="0"/>
            </a:endParaRPr>
          </a:p>
          <a:p>
            <a:endParaRPr lang="en-US" sz="1700" dirty="0" smtClean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Slide </a:t>
            </a:r>
            <a:fld id="{2EFB0E03-A6F6-F14E-9CFE-B2E2C517F813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700" dirty="0" smtClean="0">
                <a:latin typeface="Cambria" pitchFamily="18" charset="0"/>
              </a:rPr>
              <a:t>Option#4 GSLB with DNS</a:t>
            </a:r>
            <a:endParaRPr lang="en-IN" sz="1700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Slide </a:t>
            </a:r>
            <a:fld id="{2EFB0E03-A6F6-F14E-9CFE-B2E2C517F813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001000" y="6613525"/>
            <a:ext cx="1066800" cy="1682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2446DA38-5FCC-48F9-A04B-3DB4396B575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6897688" y="3136900"/>
            <a:ext cx="1905000" cy="1333500"/>
          </a:xfrm>
          <a:prstGeom prst="wedgeRoundRectCallout">
            <a:avLst>
              <a:gd name="adj1" fmla="val -150750"/>
              <a:gd name="adj2" fmla="val 32144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  <p:pic>
        <p:nvPicPr>
          <p:cNvPr id="8" name="Picture 4" descr="iconUserGro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5097463"/>
            <a:ext cx="965200" cy="973137"/>
          </a:xfrm>
          <a:prstGeom prst="rect">
            <a:avLst/>
          </a:prstGeom>
          <a:noFill/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6346825" y="1938338"/>
            <a:ext cx="1930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556500" y="2205038"/>
            <a:ext cx="1306513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altLang="en-GB" sz="1300">
                <a:latin typeface="Arial" charset="0"/>
                <a:ea typeface="Osaka" charset="-128"/>
              </a:rPr>
              <a:t>www.site.com</a:t>
            </a:r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7726363" y="1555750"/>
            <a:ext cx="850900" cy="758825"/>
            <a:chOff x="1370" y="3372"/>
            <a:chExt cx="536" cy="478"/>
          </a:xfrm>
        </p:grpSpPr>
        <p:pic>
          <p:nvPicPr>
            <p:cNvPr id="12" name="Picture 8" descr="Serv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50" y="3460"/>
              <a:ext cx="256" cy="366"/>
            </a:xfrm>
            <a:prstGeom prst="rect">
              <a:avLst/>
            </a:prstGeom>
            <a:noFill/>
          </p:spPr>
        </p:pic>
        <p:pic>
          <p:nvPicPr>
            <p:cNvPr id="13" name="Picture 9" descr="Serv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70" y="3484"/>
              <a:ext cx="256" cy="366"/>
            </a:xfrm>
            <a:prstGeom prst="rect">
              <a:avLst/>
            </a:prstGeom>
            <a:noFill/>
          </p:spPr>
        </p:pic>
        <p:pic>
          <p:nvPicPr>
            <p:cNvPr id="14" name="Picture 10" descr="Serv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2" y="3372"/>
              <a:ext cx="256" cy="366"/>
            </a:xfrm>
            <a:prstGeom prst="rect">
              <a:avLst/>
            </a:prstGeom>
            <a:noFill/>
          </p:spPr>
        </p:pic>
      </p:grp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1774825" y="1989138"/>
            <a:ext cx="1930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914400" y="2281238"/>
            <a:ext cx="1306513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altLang="en-GB" sz="1300">
                <a:latin typeface="Arial" charset="0"/>
                <a:ea typeface="Osaka" charset="-128"/>
              </a:rPr>
              <a:t>www.site.com</a:t>
            </a:r>
          </a:p>
        </p:txBody>
      </p: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1147763" y="1619250"/>
            <a:ext cx="850900" cy="758825"/>
            <a:chOff x="1370" y="3372"/>
            <a:chExt cx="536" cy="478"/>
          </a:xfrm>
        </p:grpSpPr>
        <p:pic>
          <p:nvPicPr>
            <p:cNvPr id="18" name="Picture 14" descr="Serv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50" y="3460"/>
              <a:ext cx="256" cy="366"/>
            </a:xfrm>
            <a:prstGeom prst="rect">
              <a:avLst/>
            </a:prstGeom>
            <a:noFill/>
          </p:spPr>
        </p:pic>
        <p:pic>
          <p:nvPicPr>
            <p:cNvPr id="19" name="Picture 15" descr="Serv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70" y="3484"/>
              <a:ext cx="256" cy="366"/>
            </a:xfrm>
            <a:prstGeom prst="rect">
              <a:avLst/>
            </a:prstGeom>
            <a:noFill/>
          </p:spPr>
        </p:pic>
        <p:pic>
          <p:nvPicPr>
            <p:cNvPr id="20" name="Picture 16" descr="Serv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2" y="3372"/>
              <a:ext cx="256" cy="366"/>
            </a:xfrm>
            <a:prstGeom prst="rect">
              <a:avLst/>
            </a:prstGeom>
            <a:noFill/>
          </p:spPr>
        </p:pic>
      </p:grpSp>
      <p:sp>
        <p:nvSpPr>
          <p:cNvPr id="21" name="Line 17"/>
          <p:cNvSpPr>
            <a:spLocks noChangeShapeType="1"/>
          </p:cNvSpPr>
          <p:nvPr/>
        </p:nvSpPr>
        <p:spPr bwMode="auto">
          <a:xfrm flipH="1">
            <a:off x="4945063" y="2051050"/>
            <a:ext cx="1317625" cy="873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 flipV="1">
            <a:off x="3751263" y="2047875"/>
            <a:ext cx="1368425" cy="841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pic>
        <p:nvPicPr>
          <p:cNvPr id="23" name="Picture 19" descr="intern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5638" y="2363788"/>
            <a:ext cx="1117600" cy="739775"/>
          </a:xfrm>
          <a:prstGeom prst="rect">
            <a:avLst/>
          </a:prstGeom>
          <a:noFill/>
        </p:spPr>
      </p:pic>
      <p:pic>
        <p:nvPicPr>
          <p:cNvPr id="24" name="Picture 20" descr="WS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24163" y="1744663"/>
            <a:ext cx="1081087" cy="444500"/>
          </a:xfrm>
          <a:prstGeom prst="rect">
            <a:avLst/>
          </a:prstGeom>
          <a:noFill/>
        </p:spPr>
      </p:pic>
      <p:pic>
        <p:nvPicPr>
          <p:cNvPr id="25" name="Picture 21" descr="WS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8863" y="1744663"/>
            <a:ext cx="1081087" cy="444500"/>
          </a:xfrm>
          <a:prstGeom prst="rect">
            <a:avLst/>
          </a:prstGeom>
          <a:noFill/>
        </p:spPr>
      </p:pic>
      <p:grpSp>
        <p:nvGrpSpPr>
          <p:cNvPr id="26" name="Group 22"/>
          <p:cNvGrpSpPr>
            <a:grpSpLocks/>
          </p:cNvGrpSpPr>
          <p:nvPr/>
        </p:nvGrpSpPr>
        <p:grpSpPr bwMode="auto">
          <a:xfrm>
            <a:off x="2817813" y="2222500"/>
            <a:ext cx="1174750" cy="469900"/>
            <a:chOff x="1686" y="2368"/>
            <a:chExt cx="740" cy="296"/>
          </a:xfrm>
        </p:grpSpPr>
        <p:sp>
          <p:nvSpPr>
            <p:cNvPr id="27" name="Oval 23"/>
            <p:cNvSpPr>
              <a:spLocks noChangeArrowheads="1"/>
            </p:cNvSpPr>
            <p:nvPr/>
          </p:nvSpPr>
          <p:spPr bwMode="auto">
            <a:xfrm>
              <a:off x="1712" y="2368"/>
              <a:ext cx="680" cy="296"/>
            </a:xfrm>
            <a:prstGeom prst="ellipse">
              <a:avLst/>
            </a:prstGeom>
            <a:solidFill>
              <a:srgbClr val="33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1686" y="2403"/>
              <a:ext cx="7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altLang="en-GB" sz="1600" b="1">
                  <a:solidFill>
                    <a:schemeClr val="bg1"/>
                  </a:solidFill>
                  <a:latin typeface="Arial" charset="0"/>
                  <a:ea typeface="Osaka" charset="-128"/>
                </a:rPr>
                <a:t>VIP-A</a:t>
              </a:r>
            </a:p>
          </p:txBody>
        </p:sp>
      </p:grpSp>
      <p:grpSp>
        <p:nvGrpSpPr>
          <p:cNvPr id="29" name="Group 25"/>
          <p:cNvGrpSpPr>
            <a:grpSpLocks/>
          </p:cNvGrpSpPr>
          <p:nvPr/>
        </p:nvGrpSpPr>
        <p:grpSpPr bwMode="auto">
          <a:xfrm>
            <a:off x="6119813" y="2260600"/>
            <a:ext cx="1174750" cy="469900"/>
            <a:chOff x="3510" y="2464"/>
            <a:chExt cx="740" cy="296"/>
          </a:xfrm>
        </p:grpSpPr>
        <p:sp>
          <p:nvSpPr>
            <p:cNvPr id="30" name="Oval 26"/>
            <p:cNvSpPr>
              <a:spLocks noChangeArrowheads="1"/>
            </p:cNvSpPr>
            <p:nvPr/>
          </p:nvSpPr>
          <p:spPr bwMode="auto">
            <a:xfrm>
              <a:off x="3536" y="2464"/>
              <a:ext cx="680" cy="2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" name="Text Box 27"/>
            <p:cNvSpPr txBox="1">
              <a:spLocks noChangeArrowheads="1"/>
            </p:cNvSpPr>
            <p:nvPr/>
          </p:nvSpPr>
          <p:spPr bwMode="auto">
            <a:xfrm>
              <a:off x="3510" y="2499"/>
              <a:ext cx="7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altLang="en-GB" sz="1600" b="1">
                  <a:latin typeface="Arial" charset="0"/>
                  <a:ea typeface="Osaka" charset="-128"/>
                </a:rPr>
                <a:t>VIP-B</a:t>
              </a:r>
            </a:p>
          </p:txBody>
        </p:sp>
      </p:grpSp>
      <p:pic>
        <p:nvPicPr>
          <p:cNvPr id="32" name="Picture 28" descr="Ser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3563" y="5238750"/>
            <a:ext cx="495300" cy="708025"/>
          </a:xfrm>
          <a:prstGeom prst="rect">
            <a:avLst/>
          </a:prstGeom>
          <a:noFill/>
        </p:spPr>
      </p:pic>
      <p:pic>
        <p:nvPicPr>
          <p:cNvPr id="33" name="Picture 29" descr="Ser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6763" y="3790950"/>
            <a:ext cx="495300" cy="708025"/>
          </a:xfrm>
          <a:prstGeom prst="rect">
            <a:avLst/>
          </a:prstGeom>
          <a:noFill/>
        </p:spPr>
      </p:pic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1282700" y="5951538"/>
            <a:ext cx="16113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altLang="en-GB" sz="1500" b="1">
                <a:latin typeface="Arial" charset="0"/>
                <a:ea typeface="Osaka" charset="-128"/>
              </a:rPr>
              <a:t>Client’s Local DNS Server</a:t>
            </a:r>
          </a:p>
        </p:txBody>
      </p:sp>
      <p:grpSp>
        <p:nvGrpSpPr>
          <p:cNvPr id="35" name="Group 31"/>
          <p:cNvGrpSpPr>
            <a:grpSpLocks/>
          </p:cNvGrpSpPr>
          <p:nvPr/>
        </p:nvGrpSpPr>
        <p:grpSpPr bwMode="auto">
          <a:xfrm>
            <a:off x="2528888" y="5164138"/>
            <a:ext cx="5143500" cy="373062"/>
            <a:chOff x="1280" y="3253"/>
            <a:chExt cx="3240" cy="235"/>
          </a:xfrm>
        </p:grpSpPr>
        <p:sp>
          <p:nvSpPr>
            <p:cNvPr id="36" name="Line 32"/>
            <p:cNvSpPr>
              <a:spLocks noChangeShapeType="1"/>
            </p:cNvSpPr>
            <p:nvPr/>
          </p:nvSpPr>
          <p:spPr bwMode="auto">
            <a:xfrm flipH="1">
              <a:off x="1280" y="3488"/>
              <a:ext cx="324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37" name="Text Box 33"/>
            <p:cNvSpPr txBox="1">
              <a:spLocks noChangeArrowheads="1"/>
            </p:cNvSpPr>
            <p:nvPr/>
          </p:nvSpPr>
          <p:spPr bwMode="auto">
            <a:xfrm>
              <a:off x="2239" y="3253"/>
              <a:ext cx="127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altLang="en-GB" sz="1700" b="1">
                  <a:latin typeface="Arial" charset="0"/>
                  <a:ea typeface="Osaka" charset="-128"/>
                </a:rPr>
                <a:t>www.site.com ?</a:t>
              </a:r>
            </a:p>
          </p:txBody>
        </p:sp>
      </p:grp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4025900" y="4414838"/>
            <a:ext cx="16113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altLang="en-GB" sz="1500" b="1">
                <a:latin typeface="Arial" charset="0"/>
                <a:ea typeface="Osaka" charset="-128"/>
              </a:rPr>
              <a:t>site.com DNS Server</a:t>
            </a:r>
          </a:p>
        </p:txBody>
      </p:sp>
      <p:grpSp>
        <p:nvGrpSpPr>
          <p:cNvPr id="39" name="Group 35"/>
          <p:cNvGrpSpPr>
            <a:grpSpLocks/>
          </p:cNvGrpSpPr>
          <p:nvPr/>
        </p:nvGrpSpPr>
        <p:grpSpPr bwMode="auto">
          <a:xfrm>
            <a:off x="2338388" y="4241800"/>
            <a:ext cx="2171700" cy="1092200"/>
            <a:chOff x="1160" y="2672"/>
            <a:chExt cx="1368" cy="688"/>
          </a:xfrm>
        </p:grpSpPr>
        <p:sp>
          <p:nvSpPr>
            <p:cNvPr id="40" name="Line 36"/>
            <p:cNvSpPr>
              <a:spLocks noChangeShapeType="1"/>
            </p:cNvSpPr>
            <p:nvPr/>
          </p:nvSpPr>
          <p:spPr bwMode="auto">
            <a:xfrm flipV="1">
              <a:off x="1160" y="2672"/>
              <a:ext cx="1368" cy="688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 rot="-1536131">
              <a:off x="1463" y="2861"/>
              <a:ext cx="5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altLang="en-GB" sz="1600" b="1">
                  <a:latin typeface="Arial" charset="0"/>
                </a:rPr>
                <a:t>www ?</a:t>
              </a:r>
              <a:endParaRPr lang="en-US" sz="1600" b="1">
                <a:latin typeface="Arial" charset="0"/>
              </a:endParaRPr>
            </a:p>
          </p:txBody>
        </p:sp>
      </p:grpSp>
      <p:sp>
        <p:nvSpPr>
          <p:cNvPr id="42" name="Rectangle 38"/>
          <p:cNvSpPr>
            <a:spLocks noChangeArrowheads="1"/>
          </p:cNvSpPr>
          <p:nvPr/>
        </p:nvSpPr>
        <p:spPr bwMode="auto">
          <a:xfrm>
            <a:off x="6858000" y="3246438"/>
            <a:ext cx="20351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en-GB" sz="1600" b="1">
                <a:latin typeface="Arial" charset="0"/>
              </a:rPr>
              <a:t>Zone File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 sz="1600" b="1">
                <a:latin typeface="Arial" charset="0"/>
              </a:rPr>
              <a:t>www IN NS AD-A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 sz="1600" b="1">
                <a:latin typeface="Arial" charset="0"/>
              </a:rPr>
              <a:t>www IN NS AD-B</a:t>
            </a:r>
            <a:endParaRPr lang="en-US" sz="1600" b="1">
              <a:latin typeface="Arial" charset="0"/>
            </a:endParaRPr>
          </a:p>
        </p:txBody>
      </p:sp>
      <p:grpSp>
        <p:nvGrpSpPr>
          <p:cNvPr id="43" name="Group 39"/>
          <p:cNvGrpSpPr>
            <a:grpSpLocks/>
          </p:cNvGrpSpPr>
          <p:nvPr/>
        </p:nvGrpSpPr>
        <p:grpSpPr bwMode="auto">
          <a:xfrm>
            <a:off x="2160588" y="2006600"/>
            <a:ext cx="2578100" cy="3149600"/>
            <a:chOff x="1048" y="1264"/>
            <a:chExt cx="1624" cy="1984"/>
          </a:xfrm>
        </p:grpSpPr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1048" y="1264"/>
              <a:ext cx="1624" cy="1984"/>
            </a:xfrm>
            <a:custGeom>
              <a:avLst/>
              <a:gdLst/>
              <a:ahLst/>
              <a:cxnLst>
                <a:cxn ang="0">
                  <a:pos x="0" y="1984"/>
                </a:cxn>
                <a:cxn ang="0">
                  <a:pos x="1440" y="696"/>
                </a:cxn>
                <a:cxn ang="0">
                  <a:pos x="1104" y="0"/>
                </a:cxn>
              </a:cxnLst>
              <a:rect l="0" t="0" r="r" b="b"/>
              <a:pathLst>
                <a:path w="1624" h="1984">
                  <a:moveTo>
                    <a:pt x="0" y="1984"/>
                  </a:moveTo>
                  <a:cubicBezTo>
                    <a:pt x="628" y="1505"/>
                    <a:pt x="1256" y="1027"/>
                    <a:pt x="1440" y="696"/>
                  </a:cubicBezTo>
                  <a:cubicBezTo>
                    <a:pt x="1624" y="365"/>
                    <a:pt x="1364" y="182"/>
                    <a:pt x="1104" y="0"/>
                  </a:cubicBezTo>
                </a:path>
              </a:pathLst>
            </a:custGeom>
            <a:noFill/>
            <a:ln w="38100" cap="flat" cmpd="sng">
              <a:solidFill>
                <a:srgbClr val="00FF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45" name="Rectangle 41"/>
            <p:cNvSpPr>
              <a:spLocks noChangeArrowheads="1"/>
            </p:cNvSpPr>
            <p:nvPr/>
          </p:nvSpPr>
          <p:spPr bwMode="auto">
            <a:xfrm rot="-2479616">
              <a:off x="1687" y="2229"/>
              <a:ext cx="5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altLang="en-GB" sz="1600" b="1">
                  <a:latin typeface="Arial" charset="0"/>
                </a:rPr>
                <a:t>www ?</a:t>
              </a:r>
              <a:endParaRPr lang="en-US" sz="1600" b="1">
                <a:latin typeface="Arial" charset="0"/>
              </a:endParaRPr>
            </a:p>
          </p:txBody>
        </p:sp>
      </p:grpSp>
      <p:grpSp>
        <p:nvGrpSpPr>
          <p:cNvPr id="46" name="Group 42"/>
          <p:cNvGrpSpPr>
            <a:grpSpLocks/>
          </p:cNvGrpSpPr>
          <p:nvPr/>
        </p:nvGrpSpPr>
        <p:grpSpPr bwMode="auto">
          <a:xfrm>
            <a:off x="1778000" y="1841500"/>
            <a:ext cx="3022600" cy="3378200"/>
            <a:chOff x="807" y="1160"/>
            <a:chExt cx="1904" cy="2128"/>
          </a:xfrm>
        </p:grpSpPr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1120" y="1160"/>
              <a:ext cx="1591" cy="2128"/>
            </a:xfrm>
            <a:custGeom>
              <a:avLst/>
              <a:gdLst/>
              <a:ahLst/>
              <a:cxnLst>
                <a:cxn ang="0">
                  <a:pos x="1048" y="0"/>
                </a:cxn>
                <a:cxn ang="0">
                  <a:pos x="1560" y="472"/>
                </a:cxn>
                <a:cxn ang="0">
                  <a:pos x="1232" y="1144"/>
                </a:cxn>
                <a:cxn ang="0">
                  <a:pos x="0" y="2128"/>
                </a:cxn>
              </a:cxnLst>
              <a:rect l="0" t="0" r="r" b="b"/>
              <a:pathLst>
                <a:path w="1591" h="2128">
                  <a:moveTo>
                    <a:pt x="1048" y="0"/>
                  </a:moveTo>
                  <a:cubicBezTo>
                    <a:pt x="1288" y="140"/>
                    <a:pt x="1529" y="281"/>
                    <a:pt x="1560" y="472"/>
                  </a:cubicBezTo>
                  <a:cubicBezTo>
                    <a:pt x="1591" y="663"/>
                    <a:pt x="1492" y="868"/>
                    <a:pt x="1232" y="1144"/>
                  </a:cubicBezTo>
                  <a:cubicBezTo>
                    <a:pt x="972" y="1420"/>
                    <a:pt x="486" y="1774"/>
                    <a:pt x="0" y="2128"/>
                  </a:cubicBezTo>
                </a:path>
              </a:pathLst>
            </a:custGeom>
            <a:noFill/>
            <a:ln w="38100" cap="flat" cmpd="sng">
              <a:solidFill>
                <a:srgbClr val="FF66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48" name="Text Box 44"/>
            <p:cNvSpPr txBox="1">
              <a:spLocks noChangeArrowheads="1"/>
            </p:cNvSpPr>
            <p:nvPr/>
          </p:nvSpPr>
          <p:spPr bwMode="auto">
            <a:xfrm>
              <a:off x="807" y="2461"/>
              <a:ext cx="101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altLang="en-GB" sz="1500" b="1">
                  <a:latin typeface="Arial" charset="0"/>
                  <a:ea typeface="Osaka" charset="-128"/>
                </a:rPr>
                <a:t>www.site.com = VIP-B</a:t>
              </a:r>
            </a:p>
          </p:txBody>
        </p:sp>
      </p:grpSp>
      <p:grpSp>
        <p:nvGrpSpPr>
          <p:cNvPr id="49" name="Group 45"/>
          <p:cNvGrpSpPr>
            <a:grpSpLocks/>
          </p:cNvGrpSpPr>
          <p:nvPr/>
        </p:nvGrpSpPr>
        <p:grpSpPr bwMode="auto">
          <a:xfrm>
            <a:off x="2452688" y="5727700"/>
            <a:ext cx="5168900" cy="379413"/>
            <a:chOff x="1232" y="3608"/>
            <a:chExt cx="3256" cy="239"/>
          </a:xfrm>
        </p:grpSpPr>
        <p:sp>
          <p:nvSpPr>
            <p:cNvPr id="50" name="Line 46"/>
            <p:cNvSpPr>
              <a:spLocks noChangeShapeType="1"/>
            </p:cNvSpPr>
            <p:nvPr/>
          </p:nvSpPr>
          <p:spPr bwMode="auto">
            <a:xfrm>
              <a:off x="1232" y="3608"/>
              <a:ext cx="3256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51" name="Text Box 47"/>
            <p:cNvSpPr txBox="1">
              <a:spLocks noChangeArrowheads="1"/>
            </p:cNvSpPr>
            <p:nvPr/>
          </p:nvSpPr>
          <p:spPr bwMode="auto">
            <a:xfrm>
              <a:off x="2055" y="3645"/>
              <a:ext cx="167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altLang="en-GB" sz="1500" b="1">
                  <a:latin typeface="Arial" charset="0"/>
                  <a:ea typeface="Osaka" charset="-128"/>
                </a:rPr>
                <a:t>www.site.com = VIP-B</a:t>
              </a:r>
            </a:p>
          </p:txBody>
        </p:sp>
      </p:grpSp>
      <p:sp>
        <p:nvSpPr>
          <p:cNvPr id="52" name="Freeform 48"/>
          <p:cNvSpPr>
            <a:spLocks/>
          </p:cNvSpPr>
          <p:nvPr/>
        </p:nvSpPr>
        <p:spPr bwMode="auto">
          <a:xfrm>
            <a:off x="5070475" y="2501900"/>
            <a:ext cx="2703513" cy="2755900"/>
          </a:xfrm>
          <a:custGeom>
            <a:avLst/>
            <a:gdLst/>
            <a:ahLst/>
            <a:cxnLst>
              <a:cxn ang="0">
                <a:pos x="1703" y="1736"/>
              </a:cxn>
              <a:cxn ang="0">
                <a:pos x="183" y="608"/>
              </a:cxn>
              <a:cxn ang="0">
                <a:pos x="607" y="0"/>
              </a:cxn>
            </a:cxnLst>
            <a:rect l="0" t="0" r="r" b="b"/>
            <a:pathLst>
              <a:path w="1703" h="1736">
                <a:moveTo>
                  <a:pt x="1703" y="1736"/>
                </a:moveTo>
                <a:cubicBezTo>
                  <a:pt x="1034" y="1316"/>
                  <a:pt x="366" y="897"/>
                  <a:pt x="183" y="608"/>
                </a:cubicBezTo>
                <a:cubicBezTo>
                  <a:pt x="0" y="319"/>
                  <a:pt x="303" y="159"/>
                  <a:pt x="607" y="0"/>
                </a:cubicBez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grpSp>
        <p:nvGrpSpPr>
          <p:cNvPr id="53" name="Group 49"/>
          <p:cNvGrpSpPr>
            <a:grpSpLocks/>
          </p:cNvGrpSpPr>
          <p:nvPr/>
        </p:nvGrpSpPr>
        <p:grpSpPr bwMode="auto">
          <a:xfrm>
            <a:off x="1144588" y="2844800"/>
            <a:ext cx="2971800" cy="2527300"/>
            <a:chOff x="408" y="1792"/>
            <a:chExt cx="1872" cy="1592"/>
          </a:xfrm>
        </p:grpSpPr>
        <p:sp>
          <p:nvSpPr>
            <p:cNvPr id="54" name="Line 50"/>
            <p:cNvSpPr>
              <a:spLocks noChangeShapeType="1"/>
            </p:cNvSpPr>
            <p:nvPr/>
          </p:nvSpPr>
          <p:spPr bwMode="auto">
            <a:xfrm flipH="1">
              <a:off x="1296" y="2952"/>
              <a:ext cx="984" cy="43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55" name="AutoShape 51"/>
            <p:cNvSpPr>
              <a:spLocks noChangeArrowheads="1"/>
            </p:cNvSpPr>
            <p:nvPr/>
          </p:nvSpPr>
          <p:spPr bwMode="auto">
            <a:xfrm>
              <a:off x="408" y="1792"/>
              <a:ext cx="1272" cy="680"/>
            </a:xfrm>
            <a:prstGeom prst="wedgeRoundRectCallout">
              <a:avLst>
                <a:gd name="adj1" fmla="val 87028"/>
                <a:gd name="adj2" fmla="val 119704"/>
                <a:gd name="adj3" fmla="val 16667"/>
              </a:avLst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>
                  <a:latin typeface="Arial" charset="0"/>
                </a:rPr>
                <a:t>Go ask: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en-US" sz="1800">
                  <a:latin typeface="Arial" charset="0"/>
                </a:rPr>
                <a:t>NS AD-A, NS AD-B</a:t>
              </a:r>
            </a:p>
          </p:txBody>
        </p:sp>
      </p:grpSp>
      <p:sp>
        <p:nvSpPr>
          <p:cNvPr id="56" name="Text Box 52"/>
          <p:cNvSpPr txBox="1">
            <a:spLocks noChangeArrowheads="1"/>
          </p:cNvSpPr>
          <p:nvPr/>
        </p:nvSpPr>
        <p:spPr bwMode="auto">
          <a:xfrm>
            <a:off x="5867400" y="1412875"/>
            <a:ext cx="1620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altLang="en-GB" sz="1600" b="1">
                <a:latin typeface="Arial" charset="0"/>
                <a:ea typeface="Osaka" charset="-128"/>
              </a:rPr>
              <a:t>AppDirector B</a:t>
            </a:r>
          </a:p>
        </p:txBody>
      </p:sp>
      <p:sp>
        <p:nvSpPr>
          <p:cNvPr id="57" name="Text Box 53"/>
          <p:cNvSpPr txBox="1">
            <a:spLocks noChangeArrowheads="1"/>
          </p:cNvSpPr>
          <p:nvPr/>
        </p:nvSpPr>
        <p:spPr bwMode="auto">
          <a:xfrm>
            <a:off x="2555875" y="1341438"/>
            <a:ext cx="1584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altLang="en-GB" sz="1600" b="1">
                <a:latin typeface="Arial" charset="0"/>
                <a:ea typeface="Osaka" charset="-128"/>
              </a:rPr>
              <a:t>AppDirector 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Radware Theme Colors">
      <a:dk1>
        <a:sysClr val="windowText" lastClr="000000"/>
      </a:dk1>
      <a:lt1>
        <a:sysClr val="window" lastClr="FFFFFF"/>
      </a:lt1>
      <a:dk2>
        <a:srgbClr val="333333"/>
      </a:dk2>
      <a:lt2>
        <a:srgbClr val="EEECE1"/>
      </a:lt2>
      <a:accent1>
        <a:srgbClr val="687F9E"/>
      </a:accent1>
      <a:accent2>
        <a:srgbClr val="966766"/>
      </a:accent2>
      <a:accent3>
        <a:srgbClr val="7C896E"/>
      </a:accent3>
      <a:accent4>
        <a:srgbClr val="7C7285"/>
      </a:accent4>
      <a:accent5>
        <a:srgbClr val="659196"/>
      </a:accent5>
      <a:accent6>
        <a:srgbClr val="9D7651"/>
      </a:accent6>
      <a:hlink>
        <a:srgbClr val="1D48AB"/>
      </a:hlink>
      <a:folHlink>
        <a:srgbClr val="4C166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bg1">
                <a:lumMod val="75000"/>
              </a:schemeClr>
            </a:gs>
            <a:gs pos="100000">
              <a:prstClr val="white"/>
            </a:gs>
          </a:gsLst>
          <a:lin ang="16200000" scaled="0"/>
          <a:tileRect/>
        </a:gradFill>
        <a:effectLst>
          <a:outerShdw blurRad="76200" dist="38100" dir="2700000" algn="tl" rotWithShape="0">
            <a:srgbClr val="000000">
              <a:alpha val="7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300" dirty="0" smtClean="0">
            <a:solidFill>
              <a:schemeClr val="bg1"/>
            </a:solidFill>
            <a:latin typeface="Arial"/>
            <a:cs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500" i="1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Radware Theme Colors">
      <a:dk1>
        <a:sysClr val="windowText" lastClr="000000"/>
      </a:dk1>
      <a:lt1>
        <a:sysClr val="window" lastClr="FFFFFF"/>
      </a:lt1>
      <a:dk2>
        <a:srgbClr val="333333"/>
      </a:dk2>
      <a:lt2>
        <a:srgbClr val="EEECE1"/>
      </a:lt2>
      <a:accent1>
        <a:srgbClr val="687F9E"/>
      </a:accent1>
      <a:accent2>
        <a:srgbClr val="966766"/>
      </a:accent2>
      <a:accent3>
        <a:srgbClr val="7C896E"/>
      </a:accent3>
      <a:accent4>
        <a:srgbClr val="7C7285"/>
      </a:accent4>
      <a:accent5>
        <a:srgbClr val="659196"/>
      </a:accent5>
      <a:accent6>
        <a:srgbClr val="9D7651"/>
      </a:accent6>
      <a:hlink>
        <a:srgbClr val="1D48AB"/>
      </a:hlink>
      <a:folHlink>
        <a:srgbClr val="4C166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bg1">
                <a:lumMod val="75000"/>
              </a:schemeClr>
            </a:gs>
            <a:gs pos="100000">
              <a:prstClr val="white"/>
            </a:gs>
          </a:gsLst>
          <a:lin ang="16200000" scaled="0"/>
          <a:tileRect/>
        </a:gradFill>
        <a:effectLst>
          <a:outerShdw blurRad="76200" dist="38100" dir="2700000" algn="tl" rotWithShape="0">
            <a:srgbClr val="000000">
              <a:alpha val="7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300" dirty="0" smtClean="0">
            <a:solidFill>
              <a:schemeClr val="bg1"/>
            </a:solidFill>
            <a:latin typeface="Arial"/>
            <a:cs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500" i="1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706</Words>
  <Application>Microsoft Office PowerPoint</Application>
  <PresentationFormat>On-screen Show (4:3)</PresentationFormat>
  <Paragraphs>158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1_Office Theme</vt:lpstr>
      <vt:lpstr>Office Theme</vt:lpstr>
      <vt:lpstr>Slide 1</vt:lpstr>
      <vt:lpstr>Option #2 Configuring VRRP Across Sites over Private IP</vt:lpstr>
      <vt:lpstr>Option #1 Configuring VRRP Across Sites over Public IP</vt:lpstr>
      <vt:lpstr>Challenges with Option#1 and Option#2</vt:lpstr>
      <vt:lpstr>Option#3 Global IP using Anycast with BGP</vt:lpstr>
      <vt:lpstr>Option#3 Global IP using Anycast with OSPF</vt:lpstr>
      <vt:lpstr>Overview</vt:lpstr>
      <vt:lpstr>Challenges</vt:lpstr>
      <vt:lpstr>Option#4 GSLB with DNS</vt:lpstr>
      <vt:lpstr>Overview</vt:lpstr>
      <vt:lpstr>Slide 11</vt:lpstr>
    </vt:vector>
  </TitlesOfParts>
  <Company>Radware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Nishikant</dc:creator>
  <cp:lastModifiedBy>Nishikant</cp:lastModifiedBy>
  <cp:revision>16</cp:revision>
  <dcterms:created xsi:type="dcterms:W3CDTF">2014-02-21T10:12:33Z</dcterms:created>
  <dcterms:modified xsi:type="dcterms:W3CDTF">2014-02-21T12:48:49Z</dcterms:modified>
</cp:coreProperties>
</file>