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37" r:id="rId3"/>
    <p:sldId id="340" r:id="rId4"/>
    <p:sldId id="339" r:id="rId5"/>
    <p:sldId id="341" r:id="rId6"/>
    <p:sldId id="342" r:id="rId7"/>
    <p:sldId id="343" r:id="rId8"/>
    <p:sldId id="346" r:id="rId9"/>
    <p:sldId id="345" r:id="rId10"/>
    <p:sldId id="347" r:id="rId11"/>
    <p:sldId id="348" r:id="rId12"/>
    <p:sldId id="349" r:id="rId13"/>
    <p:sldId id="336" r:id="rId1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B400"/>
    <a:srgbClr val="33CC33"/>
    <a:srgbClr val="336600"/>
    <a:srgbClr val="CCC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66" autoAdjust="0"/>
    <p:restoredTop sz="93109" autoAdjust="0"/>
  </p:normalViewPr>
  <p:slideViewPr>
    <p:cSldViewPr>
      <p:cViewPr varScale="1">
        <p:scale>
          <a:sx n="68" d="100"/>
          <a:sy n="68" d="100"/>
        </p:scale>
        <p:origin x="-15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71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MS PGothic"/>
                <a:cs typeface="MS PGothic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ea typeface="MS PGothic"/>
                <a:cs typeface="MS PGothic"/>
              </a:defRPr>
            </a:lvl1pPr>
          </a:lstStyle>
          <a:p>
            <a:pPr>
              <a:defRPr/>
            </a:pPr>
            <a:fld id="{F0503ED5-0E7A-4CC4-9A68-295FF51D22F3}" type="datetimeFigureOut">
              <a:rPr lang="en-US"/>
              <a:pPr>
                <a:defRPr/>
              </a:pPr>
              <a:t>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MS PGothic"/>
                <a:cs typeface="MS PGothic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ea typeface="MS PGothic"/>
                <a:cs typeface="MS PGothic"/>
              </a:defRPr>
            </a:lvl1pPr>
          </a:lstStyle>
          <a:p>
            <a:pPr>
              <a:defRPr/>
            </a:pPr>
            <a:fld id="{1BF2D03C-4454-4948-BF97-EFABFB150B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0394BFA7-92E1-46F3-8FAE-561D2BAC0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MS PGothic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MS PGothic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MS PGothic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MS PGothic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MS PGothic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63953F-4329-41F6-923F-2152D4C87E4A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F97E727-A71B-4959-BCE5-17EE3DC21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D325C04-0ED2-47E4-A242-B7697FABF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350"/>
            <a:ext cx="2209800" cy="65103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6350"/>
            <a:ext cx="6477000" cy="65103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2BAC88F-3EB6-4138-897B-567D87DA1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211E95D-1F2F-4003-B13B-A27C63464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06B5B00-1704-4C76-8914-A9329FFF4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25475"/>
            <a:ext cx="4267200" cy="5891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25475"/>
            <a:ext cx="4267200" cy="5891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EDE4A28-D9C2-4458-A6A9-D358CCA24D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C076FDC-56A7-41A2-8FB7-54F67C036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19947D20-7495-401B-8D3F-E38437AAD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2A82EB1-7C0D-4B25-80ED-EE08737B0C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D724B00-CA09-419B-9AE1-10161299C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16913341-60B3-4FAE-A316-83CB01188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title_tab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54175" y="0"/>
            <a:ext cx="7489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2" descr="slide_numberTab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66088" y="6618288"/>
            <a:ext cx="101441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6350"/>
            <a:ext cx="70104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29588" y="6623050"/>
            <a:ext cx="8429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000">
                <a:solidFill>
                  <a:schemeClr val="bg1"/>
                </a:solidFill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B9A86B79-3DAE-4A03-BDEC-6499D9928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8" descr="corner_wav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5930900"/>
            <a:ext cx="2386013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25475"/>
            <a:ext cx="8686800" cy="589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11" descr="Radware_logo_tab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14300" y="-1588"/>
            <a:ext cx="1828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2"/>
          </a:solidFill>
          <a:latin typeface="+mj-lt"/>
          <a:ea typeface="ＭＳ Ｐゴシック" pitchFamily="34" charset="-128"/>
          <a:cs typeface="MS PGothic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2"/>
          </a:solidFill>
          <a:latin typeface="Arial" charset="0"/>
          <a:ea typeface="ＭＳ Ｐゴシック" pitchFamily="34" charset="-128"/>
          <a:cs typeface="MS PGothic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2"/>
          </a:solidFill>
          <a:latin typeface="Arial" charset="0"/>
          <a:ea typeface="ＭＳ Ｐゴシック" pitchFamily="34" charset="-128"/>
          <a:cs typeface="MS PGothic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2"/>
          </a:solidFill>
          <a:latin typeface="Arial" charset="0"/>
          <a:ea typeface="ＭＳ Ｐゴシック" pitchFamily="34" charset="-128"/>
          <a:cs typeface="MS PGothic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2"/>
          </a:solidFill>
          <a:latin typeface="Arial" charset="0"/>
          <a:ea typeface="ＭＳ Ｐゴシック" pitchFamily="34" charset="-128"/>
          <a:cs typeface="MS PGothic"/>
        </a:defRPr>
      </a:lvl5pPr>
      <a:lvl6pPr marL="457200" algn="r" rtl="0" fontAlgn="base">
        <a:spcBef>
          <a:spcPct val="0"/>
        </a:spcBef>
        <a:spcAft>
          <a:spcPct val="0"/>
        </a:spcAft>
        <a:defRPr sz="21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r" rtl="0" fontAlgn="base">
        <a:spcBef>
          <a:spcPct val="0"/>
        </a:spcBef>
        <a:spcAft>
          <a:spcPct val="0"/>
        </a:spcAft>
        <a:defRPr sz="21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sz="21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sz="21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34" charset="-128"/>
          <a:cs typeface="MS PGothic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MS PGothic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ＭＳ Ｐゴシック" pitchFamily="34" charset="-128"/>
          <a:cs typeface="MS PGothic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ea typeface="ＭＳ Ｐゴシック" pitchFamily="34" charset="-128"/>
          <a:cs typeface="MS PGothic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pitchFamily="34" charset="-128"/>
          <a:cs typeface="MS PGothic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sns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6400800"/>
            <a:ext cx="3198813" cy="15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0" y="1397000"/>
            <a:ext cx="3629025" cy="4775200"/>
          </a:xfrm>
        </p:spPr>
        <p:txBody>
          <a:bodyPr/>
          <a:lstStyle/>
          <a:p>
            <a:pPr algn="l" eaLnBrk="1" hangingPunct="1"/>
            <a:r>
              <a:rPr lang="en-US" sz="1600" smtClean="0"/>
              <a:t>Radware Application Solution </a:t>
            </a:r>
            <a:endParaRPr lang="en-US" sz="800" i="1" smtClean="0"/>
          </a:p>
        </p:txBody>
      </p:sp>
      <p:sp>
        <p:nvSpPr>
          <p:cNvPr id="2052" name="Rectangle 14"/>
          <p:cNvSpPr>
            <a:spLocks noChangeArrowheads="1"/>
          </p:cNvSpPr>
          <p:nvPr/>
        </p:nvSpPr>
        <p:spPr bwMode="auto">
          <a:xfrm>
            <a:off x="0" y="-17463"/>
            <a:ext cx="5883275" cy="57785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053" name="Rectangle 15"/>
          <p:cNvSpPr>
            <a:spLocks noChangeArrowheads="1"/>
          </p:cNvSpPr>
          <p:nvPr/>
        </p:nvSpPr>
        <p:spPr bwMode="auto">
          <a:xfrm>
            <a:off x="-1588" y="5867400"/>
            <a:ext cx="2447926" cy="990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pic>
        <p:nvPicPr>
          <p:cNvPr id="2054" name="Picture 10" descr="triple_b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813" y="1117600"/>
            <a:ext cx="4414837" cy="548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9" descr="top_corner_wav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80100" y="-7938"/>
            <a:ext cx="32639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Rectangle 17"/>
          <p:cNvSpPr>
            <a:spLocks noChangeArrowheads="1"/>
          </p:cNvSpPr>
          <p:nvPr/>
        </p:nvSpPr>
        <p:spPr bwMode="auto">
          <a:xfrm>
            <a:off x="152400" y="134938"/>
            <a:ext cx="5883275" cy="5778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057" name="Rectangle 18"/>
          <p:cNvSpPr>
            <a:spLocks noChangeArrowheads="1"/>
          </p:cNvSpPr>
          <p:nvPr/>
        </p:nvSpPr>
        <p:spPr bwMode="auto">
          <a:xfrm>
            <a:off x="5257800" y="6280150"/>
            <a:ext cx="3886200" cy="5778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pic>
        <p:nvPicPr>
          <p:cNvPr id="2058" name="Picture 5" descr="radware_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13" y="388938"/>
            <a:ext cx="2293937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126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686E095D-5BC3-496E-84C2-86210F7D00D0}" type="slidenum">
              <a:rPr lang="en-US" smtClean="0">
                <a:ea typeface="ＭＳ Ｐゴシック" pitchFamily="34" charset="-128"/>
              </a:rPr>
              <a:pPr/>
              <a:t>10</a:t>
            </a:fld>
            <a:endParaRPr lang="en-US" smtClean="0">
              <a:ea typeface="ＭＳ Ｐゴシック" pitchFamily="34" charset="-12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04900" y="1143000"/>
          <a:ext cx="6934200" cy="44740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17900"/>
                <a:gridCol w="3416300"/>
              </a:tblGrid>
              <a:tr h="21416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DNS Redirection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41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Pros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Cons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33CC33"/>
                    </a:solidFill>
                  </a:tcPr>
                </a:tc>
              </a:tr>
              <a:tr h="63612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Solution will provide Full redundancy even if full primary site is down there is no need to change anything on client site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Client must support Application access through FQDN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33CC33"/>
                    </a:solidFill>
                  </a:tcPr>
                </a:tc>
              </a:tr>
              <a:tr h="4452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Less </a:t>
                      </a:r>
                      <a:r>
                        <a:rPr lang="en-US" sz="1200" u="none" strike="noStrike" dirty="0" smtClean="0">
                          <a:effectLst/>
                        </a:rPr>
                        <a:t>Dependency </a:t>
                      </a:r>
                      <a:r>
                        <a:rPr lang="en-US" sz="1200" u="none" strike="noStrike" dirty="0">
                          <a:effectLst/>
                        </a:rPr>
                        <a:t>on client after solution has gone live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Dependancy on DNS Server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33CC33"/>
                    </a:solidFill>
                  </a:tcPr>
                </a:tc>
              </a:tr>
              <a:tr h="4452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Applicatio has to be accessed through FQDN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33CC33"/>
                    </a:solidFill>
                  </a:tcPr>
                </a:tc>
              </a:tr>
              <a:tr h="4452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If client is able to Cache DNS Response Load-balancing will not be equal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33CC33"/>
                    </a:solidFill>
                  </a:tcPr>
                </a:tc>
              </a:tr>
              <a:tr h="4452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Although negligible but some </a:t>
                      </a:r>
                      <a:r>
                        <a:rPr lang="en-US" sz="1200" u="none" strike="noStrike" dirty="0" smtClean="0">
                          <a:effectLst/>
                        </a:rPr>
                        <a:t>latency </a:t>
                      </a:r>
                      <a:r>
                        <a:rPr lang="en-US" sz="1200" u="none" strike="noStrike" dirty="0">
                          <a:effectLst/>
                        </a:rPr>
                        <a:t>will be introduce for DNS resolution in first request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33CC33"/>
                    </a:solidFill>
                  </a:tcPr>
                </a:tc>
              </a:tr>
              <a:tr h="21416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Http-Redirection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484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Almost no </a:t>
                      </a:r>
                      <a:r>
                        <a:rPr lang="en-US" sz="1200" u="none" strike="noStrike" dirty="0" smtClean="0">
                          <a:effectLst/>
                        </a:rPr>
                        <a:t>dependency </a:t>
                      </a:r>
                      <a:r>
                        <a:rPr lang="en-US" sz="1200" u="none" strike="noStrike" dirty="0">
                          <a:effectLst/>
                        </a:rPr>
                        <a:t>on Client as solution work on pure http protocol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Solution does not provide full redundancy as in case whole Primary Site goes down some mecanism will be required to make request to Site B.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33CC33"/>
                    </a:solidFill>
                  </a:tcPr>
                </a:tc>
              </a:tr>
              <a:tr h="21416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Application can be accessed through IP address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dirty="0" smtClean="0">
                          <a:effectLst/>
                        </a:rPr>
                        <a:t>Although negligible but some latency will be introduce for Http-redirected  sessions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33CC33"/>
                    </a:solidFill>
                  </a:tcPr>
                </a:tc>
              </a:tr>
              <a:tr h="21416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Fine control on Load-balancing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33CC3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Low Level Flow - Request</a:t>
            </a:r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05823AA1-08FC-4D8F-B68A-B69560A842FA}" type="slidenum">
              <a:rPr lang="en-US" smtClean="0">
                <a:ea typeface="ＭＳ Ｐゴシック" pitchFamily="34" charset="-128"/>
              </a:rPr>
              <a:pPr/>
              <a:t>11</a:t>
            </a:fld>
            <a:endParaRPr lang="en-US" smtClean="0">
              <a:ea typeface="ＭＳ Ｐゴシック" pitchFamily="34" charset="-128"/>
            </a:endParaRPr>
          </a:p>
        </p:txBody>
      </p:sp>
      <p:pic>
        <p:nvPicPr>
          <p:cNvPr id="12292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0150" y="1524000"/>
            <a:ext cx="67437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>
            <a:cxnSpLocks noChangeShapeType="1"/>
          </p:cNvCxnSpPr>
          <p:nvPr/>
        </p:nvCxnSpPr>
        <p:spPr bwMode="auto">
          <a:xfrm>
            <a:off x="4114800" y="609600"/>
            <a:ext cx="0" cy="83820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10" name="Rounded Rectangular Callout 9"/>
          <p:cNvSpPr/>
          <p:nvPr/>
        </p:nvSpPr>
        <p:spPr bwMode="auto">
          <a:xfrm>
            <a:off x="1800225" y="831850"/>
            <a:ext cx="1371600" cy="495300"/>
          </a:xfrm>
          <a:prstGeom prst="wedgeRoundRectCallout">
            <a:avLst>
              <a:gd name="adj1" fmla="val 105834"/>
              <a:gd name="adj2" fmla="val 137457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sz="1200" dirty="0">
                <a:ea typeface="ＭＳ Ｐゴシック" pitchFamily="1" charset="-128"/>
              </a:rPr>
              <a:t>Firewall Policy Check</a:t>
            </a: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3095625" y="2128838"/>
            <a:ext cx="1017588" cy="522287"/>
          </a:xfrm>
          <a:custGeom>
            <a:avLst/>
            <a:gdLst>
              <a:gd name="T0" fmla="*/ 992777 w 1016819"/>
              <a:gd name="T1" fmla="*/ 0 h 522514"/>
              <a:gd name="T2" fmla="*/ 888274 w 1016819"/>
              <a:gd name="T3" fmla="*/ 261257 h 522514"/>
              <a:gd name="T4" fmla="*/ 0 w 1016819"/>
              <a:gd name="T5" fmla="*/ 522514 h 5225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16819" h="522514">
                <a:moveTo>
                  <a:pt x="992777" y="0"/>
                </a:moveTo>
                <a:cubicBezTo>
                  <a:pt x="1023257" y="87085"/>
                  <a:pt x="1053737" y="174171"/>
                  <a:pt x="888274" y="261257"/>
                </a:cubicBezTo>
                <a:cubicBezTo>
                  <a:pt x="722811" y="348343"/>
                  <a:pt x="361405" y="435428"/>
                  <a:pt x="0" y="522514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13" name="Rounded Rectangular Callout 12"/>
          <p:cNvSpPr/>
          <p:nvPr/>
        </p:nvSpPr>
        <p:spPr bwMode="auto">
          <a:xfrm>
            <a:off x="304800" y="1447800"/>
            <a:ext cx="1905000" cy="912813"/>
          </a:xfrm>
          <a:prstGeom prst="wedgeRoundRectCallout">
            <a:avLst>
              <a:gd name="adj1" fmla="val 72006"/>
              <a:gd name="adj2" fmla="val 60592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sz="1200" dirty="0">
                <a:ea typeface="ＭＳ Ｐゴシック" pitchFamily="1" charset="-128"/>
              </a:rPr>
              <a:t>Load-balancing for web server ( Change the destination IP from VIP to web server IP</a:t>
            </a: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971800" y="2895600"/>
            <a:ext cx="388938" cy="1179513"/>
          </a:xfrm>
          <a:custGeom>
            <a:avLst/>
            <a:gdLst>
              <a:gd name="T0" fmla="*/ 15862 w 640125"/>
              <a:gd name="T1" fmla="*/ 0 h 1306285"/>
              <a:gd name="T2" fmla="*/ 388615 w 640125"/>
              <a:gd name="T3" fmla="*/ 295003 h 1306285"/>
              <a:gd name="T4" fmla="*/ 0 w 640125"/>
              <a:gd name="T5" fmla="*/ 1180011 h 1306285"/>
              <a:gd name="T6" fmla="*/ 0 w 640125"/>
              <a:gd name="T7" fmla="*/ 1180011 h 130628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40125" h="1306285">
                <a:moveTo>
                  <a:pt x="26126" y="0"/>
                </a:moveTo>
                <a:cubicBezTo>
                  <a:pt x="335280" y="54428"/>
                  <a:pt x="644434" y="108857"/>
                  <a:pt x="640080" y="326571"/>
                </a:cubicBezTo>
                <a:cubicBezTo>
                  <a:pt x="635726" y="544285"/>
                  <a:pt x="0" y="1306285"/>
                  <a:pt x="0" y="1306285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160713" y="2795588"/>
            <a:ext cx="484187" cy="1423987"/>
          </a:xfrm>
          <a:custGeom>
            <a:avLst/>
            <a:gdLst>
              <a:gd name="T0" fmla="*/ 0 w 483386"/>
              <a:gd name="T1" fmla="*/ 1423852 h 1423852"/>
              <a:gd name="T2" fmla="*/ 483326 w 483386"/>
              <a:gd name="T3" fmla="*/ 391886 h 1423852"/>
              <a:gd name="T4" fmla="*/ 26126 w 483386"/>
              <a:gd name="T5" fmla="*/ 0 h 14238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3386" h="1423852">
                <a:moveTo>
                  <a:pt x="0" y="1423852"/>
                </a:moveTo>
                <a:cubicBezTo>
                  <a:pt x="239486" y="1026523"/>
                  <a:pt x="478972" y="629195"/>
                  <a:pt x="483326" y="391886"/>
                </a:cubicBezTo>
                <a:cubicBezTo>
                  <a:pt x="487680" y="154577"/>
                  <a:pt x="256903" y="77288"/>
                  <a:pt x="26126" y="0"/>
                </a:cubicBezTo>
              </a:path>
            </a:pathLst>
          </a:custGeom>
          <a:noFill/>
          <a:ln w="28575">
            <a:solidFill>
              <a:srgbClr val="00B4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16" name="Rounded Rectangular Callout 15"/>
          <p:cNvSpPr>
            <a:spLocks noChangeArrowheads="1"/>
          </p:cNvSpPr>
          <p:nvPr/>
        </p:nvSpPr>
        <p:spPr bwMode="auto">
          <a:xfrm>
            <a:off x="247650" y="3365500"/>
            <a:ext cx="1905000" cy="911225"/>
          </a:xfrm>
          <a:prstGeom prst="wedgeRoundRectCallout">
            <a:avLst>
              <a:gd name="adj1" fmla="val 78176"/>
              <a:gd name="adj2" fmla="val -95495"/>
              <a:gd name="adj3" fmla="val 1666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200"/>
              <a:t>Load-balancing for App server ( Change the destination IP from VIP to app server IP</a:t>
            </a: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292475" y="2717800"/>
            <a:ext cx="1084263" cy="1371600"/>
          </a:xfrm>
          <a:custGeom>
            <a:avLst/>
            <a:gdLst>
              <a:gd name="T0" fmla="*/ 0 w 1084217"/>
              <a:gd name="T1" fmla="*/ 0 h 1371600"/>
              <a:gd name="T2" fmla="*/ 862149 w 1084217"/>
              <a:gd name="T3" fmla="*/ 574766 h 1371600"/>
              <a:gd name="T4" fmla="*/ 1084217 w 1084217"/>
              <a:gd name="T5" fmla="*/ 1371600 h 137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84217" h="1371600">
                <a:moveTo>
                  <a:pt x="0" y="0"/>
                </a:moveTo>
                <a:cubicBezTo>
                  <a:pt x="340723" y="173083"/>
                  <a:pt x="681446" y="346166"/>
                  <a:pt x="862149" y="574766"/>
                </a:cubicBezTo>
                <a:cubicBezTo>
                  <a:pt x="1042852" y="803366"/>
                  <a:pt x="1063534" y="1087483"/>
                  <a:pt x="1084217" y="1371600"/>
                </a:cubicBezTo>
              </a:path>
            </a:pathLst>
          </a:custGeom>
          <a:noFill/>
          <a:ln w="28575">
            <a:solidFill>
              <a:srgbClr val="00B4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454525" y="3330575"/>
            <a:ext cx="1371600" cy="784225"/>
          </a:xfrm>
          <a:custGeom>
            <a:avLst/>
            <a:gdLst>
              <a:gd name="T0" fmla="*/ 0 w 1371600"/>
              <a:gd name="T1" fmla="*/ 783771 h 783771"/>
              <a:gd name="T2" fmla="*/ 535577 w 1371600"/>
              <a:gd name="T3" fmla="*/ 0 h 783771"/>
              <a:gd name="T4" fmla="*/ 1371600 w 1371600"/>
              <a:gd name="T5" fmla="*/ 783771 h 7837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1600" h="783771">
                <a:moveTo>
                  <a:pt x="0" y="783771"/>
                </a:moveTo>
                <a:cubicBezTo>
                  <a:pt x="153488" y="391885"/>
                  <a:pt x="306977" y="0"/>
                  <a:pt x="535577" y="0"/>
                </a:cubicBezTo>
                <a:cubicBezTo>
                  <a:pt x="764177" y="0"/>
                  <a:pt x="1067888" y="391885"/>
                  <a:pt x="1371600" y="783771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cxnSp>
        <p:nvCxnSpPr>
          <p:cNvPr id="12302" name="Straight Arrow Connector 19"/>
          <p:cNvCxnSpPr>
            <a:cxnSpLocks noChangeShapeType="1"/>
          </p:cNvCxnSpPr>
          <p:nvPr/>
        </p:nvCxnSpPr>
        <p:spPr bwMode="auto">
          <a:xfrm>
            <a:off x="1600200" y="6400800"/>
            <a:ext cx="1066800" cy="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12303" name="Straight Arrow Connector 20"/>
          <p:cNvCxnSpPr>
            <a:cxnSpLocks noChangeShapeType="1"/>
          </p:cNvCxnSpPr>
          <p:nvPr/>
        </p:nvCxnSpPr>
        <p:spPr bwMode="auto">
          <a:xfrm>
            <a:off x="3933825" y="6396038"/>
            <a:ext cx="1066800" cy="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/>
            <a:tailEnd type="triangle" w="med" len="med"/>
          </a:ln>
        </p:spPr>
      </p:cxnSp>
      <p:cxnSp>
        <p:nvCxnSpPr>
          <p:cNvPr id="12304" name="Straight Arrow Connector 21"/>
          <p:cNvCxnSpPr>
            <a:cxnSpLocks noChangeShapeType="1"/>
          </p:cNvCxnSpPr>
          <p:nvPr/>
        </p:nvCxnSpPr>
        <p:spPr bwMode="auto">
          <a:xfrm>
            <a:off x="6400800" y="6396038"/>
            <a:ext cx="1066800" cy="0"/>
          </a:xfrm>
          <a:prstGeom prst="straightConnector1">
            <a:avLst/>
          </a:prstGeom>
          <a:noFill/>
          <a:ln w="28575" algn="ctr">
            <a:solidFill>
              <a:srgbClr val="C00000"/>
            </a:solidFill>
            <a:round/>
            <a:headEnd/>
            <a:tailEnd type="triangle" w="med" len="med"/>
          </a:ln>
        </p:spPr>
      </p:cxnSp>
      <p:sp>
        <p:nvSpPr>
          <p:cNvPr id="12305" name="TextBox 22"/>
          <p:cNvSpPr txBox="1">
            <a:spLocks noChangeArrowheads="1"/>
          </p:cNvSpPr>
          <p:nvPr/>
        </p:nvSpPr>
        <p:spPr bwMode="auto">
          <a:xfrm>
            <a:off x="1600200" y="6400800"/>
            <a:ext cx="10668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Web Request</a:t>
            </a:r>
          </a:p>
        </p:txBody>
      </p:sp>
      <p:sp>
        <p:nvSpPr>
          <p:cNvPr id="12306" name="TextBox 23"/>
          <p:cNvSpPr txBox="1">
            <a:spLocks noChangeArrowheads="1"/>
          </p:cNvSpPr>
          <p:nvPr/>
        </p:nvSpPr>
        <p:spPr bwMode="auto">
          <a:xfrm>
            <a:off x="3933825" y="6429375"/>
            <a:ext cx="10668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App Request</a:t>
            </a:r>
          </a:p>
        </p:txBody>
      </p:sp>
      <p:sp>
        <p:nvSpPr>
          <p:cNvPr id="12307" name="TextBox 24"/>
          <p:cNvSpPr txBox="1">
            <a:spLocks noChangeArrowheads="1"/>
          </p:cNvSpPr>
          <p:nvPr/>
        </p:nvSpPr>
        <p:spPr bwMode="auto">
          <a:xfrm>
            <a:off x="6400800" y="6429375"/>
            <a:ext cx="10668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DB Request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Low Level Flow - Response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9001051F-6E91-459D-A748-B6E73FB54FE3}" type="slidenum">
              <a:rPr lang="en-US" smtClean="0">
                <a:ea typeface="ＭＳ Ｐゴシック" pitchFamily="34" charset="-128"/>
              </a:rPr>
              <a:pPr/>
              <a:t>12</a:t>
            </a:fld>
            <a:endParaRPr lang="en-US" smtClean="0">
              <a:ea typeface="ＭＳ Ｐゴシック" pitchFamily="34" charset="-128"/>
            </a:endParaRPr>
          </a:p>
        </p:txBody>
      </p:sp>
      <p:pic>
        <p:nvPicPr>
          <p:cNvPr id="13316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0150" y="1524000"/>
            <a:ext cx="67437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>
            <a:cxnSpLocks noChangeShapeType="1"/>
          </p:cNvCxnSpPr>
          <p:nvPr/>
        </p:nvCxnSpPr>
        <p:spPr bwMode="auto">
          <a:xfrm>
            <a:off x="4114800" y="609600"/>
            <a:ext cx="0" cy="83820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 type="triangle" w="med" len="med"/>
            <a:tailEnd/>
          </a:ln>
        </p:spPr>
      </p:cxnSp>
      <p:sp>
        <p:nvSpPr>
          <p:cNvPr id="10" name="Rounded Rectangular Callout 9"/>
          <p:cNvSpPr/>
          <p:nvPr/>
        </p:nvSpPr>
        <p:spPr bwMode="auto">
          <a:xfrm>
            <a:off x="1800225" y="831850"/>
            <a:ext cx="1371600" cy="495300"/>
          </a:xfrm>
          <a:prstGeom prst="wedgeRoundRectCallout">
            <a:avLst>
              <a:gd name="adj1" fmla="val 105834"/>
              <a:gd name="adj2" fmla="val 137457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sz="1200" dirty="0">
                <a:ea typeface="ＭＳ Ｐゴシック" pitchFamily="1" charset="-128"/>
              </a:rPr>
              <a:t>Session table Matching</a:t>
            </a: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3095625" y="2128838"/>
            <a:ext cx="1017588" cy="522287"/>
          </a:xfrm>
          <a:custGeom>
            <a:avLst/>
            <a:gdLst>
              <a:gd name="T0" fmla="*/ 992777 w 1016819"/>
              <a:gd name="T1" fmla="*/ 0 h 522514"/>
              <a:gd name="T2" fmla="*/ 888274 w 1016819"/>
              <a:gd name="T3" fmla="*/ 261257 h 522514"/>
              <a:gd name="T4" fmla="*/ 0 w 1016819"/>
              <a:gd name="T5" fmla="*/ 522514 h 5225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16819" h="522514">
                <a:moveTo>
                  <a:pt x="992777" y="0"/>
                </a:moveTo>
                <a:cubicBezTo>
                  <a:pt x="1023257" y="87085"/>
                  <a:pt x="1053737" y="174171"/>
                  <a:pt x="888274" y="261257"/>
                </a:cubicBezTo>
                <a:cubicBezTo>
                  <a:pt x="722811" y="348343"/>
                  <a:pt x="361405" y="435428"/>
                  <a:pt x="0" y="522514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13" name="Rounded Rectangular Callout 12"/>
          <p:cNvSpPr/>
          <p:nvPr/>
        </p:nvSpPr>
        <p:spPr bwMode="auto">
          <a:xfrm>
            <a:off x="304800" y="1447800"/>
            <a:ext cx="1905000" cy="912813"/>
          </a:xfrm>
          <a:prstGeom prst="wedgeRoundRectCallout">
            <a:avLst>
              <a:gd name="adj1" fmla="val 72006"/>
              <a:gd name="adj2" fmla="val 60592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sz="1200" dirty="0">
                <a:ea typeface="ＭＳ Ｐゴシック" pitchFamily="1" charset="-128"/>
              </a:rPr>
              <a:t>Client table  matching ( Change the source IP from  web server IP to VIP</a:t>
            </a: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971800" y="2895600"/>
            <a:ext cx="388938" cy="1179513"/>
          </a:xfrm>
          <a:custGeom>
            <a:avLst/>
            <a:gdLst>
              <a:gd name="T0" fmla="*/ 15862 w 640125"/>
              <a:gd name="T1" fmla="*/ 0 h 1306285"/>
              <a:gd name="T2" fmla="*/ 388615 w 640125"/>
              <a:gd name="T3" fmla="*/ 295003 h 1306285"/>
              <a:gd name="T4" fmla="*/ 0 w 640125"/>
              <a:gd name="T5" fmla="*/ 1180011 h 1306285"/>
              <a:gd name="T6" fmla="*/ 0 w 640125"/>
              <a:gd name="T7" fmla="*/ 1180011 h 130628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40125" h="1306285">
                <a:moveTo>
                  <a:pt x="26126" y="0"/>
                </a:moveTo>
                <a:cubicBezTo>
                  <a:pt x="335280" y="54428"/>
                  <a:pt x="644434" y="108857"/>
                  <a:pt x="640080" y="326571"/>
                </a:cubicBezTo>
                <a:cubicBezTo>
                  <a:pt x="635726" y="544285"/>
                  <a:pt x="0" y="1306285"/>
                  <a:pt x="0" y="1306285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160713" y="2795588"/>
            <a:ext cx="484187" cy="1423987"/>
          </a:xfrm>
          <a:custGeom>
            <a:avLst/>
            <a:gdLst>
              <a:gd name="T0" fmla="*/ 0 w 483386"/>
              <a:gd name="T1" fmla="*/ 1423852 h 1423852"/>
              <a:gd name="T2" fmla="*/ 483326 w 483386"/>
              <a:gd name="T3" fmla="*/ 391886 h 1423852"/>
              <a:gd name="T4" fmla="*/ 26126 w 483386"/>
              <a:gd name="T5" fmla="*/ 0 h 14238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3386" h="1423852">
                <a:moveTo>
                  <a:pt x="0" y="1423852"/>
                </a:moveTo>
                <a:cubicBezTo>
                  <a:pt x="239486" y="1026523"/>
                  <a:pt x="478972" y="629195"/>
                  <a:pt x="483326" y="391886"/>
                </a:cubicBezTo>
                <a:cubicBezTo>
                  <a:pt x="487680" y="154577"/>
                  <a:pt x="256903" y="77288"/>
                  <a:pt x="26126" y="0"/>
                </a:cubicBezTo>
              </a:path>
            </a:pathLst>
          </a:custGeom>
          <a:noFill/>
          <a:ln w="28575">
            <a:solidFill>
              <a:srgbClr val="00B4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16" name="Rounded Rectangular Callout 15"/>
          <p:cNvSpPr>
            <a:spLocks noChangeArrowheads="1"/>
          </p:cNvSpPr>
          <p:nvPr/>
        </p:nvSpPr>
        <p:spPr bwMode="auto">
          <a:xfrm>
            <a:off x="247650" y="3365500"/>
            <a:ext cx="1905000" cy="911225"/>
          </a:xfrm>
          <a:prstGeom prst="wedgeRoundRectCallout">
            <a:avLst>
              <a:gd name="adj1" fmla="val 78176"/>
              <a:gd name="adj2" fmla="val -95495"/>
              <a:gd name="adj3" fmla="val 1666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200"/>
              <a:t>Client table matching ( Change the source IP from app server IP to VIP</a:t>
            </a: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292475" y="2717800"/>
            <a:ext cx="1084263" cy="1371600"/>
          </a:xfrm>
          <a:custGeom>
            <a:avLst/>
            <a:gdLst>
              <a:gd name="T0" fmla="*/ 0 w 1084217"/>
              <a:gd name="T1" fmla="*/ 0 h 1371600"/>
              <a:gd name="T2" fmla="*/ 862149 w 1084217"/>
              <a:gd name="T3" fmla="*/ 574766 h 1371600"/>
              <a:gd name="T4" fmla="*/ 1084217 w 1084217"/>
              <a:gd name="T5" fmla="*/ 1371600 h 137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84217" h="1371600">
                <a:moveTo>
                  <a:pt x="0" y="0"/>
                </a:moveTo>
                <a:cubicBezTo>
                  <a:pt x="340723" y="173083"/>
                  <a:pt x="681446" y="346166"/>
                  <a:pt x="862149" y="574766"/>
                </a:cubicBezTo>
                <a:cubicBezTo>
                  <a:pt x="1042852" y="803366"/>
                  <a:pt x="1063534" y="1087483"/>
                  <a:pt x="1084217" y="1371600"/>
                </a:cubicBezTo>
              </a:path>
            </a:pathLst>
          </a:custGeom>
          <a:noFill/>
          <a:ln w="28575">
            <a:solidFill>
              <a:srgbClr val="00B4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454525" y="3330575"/>
            <a:ext cx="1371600" cy="784225"/>
          </a:xfrm>
          <a:custGeom>
            <a:avLst/>
            <a:gdLst>
              <a:gd name="T0" fmla="*/ 0 w 1371600"/>
              <a:gd name="T1" fmla="*/ 783771 h 783771"/>
              <a:gd name="T2" fmla="*/ 535577 w 1371600"/>
              <a:gd name="T3" fmla="*/ 0 h 783771"/>
              <a:gd name="T4" fmla="*/ 1371600 w 1371600"/>
              <a:gd name="T5" fmla="*/ 783771 h 7837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1600" h="783771">
                <a:moveTo>
                  <a:pt x="0" y="783771"/>
                </a:moveTo>
                <a:cubicBezTo>
                  <a:pt x="153488" y="391885"/>
                  <a:pt x="306977" y="0"/>
                  <a:pt x="535577" y="0"/>
                </a:cubicBezTo>
                <a:cubicBezTo>
                  <a:pt x="764177" y="0"/>
                  <a:pt x="1067888" y="391885"/>
                  <a:pt x="1371600" y="783771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cxnSp>
        <p:nvCxnSpPr>
          <p:cNvPr id="13326" name="Straight Arrow Connector 19"/>
          <p:cNvCxnSpPr>
            <a:cxnSpLocks noChangeShapeType="1"/>
          </p:cNvCxnSpPr>
          <p:nvPr/>
        </p:nvCxnSpPr>
        <p:spPr bwMode="auto">
          <a:xfrm>
            <a:off x="1600200" y="6400800"/>
            <a:ext cx="1066800" cy="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13327" name="Straight Arrow Connector 20"/>
          <p:cNvCxnSpPr>
            <a:cxnSpLocks noChangeShapeType="1"/>
          </p:cNvCxnSpPr>
          <p:nvPr/>
        </p:nvCxnSpPr>
        <p:spPr bwMode="auto">
          <a:xfrm>
            <a:off x="3933825" y="6396038"/>
            <a:ext cx="1066800" cy="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/>
            <a:tailEnd type="triangle" w="med" len="med"/>
          </a:ln>
        </p:spPr>
      </p:cxnSp>
      <p:cxnSp>
        <p:nvCxnSpPr>
          <p:cNvPr id="13328" name="Straight Arrow Connector 21"/>
          <p:cNvCxnSpPr>
            <a:cxnSpLocks noChangeShapeType="1"/>
          </p:cNvCxnSpPr>
          <p:nvPr/>
        </p:nvCxnSpPr>
        <p:spPr bwMode="auto">
          <a:xfrm>
            <a:off x="6400800" y="6396038"/>
            <a:ext cx="1066800" cy="0"/>
          </a:xfrm>
          <a:prstGeom prst="straightConnector1">
            <a:avLst/>
          </a:prstGeom>
          <a:noFill/>
          <a:ln w="28575" algn="ctr">
            <a:solidFill>
              <a:srgbClr val="C00000"/>
            </a:solidFill>
            <a:round/>
            <a:headEnd/>
            <a:tailEnd type="triangle" w="med" len="med"/>
          </a:ln>
        </p:spPr>
      </p:cxnSp>
      <p:sp>
        <p:nvSpPr>
          <p:cNvPr id="13329" name="TextBox 22"/>
          <p:cNvSpPr txBox="1">
            <a:spLocks noChangeArrowheads="1"/>
          </p:cNvSpPr>
          <p:nvPr/>
        </p:nvSpPr>
        <p:spPr bwMode="auto">
          <a:xfrm>
            <a:off x="1600200" y="6400800"/>
            <a:ext cx="10668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Web Response</a:t>
            </a:r>
          </a:p>
        </p:txBody>
      </p:sp>
      <p:sp>
        <p:nvSpPr>
          <p:cNvPr id="13330" name="TextBox 23"/>
          <p:cNvSpPr txBox="1">
            <a:spLocks noChangeArrowheads="1"/>
          </p:cNvSpPr>
          <p:nvPr/>
        </p:nvSpPr>
        <p:spPr bwMode="auto">
          <a:xfrm>
            <a:off x="3933825" y="6429375"/>
            <a:ext cx="10668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App Response</a:t>
            </a:r>
          </a:p>
        </p:txBody>
      </p:sp>
      <p:sp>
        <p:nvSpPr>
          <p:cNvPr id="13331" name="TextBox 24"/>
          <p:cNvSpPr txBox="1">
            <a:spLocks noChangeArrowheads="1"/>
          </p:cNvSpPr>
          <p:nvPr/>
        </p:nvSpPr>
        <p:spPr bwMode="auto">
          <a:xfrm>
            <a:off x="6400800" y="6429375"/>
            <a:ext cx="10668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DB Response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86A5FA25-5C55-4741-897B-3160FBAC04F1}" type="slidenum">
              <a:rPr lang="en-US" smtClean="0">
                <a:ea typeface="ＭＳ Ｐゴシック" pitchFamily="34" charset="-128"/>
              </a:rPr>
              <a:pPr/>
              <a:t>13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1143000" y="3200400"/>
            <a:ext cx="670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Thanks You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4838"/>
            <a:ext cx="8534400" cy="594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EC0140B7-1BEC-42EB-BF2A-45233C982BCE}" type="slidenum">
              <a:rPr lang="en-US" smtClean="0">
                <a:ea typeface="ＭＳ Ｐゴシック" pitchFamily="34" charset="-128"/>
              </a:rPr>
              <a:pPr/>
              <a:t>2</a:t>
            </a:fld>
            <a:endParaRPr lang="en-US" smtClean="0">
              <a:ea typeface="ＭＳ Ｐゴシック" pitchFamily="34" charset="-128"/>
            </a:endParaRPr>
          </a:p>
        </p:txBody>
      </p:sp>
      <p:cxnSp>
        <p:nvCxnSpPr>
          <p:cNvPr id="19" name="Straight Arrow Connector 18"/>
          <p:cNvCxnSpPr>
            <a:cxnSpLocks noChangeShapeType="1"/>
          </p:cNvCxnSpPr>
          <p:nvPr/>
        </p:nvCxnSpPr>
        <p:spPr bwMode="auto">
          <a:xfrm>
            <a:off x="2743200" y="838200"/>
            <a:ext cx="2286000" cy="30480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20" name="Freeform 19"/>
          <p:cNvSpPr>
            <a:spLocks/>
          </p:cNvSpPr>
          <p:nvPr/>
        </p:nvSpPr>
        <p:spPr bwMode="auto">
          <a:xfrm>
            <a:off x="1255713" y="1350963"/>
            <a:ext cx="3711575" cy="2647950"/>
          </a:xfrm>
          <a:custGeom>
            <a:avLst/>
            <a:gdLst>
              <a:gd name="T0" fmla="*/ 3711575 w 3712191"/>
              <a:gd name="T1" fmla="*/ 0 h 2647666"/>
              <a:gd name="T2" fmla="*/ 1214449 w 3712191"/>
              <a:gd name="T3" fmla="*/ 1160184 h 2647666"/>
              <a:gd name="T4" fmla="*/ 791439 w 3712191"/>
              <a:gd name="T5" fmla="*/ 2197526 h 2647666"/>
              <a:gd name="T6" fmla="*/ 0 w 3712191"/>
              <a:gd name="T7" fmla="*/ 2647950 h 2647666"/>
              <a:gd name="T8" fmla="*/ 0 w 3712191"/>
              <a:gd name="T9" fmla="*/ 2647950 h 26476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12191" h="2647666">
                <a:moveTo>
                  <a:pt x="3712191" y="0"/>
                </a:moveTo>
                <a:cubicBezTo>
                  <a:pt x="2706806" y="396922"/>
                  <a:pt x="1701421" y="793845"/>
                  <a:pt x="1214651" y="1160060"/>
                </a:cubicBezTo>
                <a:cubicBezTo>
                  <a:pt x="727881" y="1526275"/>
                  <a:pt x="994012" y="1949356"/>
                  <a:pt x="791570" y="2197290"/>
                </a:cubicBezTo>
                <a:cubicBezTo>
                  <a:pt x="589128" y="2445224"/>
                  <a:pt x="0" y="2647666"/>
                  <a:pt x="0" y="2647666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1408113" y="1350963"/>
            <a:ext cx="3711575" cy="2647950"/>
          </a:xfrm>
          <a:custGeom>
            <a:avLst/>
            <a:gdLst>
              <a:gd name="T0" fmla="*/ 3711575 w 3712191"/>
              <a:gd name="T1" fmla="*/ 0 h 2647666"/>
              <a:gd name="T2" fmla="*/ 1214449 w 3712191"/>
              <a:gd name="T3" fmla="*/ 1160184 h 2647666"/>
              <a:gd name="T4" fmla="*/ 791439 w 3712191"/>
              <a:gd name="T5" fmla="*/ 2197526 h 2647666"/>
              <a:gd name="T6" fmla="*/ 0 w 3712191"/>
              <a:gd name="T7" fmla="*/ 2647950 h 2647666"/>
              <a:gd name="T8" fmla="*/ 0 w 3712191"/>
              <a:gd name="T9" fmla="*/ 2647950 h 26476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12191" h="2647666">
                <a:moveTo>
                  <a:pt x="3712191" y="0"/>
                </a:moveTo>
                <a:cubicBezTo>
                  <a:pt x="2706806" y="396922"/>
                  <a:pt x="1701421" y="793845"/>
                  <a:pt x="1214651" y="1160060"/>
                </a:cubicBezTo>
                <a:cubicBezTo>
                  <a:pt x="727881" y="1526275"/>
                  <a:pt x="994012" y="1949356"/>
                  <a:pt x="791570" y="2197290"/>
                </a:cubicBezTo>
                <a:cubicBezTo>
                  <a:pt x="589128" y="2445224"/>
                  <a:pt x="0" y="2647666"/>
                  <a:pt x="0" y="2647666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>
            <a:off x="2681288" y="987425"/>
            <a:ext cx="2286000" cy="30480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 type="triangle" w="med" len="med"/>
            <a:tailEnd/>
          </a:ln>
        </p:spPr>
      </p:cxnSp>
      <p:sp>
        <p:nvSpPr>
          <p:cNvPr id="23" name="Freeform 22"/>
          <p:cNvSpPr>
            <a:spLocks/>
          </p:cNvSpPr>
          <p:nvPr/>
        </p:nvSpPr>
        <p:spPr bwMode="auto">
          <a:xfrm>
            <a:off x="1665288" y="1119188"/>
            <a:ext cx="2179637" cy="3028950"/>
          </a:xfrm>
          <a:custGeom>
            <a:avLst/>
            <a:gdLst>
              <a:gd name="T0" fmla="*/ 1009916 w 2179676"/>
              <a:gd name="T1" fmla="*/ 0 h 3029803"/>
              <a:gd name="T2" fmla="*/ 2169955 w 2179676"/>
              <a:gd name="T3" fmla="*/ 463893 h 3029803"/>
              <a:gd name="T4" fmla="*/ 436720 w 2179676"/>
              <a:gd name="T5" fmla="*/ 1869218 h 3029803"/>
              <a:gd name="T6" fmla="*/ 313892 w 2179676"/>
              <a:gd name="T7" fmla="*/ 2660565 h 3029803"/>
              <a:gd name="T8" fmla="*/ 0 w 2179676"/>
              <a:gd name="T9" fmla="*/ 3028950 h 30298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79676" h="3029803">
                <a:moveTo>
                  <a:pt x="1009934" y="0"/>
                </a:moveTo>
                <a:cubicBezTo>
                  <a:pt x="1637731" y="76200"/>
                  <a:pt x="2265528" y="152400"/>
                  <a:pt x="2169994" y="464024"/>
                </a:cubicBezTo>
                <a:cubicBezTo>
                  <a:pt x="2074460" y="775648"/>
                  <a:pt x="746077" y="1503529"/>
                  <a:pt x="436728" y="1869744"/>
                </a:cubicBezTo>
                <a:cubicBezTo>
                  <a:pt x="127379" y="2235959"/>
                  <a:pt x="386686" y="2467971"/>
                  <a:pt x="313898" y="2661314"/>
                </a:cubicBezTo>
                <a:cubicBezTo>
                  <a:pt x="241110" y="2854657"/>
                  <a:pt x="120555" y="2942230"/>
                  <a:pt x="0" y="3029803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4" name="Rounded Rectangular Callout 23"/>
          <p:cNvSpPr>
            <a:spLocks noChangeArrowheads="1"/>
          </p:cNvSpPr>
          <p:nvPr/>
        </p:nvSpPr>
        <p:spPr bwMode="auto">
          <a:xfrm>
            <a:off x="5334000" y="493713"/>
            <a:ext cx="1295400" cy="454025"/>
          </a:xfrm>
          <a:prstGeom prst="wedgeRoundRectCallout">
            <a:avLst>
              <a:gd name="adj1" fmla="val -156106"/>
              <a:gd name="adj2" fmla="val 54620"/>
              <a:gd name="adj3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DNS Request for abc.com</a:t>
            </a:r>
          </a:p>
        </p:txBody>
      </p:sp>
      <p:sp>
        <p:nvSpPr>
          <p:cNvPr id="25" name="Rounded Rectangular Callout 24"/>
          <p:cNvSpPr>
            <a:spLocks noChangeArrowheads="1"/>
          </p:cNvSpPr>
          <p:nvPr/>
        </p:nvSpPr>
        <p:spPr bwMode="auto">
          <a:xfrm>
            <a:off x="762000" y="1371600"/>
            <a:ext cx="1447800" cy="454025"/>
          </a:xfrm>
          <a:prstGeom prst="wedgeRoundRectCallout">
            <a:avLst>
              <a:gd name="adj1" fmla="val 89194"/>
              <a:gd name="adj2" fmla="val 146569"/>
              <a:gd name="adj3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DNS Request for abc.com</a:t>
            </a:r>
          </a:p>
        </p:txBody>
      </p:sp>
      <p:sp>
        <p:nvSpPr>
          <p:cNvPr id="26" name="Rounded Rectangular Callout 25"/>
          <p:cNvSpPr>
            <a:spLocks noChangeArrowheads="1"/>
          </p:cNvSpPr>
          <p:nvPr/>
        </p:nvSpPr>
        <p:spPr bwMode="auto">
          <a:xfrm>
            <a:off x="3282950" y="2801938"/>
            <a:ext cx="1447800" cy="454025"/>
          </a:xfrm>
          <a:prstGeom prst="wedgeRoundRectCallout">
            <a:avLst>
              <a:gd name="adj1" fmla="val -2662"/>
              <a:gd name="adj2" fmla="val -255722"/>
              <a:gd name="adj3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abc.com is VIP-A</a:t>
            </a:r>
          </a:p>
        </p:txBody>
      </p:sp>
      <p:sp>
        <p:nvSpPr>
          <p:cNvPr id="27" name="Rounded Rectangular Callout 26"/>
          <p:cNvSpPr>
            <a:spLocks noChangeArrowheads="1"/>
          </p:cNvSpPr>
          <p:nvPr/>
        </p:nvSpPr>
        <p:spPr bwMode="auto">
          <a:xfrm>
            <a:off x="4667250" y="2179638"/>
            <a:ext cx="1447800" cy="454025"/>
          </a:xfrm>
          <a:prstGeom prst="wedgeRoundRectCallout">
            <a:avLst>
              <a:gd name="adj1" fmla="val -71343"/>
              <a:gd name="adj2" fmla="val -254764"/>
              <a:gd name="adj3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abc.com is VIP-A</a:t>
            </a:r>
          </a:p>
        </p:txBody>
      </p:sp>
      <p:sp>
        <p:nvSpPr>
          <p:cNvPr id="28" name="Rounded Rectangular Callout 27"/>
          <p:cNvSpPr>
            <a:spLocks noChangeArrowheads="1"/>
          </p:cNvSpPr>
          <p:nvPr/>
        </p:nvSpPr>
        <p:spPr bwMode="auto">
          <a:xfrm>
            <a:off x="0" y="2528888"/>
            <a:ext cx="1447800" cy="454025"/>
          </a:xfrm>
          <a:prstGeom prst="wedgeRoundRectCallout">
            <a:avLst>
              <a:gd name="adj1" fmla="val 78218"/>
              <a:gd name="adj2" fmla="val 132616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Web Request on VIP-A</a:t>
            </a:r>
          </a:p>
        </p:txBody>
      </p:sp>
      <p:cxnSp>
        <p:nvCxnSpPr>
          <p:cNvPr id="4" name="Straight Arrow Connector 3"/>
          <p:cNvCxnSpPr>
            <a:cxnSpLocks noChangeShapeType="1"/>
          </p:cNvCxnSpPr>
          <p:nvPr/>
        </p:nvCxnSpPr>
        <p:spPr bwMode="auto">
          <a:xfrm>
            <a:off x="1255713" y="4343400"/>
            <a:ext cx="192087" cy="45720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 flipH="1" flipV="1">
            <a:off x="1408113" y="4343400"/>
            <a:ext cx="193675" cy="45720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/>
            <a:tailEnd type="triangle" w="med" len="med"/>
          </a:ln>
        </p:spPr>
      </p:cxnSp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>
            <a:off x="1601788" y="4362450"/>
            <a:ext cx="760412" cy="43815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/>
            <a:tailEnd type="triangle" w="med" len="med"/>
          </a:ln>
        </p:spPr>
      </p:cxnSp>
      <p:cxnSp>
        <p:nvCxnSpPr>
          <p:cNvPr id="3073" name="Straight Arrow Connector 3072"/>
          <p:cNvCxnSpPr>
            <a:cxnSpLocks noChangeShapeType="1"/>
          </p:cNvCxnSpPr>
          <p:nvPr/>
        </p:nvCxnSpPr>
        <p:spPr bwMode="auto">
          <a:xfrm>
            <a:off x="2681288" y="4876800"/>
            <a:ext cx="671512" cy="0"/>
          </a:xfrm>
          <a:prstGeom prst="straightConnector1">
            <a:avLst/>
          </a:prstGeom>
          <a:noFill/>
          <a:ln w="28575" algn="ctr">
            <a:solidFill>
              <a:srgbClr val="C00000"/>
            </a:solidFill>
            <a:round/>
            <a:headEnd/>
            <a:tailEnd type="triangle" w="med" len="med"/>
          </a:ln>
        </p:spPr>
      </p:cxnSp>
      <p:sp>
        <p:nvSpPr>
          <p:cNvPr id="36" name="Rounded Rectangular Callout 35"/>
          <p:cNvSpPr>
            <a:spLocks noChangeArrowheads="1"/>
          </p:cNvSpPr>
          <p:nvPr/>
        </p:nvSpPr>
        <p:spPr bwMode="auto">
          <a:xfrm>
            <a:off x="34925" y="5334000"/>
            <a:ext cx="1447800" cy="227013"/>
          </a:xfrm>
          <a:prstGeom prst="wedgeRoundRectCallout">
            <a:avLst>
              <a:gd name="adj1" fmla="val 52954"/>
              <a:gd name="adj2" fmla="val -298954"/>
              <a:gd name="adj3" fmla="val 1666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App Request</a:t>
            </a:r>
          </a:p>
        </p:txBody>
      </p:sp>
      <p:sp>
        <p:nvSpPr>
          <p:cNvPr id="37" name="Rounded Rectangular Callout 36"/>
          <p:cNvSpPr>
            <a:spLocks noChangeArrowheads="1"/>
          </p:cNvSpPr>
          <p:nvPr/>
        </p:nvSpPr>
        <p:spPr bwMode="auto">
          <a:xfrm>
            <a:off x="1504950" y="6096000"/>
            <a:ext cx="1250950" cy="227013"/>
          </a:xfrm>
          <a:prstGeom prst="wedgeRoundRectCallout">
            <a:avLst>
              <a:gd name="adj1" fmla="val 78333"/>
              <a:gd name="adj2" fmla="val -575157"/>
              <a:gd name="adj3" fmla="val 16667"/>
            </a:avLst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DB Request</a:t>
            </a:r>
          </a:p>
        </p:txBody>
      </p:sp>
      <p:sp>
        <p:nvSpPr>
          <p:cNvPr id="3092" name="TextBox 3075"/>
          <p:cNvSpPr txBox="1">
            <a:spLocks noChangeArrowheads="1"/>
          </p:cNvSpPr>
          <p:nvPr/>
        </p:nvSpPr>
        <p:spPr bwMode="auto">
          <a:xfrm>
            <a:off x="2209800" y="0"/>
            <a:ext cx="662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Application request using FQDN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6" grpId="0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4838"/>
            <a:ext cx="8534400" cy="594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3B340E15-719F-4433-9408-BED532615F66}" type="slidenum">
              <a:rPr lang="en-US" smtClean="0">
                <a:ea typeface="ＭＳ Ｐゴシック" pitchFamily="34" charset="-128"/>
              </a:rPr>
              <a:pPr/>
              <a:t>3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1665288" y="1119188"/>
            <a:ext cx="2179637" cy="3028950"/>
          </a:xfrm>
          <a:custGeom>
            <a:avLst/>
            <a:gdLst>
              <a:gd name="T0" fmla="*/ 1009916 w 2179676"/>
              <a:gd name="T1" fmla="*/ 0 h 3029803"/>
              <a:gd name="T2" fmla="*/ 2169955 w 2179676"/>
              <a:gd name="T3" fmla="*/ 463893 h 3029803"/>
              <a:gd name="T4" fmla="*/ 436720 w 2179676"/>
              <a:gd name="T5" fmla="*/ 1869218 h 3029803"/>
              <a:gd name="T6" fmla="*/ 313892 w 2179676"/>
              <a:gd name="T7" fmla="*/ 2660565 h 3029803"/>
              <a:gd name="T8" fmla="*/ 0 w 2179676"/>
              <a:gd name="T9" fmla="*/ 3028950 h 30298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79676" h="3029803">
                <a:moveTo>
                  <a:pt x="1009934" y="0"/>
                </a:moveTo>
                <a:cubicBezTo>
                  <a:pt x="1637731" y="76200"/>
                  <a:pt x="2265528" y="152400"/>
                  <a:pt x="2169994" y="464024"/>
                </a:cubicBezTo>
                <a:cubicBezTo>
                  <a:pt x="2074460" y="775648"/>
                  <a:pt x="746077" y="1503529"/>
                  <a:pt x="436728" y="1869744"/>
                </a:cubicBezTo>
                <a:cubicBezTo>
                  <a:pt x="127379" y="2235959"/>
                  <a:pt x="386686" y="2467971"/>
                  <a:pt x="313898" y="2661314"/>
                </a:cubicBezTo>
                <a:cubicBezTo>
                  <a:pt x="241110" y="2854657"/>
                  <a:pt x="120555" y="2942230"/>
                  <a:pt x="0" y="3029803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8" name="Rounded Rectangular Callout 27"/>
          <p:cNvSpPr>
            <a:spLocks noChangeArrowheads="1"/>
          </p:cNvSpPr>
          <p:nvPr/>
        </p:nvSpPr>
        <p:spPr bwMode="auto">
          <a:xfrm>
            <a:off x="0" y="2528888"/>
            <a:ext cx="1447800" cy="454025"/>
          </a:xfrm>
          <a:prstGeom prst="wedgeRoundRectCallout">
            <a:avLst>
              <a:gd name="adj1" fmla="val 78218"/>
              <a:gd name="adj2" fmla="val 132616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Web Response</a:t>
            </a:r>
          </a:p>
        </p:txBody>
      </p:sp>
      <p:cxnSp>
        <p:nvCxnSpPr>
          <p:cNvPr id="4" name="Straight Arrow Connector 3"/>
          <p:cNvCxnSpPr>
            <a:cxnSpLocks noChangeShapeType="1"/>
          </p:cNvCxnSpPr>
          <p:nvPr/>
        </p:nvCxnSpPr>
        <p:spPr bwMode="auto">
          <a:xfrm>
            <a:off x="1255713" y="4343400"/>
            <a:ext cx="192087" cy="45720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 type="triangle" w="med" len="med"/>
            <a:tailEnd/>
          </a:ln>
        </p:spPr>
      </p:cxn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 flipH="1" flipV="1">
            <a:off x="1408113" y="4343400"/>
            <a:ext cx="193675" cy="45720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 type="triangle" w="med" len="med"/>
            <a:tailEnd/>
          </a:ln>
        </p:spPr>
      </p:cxnSp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>
            <a:off x="1601788" y="4362450"/>
            <a:ext cx="760412" cy="43815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 type="triangle" w="med" len="med"/>
            <a:tailEnd/>
          </a:ln>
        </p:spPr>
      </p:cxnSp>
      <p:cxnSp>
        <p:nvCxnSpPr>
          <p:cNvPr id="3073" name="Straight Arrow Connector 3072"/>
          <p:cNvCxnSpPr>
            <a:cxnSpLocks noChangeShapeType="1"/>
          </p:cNvCxnSpPr>
          <p:nvPr/>
        </p:nvCxnSpPr>
        <p:spPr bwMode="auto">
          <a:xfrm>
            <a:off x="2681288" y="4876800"/>
            <a:ext cx="671512" cy="0"/>
          </a:xfrm>
          <a:prstGeom prst="straightConnector1">
            <a:avLst/>
          </a:prstGeom>
          <a:noFill/>
          <a:ln w="28575" algn="ctr">
            <a:solidFill>
              <a:srgbClr val="C00000"/>
            </a:solidFill>
            <a:round/>
            <a:headEnd type="triangle" w="med" len="med"/>
            <a:tailEnd/>
          </a:ln>
        </p:spPr>
      </p:cxnSp>
      <p:sp>
        <p:nvSpPr>
          <p:cNvPr id="36" name="Rounded Rectangular Callout 35"/>
          <p:cNvSpPr>
            <a:spLocks noChangeArrowheads="1"/>
          </p:cNvSpPr>
          <p:nvPr/>
        </p:nvSpPr>
        <p:spPr bwMode="auto">
          <a:xfrm>
            <a:off x="34925" y="5334000"/>
            <a:ext cx="1447800" cy="227013"/>
          </a:xfrm>
          <a:prstGeom prst="wedgeRoundRectCallout">
            <a:avLst>
              <a:gd name="adj1" fmla="val 94458"/>
              <a:gd name="adj2" fmla="val -321968"/>
              <a:gd name="adj3" fmla="val 1666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App Response</a:t>
            </a:r>
          </a:p>
        </p:txBody>
      </p:sp>
      <p:sp>
        <p:nvSpPr>
          <p:cNvPr id="37" name="Rounded Rectangular Callout 36"/>
          <p:cNvSpPr>
            <a:spLocks noChangeArrowheads="1"/>
          </p:cNvSpPr>
          <p:nvPr/>
        </p:nvSpPr>
        <p:spPr bwMode="auto">
          <a:xfrm>
            <a:off x="1504950" y="6096000"/>
            <a:ext cx="1250950" cy="227013"/>
          </a:xfrm>
          <a:prstGeom prst="wedgeRoundRectCallout">
            <a:avLst>
              <a:gd name="adj1" fmla="val 78333"/>
              <a:gd name="adj2" fmla="val -575157"/>
              <a:gd name="adj3" fmla="val 16667"/>
            </a:avLst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DB Response</a:t>
            </a:r>
          </a:p>
        </p:txBody>
      </p:sp>
      <p:sp>
        <p:nvSpPr>
          <p:cNvPr id="4108" name="TextBox 2"/>
          <p:cNvSpPr txBox="1">
            <a:spLocks noChangeArrowheads="1"/>
          </p:cNvSpPr>
          <p:nvPr/>
        </p:nvSpPr>
        <p:spPr bwMode="auto">
          <a:xfrm>
            <a:off x="2209800" y="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Application Response Using FQDN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36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C55B6EC4-B45A-40DA-952C-FD53CC326E24}" type="slidenum">
              <a:rPr lang="en-US" smtClean="0">
                <a:ea typeface="ＭＳ Ｐゴシック" pitchFamily="34" charset="-128"/>
              </a:rPr>
              <a:pPr/>
              <a:t>4</a:t>
            </a:fld>
            <a:endParaRPr lang="en-US" smtClean="0">
              <a:ea typeface="ＭＳ Ｐゴシック" pitchFamily="34" charset="-128"/>
            </a:endParaRPr>
          </a:p>
        </p:txBody>
      </p:sp>
      <p:pic>
        <p:nvPicPr>
          <p:cNvPr id="5123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4838"/>
            <a:ext cx="8534400" cy="594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Slide Number Placeholder 3"/>
          <p:cNvSpPr txBox="1">
            <a:spLocks/>
          </p:cNvSpPr>
          <p:nvPr/>
        </p:nvSpPr>
        <p:spPr bwMode="auto">
          <a:xfrm>
            <a:off x="8129588" y="6623050"/>
            <a:ext cx="8429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000">
                <a:solidFill>
                  <a:schemeClr val="bg1"/>
                </a:solidFill>
              </a:rPr>
              <a:t>Slide </a:t>
            </a:r>
            <a:fld id="{9EBEB728-8FDB-42FE-AFC4-00207A53CF3F}" type="slidenum">
              <a:rPr lang="en-US" sz="1000">
                <a:solidFill>
                  <a:schemeClr val="bg1"/>
                </a:solidFill>
              </a:rPr>
              <a:pPr algn="ctr" eaLnBrk="0" hangingPunct="0"/>
              <a:t>4</a:t>
            </a:fld>
            <a:endParaRPr lang="en-US" sz="100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>
            <a:off x="2743200" y="838200"/>
            <a:ext cx="2286000" cy="30480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" name="Freeform 7"/>
          <p:cNvSpPr>
            <a:spLocks/>
          </p:cNvSpPr>
          <p:nvPr/>
        </p:nvSpPr>
        <p:spPr bwMode="auto">
          <a:xfrm>
            <a:off x="1255713" y="1350963"/>
            <a:ext cx="3711575" cy="2647950"/>
          </a:xfrm>
          <a:custGeom>
            <a:avLst/>
            <a:gdLst>
              <a:gd name="T0" fmla="*/ 3711575 w 3712191"/>
              <a:gd name="T1" fmla="*/ 0 h 2647666"/>
              <a:gd name="T2" fmla="*/ 1214449 w 3712191"/>
              <a:gd name="T3" fmla="*/ 1160184 h 2647666"/>
              <a:gd name="T4" fmla="*/ 791439 w 3712191"/>
              <a:gd name="T5" fmla="*/ 2197526 h 2647666"/>
              <a:gd name="T6" fmla="*/ 0 w 3712191"/>
              <a:gd name="T7" fmla="*/ 2647950 h 2647666"/>
              <a:gd name="T8" fmla="*/ 0 w 3712191"/>
              <a:gd name="T9" fmla="*/ 2647950 h 26476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12191" h="2647666">
                <a:moveTo>
                  <a:pt x="3712191" y="0"/>
                </a:moveTo>
                <a:cubicBezTo>
                  <a:pt x="2706806" y="396922"/>
                  <a:pt x="1701421" y="793845"/>
                  <a:pt x="1214651" y="1160060"/>
                </a:cubicBezTo>
                <a:cubicBezTo>
                  <a:pt x="727881" y="1526275"/>
                  <a:pt x="994012" y="1949356"/>
                  <a:pt x="791570" y="2197290"/>
                </a:cubicBezTo>
                <a:cubicBezTo>
                  <a:pt x="589128" y="2445224"/>
                  <a:pt x="0" y="2647666"/>
                  <a:pt x="0" y="2647666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408113" y="1350963"/>
            <a:ext cx="3711575" cy="2647950"/>
          </a:xfrm>
          <a:custGeom>
            <a:avLst/>
            <a:gdLst>
              <a:gd name="T0" fmla="*/ 3711575 w 3712191"/>
              <a:gd name="T1" fmla="*/ 0 h 2647666"/>
              <a:gd name="T2" fmla="*/ 1214449 w 3712191"/>
              <a:gd name="T3" fmla="*/ 1160184 h 2647666"/>
              <a:gd name="T4" fmla="*/ 791439 w 3712191"/>
              <a:gd name="T5" fmla="*/ 2197526 h 2647666"/>
              <a:gd name="T6" fmla="*/ 0 w 3712191"/>
              <a:gd name="T7" fmla="*/ 2647950 h 2647666"/>
              <a:gd name="T8" fmla="*/ 0 w 3712191"/>
              <a:gd name="T9" fmla="*/ 2647950 h 26476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12191" h="2647666">
                <a:moveTo>
                  <a:pt x="3712191" y="0"/>
                </a:moveTo>
                <a:cubicBezTo>
                  <a:pt x="2706806" y="396922"/>
                  <a:pt x="1701421" y="793845"/>
                  <a:pt x="1214651" y="1160060"/>
                </a:cubicBezTo>
                <a:cubicBezTo>
                  <a:pt x="727881" y="1526275"/>
                  <a:pt x="994012" y="1949356"/>
                  <a:pt x="791570" y="2197290"/>
                </a:cubicBezTo>
                <a:cubicBezTo>
                  <a:pt x="589128" y="2445224"/>
                  <a:pt x="0" y="2647666"/>
                  <a:pt x="0" y="2647666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>
            <a:off x="2681288" y="987425"/>
            <a:ext cx="2286000" cy="30480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 type="triangle" w="med" len="med"/>
            <a:tailEnd/>
          </a:ln>
        </p:spPr>
      </p:cxnSp>
      <p:sp>
        <p:nvSpPr>
          <p:cNvPr id="11" name="Rounded Rectangular Callout 10"/>
          <p:cNvSpPr>
            <a:spLocks noChangeArrowheads="1"/>
          </p:cNvSpPr>
          <p:nvPr/>
        </p:nvSpPr>
        <p:spPr bwMode="auto">
          <a:xfrm>
            <a:off x="5334000" y="493713"/>
            <a:ext cx="1295400" cy="454025"/>
          </a:xfrm>
          <a:prstGeom prst="wedgeRoundRectCallout">
            <a:avLst>
              <a:gd name="adj1" fmla="val -156106"/>
              <a:gd name="adj2" fmla="val 54620"/>
              <a:gd name="adj3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DNS Request for abc.com</a:t>
            </a:r>
          </a:p>
        </p:txBody>
      </p:sp>
      <p:sp>
        <p:nvSpPr>
          <p:cNvPr id="12" name="Rounded Rectangular Callout 11"/>
          <p:cNvSpPr>
            <a:spLocks noChangeArrowheads="1"/>
          </p:cNvSpPr>
          <p:nvPr/>
        </p:nvSpPr>
        <p:spPr bwMode="auto">
          <a:xfrm>
            <a:off x="762000" y="1371600"/>
            <a:ext cx="1447800" cy="454025"/>
          </a:xfrm>
          <a:prstGeom prst="wedgeRoundRectCallout">
            <a:avLst>
              <a:gd name="adj1" fmla="val 89194"/>
              <a:gd name="adj2" fmla="val 146569"/>
              <a:gd name="adj3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DNS Request for abc.com</a:t>
            </a:r>
          </a:p>
        </p:txBody>
      </p:sp>
      <p:sp>
        <p:nvSpPr>
          <p:cNvPr id="13" name="Rounded Rectangular Callout 12"/>
          <p:cNvSpPr>
            <a:spLocks noChangeArrowheads="1"/>
          </p:cNvSpPr>
          <p:nvPr/>
        </p:nvSpPr>
        <p:spPr bwMode="auto">
          <a:xfrm>
            <a:off x="3282950" y="2801938"/>
            <a:ext cx="1447800" cy="454025"/>
          </a:xfrm>
          <a:prstGeom prst="wedgeRoundRectCallout">
            <a:avLst>
              <a:gd name="adj1" fmla="val -2662"/>
              <a:gd name="adj2" fmla="val -255722"/>
              <a:gd name="adj3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abc.com is VIP-B</a:t>
            </a:r>
          </a:p>
        </p:txBody>
      </p:sp>
      <p:sp>
        <p:nvSpPr>
          <p:cNvPr id="14" name="Rounded Rectangular Callout 13"/>
          <p:cNvSpPr>
            <a:spLocks noChangeArrowheads="1"/>
          </p:cNvSpPr>
          <p:nvPr/>
        </p:nvSpPr>
        <p:spPr bwMode="auto">
          <a:xfrm>
            <a:off x="4667250" y="2179638"/>
            <a:ext cx="1447800" cy="454025"/>
          </a:xfrm>
          <a:prstGeom prst="wedgeRoundRectCallout">
            <a:avLst>
              <a:gd name="adj1" fmla="val -71343"/>
              <a:gd name="adj2" fmla="val -254764"/>
              <a:gd name="adj3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abc.com is VIP-B</a:t>
            </a:r>
          </a:p>
        </p:txBody>
      </p:sp>
      <p:sp>
        <p:nvSpPr>
          <p:cNvPr id="15" name="Rounded Rectangular Callout 14"/>
          <p:cNvSpPr>
            <a:spLocks noChangeArrowheads="1"/>
          </p:cNvSpPr>
          <p:nvPr/>
        </p:nvSpPr>
        <p:spPr bwMode="auto">
          <a:xfrm>
            <a:off x="6858000" y="1730375"/>
            <a:ext cx="1447800" cy="454025"/>
          </a:xfrm>
          <a:prstGeom prst="wedgeRoundRectCallout">
            <a:avLst>
              <a:gd name="adj1" fmla="val -84282"/>
              <a:gd name="adj2" fmla="val 182963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Application Request on VIP-B</a:t>
            </a: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2781300" y="914400"/>
            <a:ext cx="3832225" cy="3086100"/>
          </a:xfrm>
          <a:custGeom>
            <a:avLst/>
            <a:gdLst>
              <a:gd name="T0" fmla="*/ 0 w 3832135"/>
              <a:gd name="T1" fmla="*/ 0 h 3086100"/>
              <a:gd name="T2" fmla="*/ 2409882 w 3832135"/>
              <a:gd name="T3" fmla="*/ 952500 h 3086100"/>
              <a:gd name="T4" fmla="*/ 3791039 w 3832135"/>
              <a:gd name="T5" fmla="*/ 2171700 h 3086100"/>
              <a:gd name="T6" fmla="*/ 3333828 w 3832135"/>
              <a:gd name="T7" fmla="*/ 3086100 h 3086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32135" h="3086100">
                <a:moveTo>
                  <a:pt x="0" y="0"/>
                </a:moveTo>
                <a:cubicBezTo>
                  <a:pt x="889000" y="295275"/>
                  <a:pt x="1778000" y="590550"/>
                  <a:pt x="2409825" y="952500"/>
                </a:cubicBezTo>
                <a:cubicBezTo>
                  <a:pt x="3041650" y="1314450"/>
                  <a:pt x="3636962" y="1816100"/>
                  <a:pt x="3790950" y="2171700"/>
                </a:cubicBezTo>
                <a:cubicBezTo>
                  <a:pt x="3944938" y="2527300"/>
                  <a:pt x="3639344" y="2806700"/>
                  <a:pt x="3333750" y="3086100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cxnSp>
        <p:nvCxnSpPr>
          <p:cNvPr id="18" name="Straight Arrow Connector 17"/>
          <p:cNvCxnSpPr>
            <a:cxnSpLocks noChangeShapeType="1"/>
          </p:cNvCxnSpPr>
          <p:nvPr/>
        </p:nvCxnSpPr>
        <p:spPr bwMode="auto">
          <a:xfrm flipH="1">
            <a:off x="5638800" y="4343400"/>
            <a:ext cx="228600" cy="45720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20" name="Straight Arrow Connector 19"/>
          <p:cNvCxnSpPr>
            <a:cxnSpLocks noChangeShapeType="1"/>
          </p:cNvCxnSpPr>
          <p:nvPr/>
        </p:nvCxnSpPr>
        <p:spPr bwMode="auto">
          <a:xfrm flipH="1" flipV="1">
            <a:off x="5894388" y="4343400"/>
            <a:ext cx="193675" cy="45720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/>
            <a:tailEnd type="triangle" w="med" len="med"/>
          </a:ln>
        </p:spPr>
      </p:cxnSp>
      <p:cxnSp>
        <p:nvCxnSpPr>
          <p:cNvPr id="21" name="Straight Arrow Connector 20"/>
          <p:cNvCxnSpPr>
            <a:cxnSpLocks noChangeShapeType="1"/>
          </p:cNvCxnSpPr>
          <p:nvPr/>
        </p:nvCxnSpPr>
        <p:spPr bwMode="auto">
          <a:xfrm>
            <a:off x="5991225" y="4343400"/>
            <a:ext cx="485775" cy="45720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/>
            <a:tailEnd type="triangle" w="med" len="med"/>
          </a:ln>
        </p:spPr>
      </p:cxnSp>
      <p:sp>
        <p:nvSpPr>
          <p:cNvPr id="22" name="Rounded Rectangular Callout 21"/>
          <p:cNvSpPr>
            <a:spLocks noChangeArrowheads="1"/>
          </p:cNvSpPr>
          <p:nvPr/>
        </p:nvSpPr>
        <p:spPr bwMode="auto">
          <a:xfrm>
            <a:off x="4513263" y="5292725"/>
            <a:ext cx="1447800" cy="227013"/>
          </a:xfrm>
          <a:prstGeom prst="wedgeRoundRectCallout">
            <a:avLst>
              <a:gd name="adj1" fmla="val 52954"/>
              <a:gd name="adj2" fmla="val -298954"/>
              <a:gd name="adj3" fmla="val 1666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App Request</a:t>
            </a:r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4976813" y="2430463"/>
            <a:ext cx="1795462" cy="2233612"/>
          </a:xfrm>
          <a:custGeom>
            <a:avLst/>
            <a:gdLst>
              <a:gd name="T0" fmla="*/ 1737360 w 1794719"/>
              <a:gd name="T1" fmla="*/ 2233749 h 2233749"/>
              <a:gd name="T2" fmla="*/ 1580605 w 1794719"/>
              <a:gd name="T3" fmla="*/ 470263 h 2233749"/>
              <a:gd name="T4" fmla="*/ 0 w 1794719"/>
              <a:gd name="T5" fmla="*/ 0 h 223374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94719" h="2233749">
                <a:moveTo>
                  <a:pt x="1737360" y="2233749"/>
                </a:moveTo>
                <a:cubicBezTo>
                  <a:pt x="1803762" y="1538152"/>
                  <a:pt x="1870165" y="842555"/>
                  <a:pt x="1580605" y="470263"/>
                </a:cubicBezTo>
                <a:cubicBezTo>
                  <a:pt x="1291045" y="97971"/>
                  <a:pt x="645522" y="48985"/>
                  <a:pt x="0" y="0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8" name="Freeform 27"/>
          <p:cNvSpPr>
            <a:spLocks/>
          </p:cNvSpPr>
          <p:nvPr/>
        </p:nvSpPr>
        <p:spPr bwMode="auto">
          <a:xfrm>
            <a:off x="3108325" y="2424113"/>
            <a:ext cx="1920875" cy="2173287"/>
          </a:xfrm>
          <a:custGeom>
            <a:avLst/>
            <a:gdLst>
              <a:gd name="T0" fmla="*/ 1920524 w 1855210"/>
              <a:gd name="T1" fmla="*/ 5300 h 2173735"/>
              <a:gd name="T2" fmla="*/ 879273 w 1855210"/>
              <a:gd name="T3" fmla="*/ 109803 h 2173735"/>
              <a:gd name="T4" fmla="*/ 67907 w 1855210"/>
              <a:gd name="T5" fmla="*/ 749883 h 2173735"/>
              <a:gd name="T6" fmla="*/ 94953 w 1855210"/>
              <a:gd name="T7" fmla="*/ 1664283 h 2173735"/>
              <a:gd name="T8" fmla="*/ 500636 w 1855210"/>
              <a:gd name="T9" fmla="*/ 2173735 h 21737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55210" h="2173735">
                <a:moveTo>
                  <a:pt x="1855210" y="5300"/>
                </a:moveTo>
                <a:cubicBezTo>
                  <a:pt x="1501424" y="-4497"/>
                  <a:pt x="1147639" y="-14294"/>
                  <a:pt x="849370" y="109803"/>
                </a:cubicBezTo>
                <a:cubicBezTo>
                  <a:pt x="551101" y="233900"/>
                  <a:pt x="191872" y="490803"/>
                  <a:pt x="65598" y="749883"/>
                </a:cubicBezTo>
                <a:cubicBezTo>
                  <a:pt x="-60676" y="1008963"/>
                  <a:pt x="22055" y="1426974"/>
                  <a:pt x="91724" y="1664283"/>
                </a:cubicBezTo>
                <a:cubicBezTo>
                  <a:pt x="161393" y="1901592"/>
                  <a:pt x="322501" y="2037663"/>
                  <a:pt x="483610" y="2173735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9" name="Rounded Rectangular Callout 28"/>
          <p:cNvSpPr>
            <a:spLocks noChangeArrowheads="1"/>
          </p:cNvSpPr>
          <p:nvPr/>
        </p:nvSpPr>
        <p:spPr bwMode="auto">
          <a:xfrm>
            <a:off x="1504950" y="6096000"/>
            <a:ext cx="1250950" cy="227013"/>
          </a:xfrm>
          <a:prstGeom prst="wedgeRoundRectCallout">
            <a:avLst>
              <a:gd name="adj1" fmla="val 92963"/>
              <a:gd name="adj2" fmla="val -816838"/>
              <a:gd name="adj3" fmla="val 16667"/>
            </a:avLst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DB Request</a:t>
            </a:r>
          </a:p>
        </p:txBody>
      </p:sp>
      <p:sp>
        <p:nvSpPr>
          <p:cNvPr id="5142" name="TextBox 29"/>
          <p:cNvSpPr txBox="1">
            <a:spLocks noChangeArrowheads="1"/>
          </p:cNvSpPr>
          <p:nvPr/>
        </p:nvSpPr>
        <p:spPr bwMode="auto">
          <a:xfrm>
            <a:off x="2209800" y="0"/>
            <a:ext cx="662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Application request using FQDN Secondary Site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2" grpId="0" animBg="1"/>
      <p:bldP spid="25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18384E67-221E-4CCF-A001-C86B9108A28D}" type="slidenum">
              <a:rPr lang="en-US" smtClean="0">
                <a:ea typeface="ＭＳ Ｐゴシック" pitchFamily="34" charset="-128"/>
              </a:rPr>
              <a:pPr/>
              <a:t>5</a:t>
            </a:fld>
            <a:endParaRPr lang="en-US" smtClean="0">
              <a:ea typeface="ＭＳ Ｐゴシック" pitchFamily="34" charset="-128"/>
            </a:endParaRPr>
          </a:p>
        </p:txBody>
      </p:sp>
      <p:pic>
        <p:nvPicPr>
          <p:cNvPr id="6147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4838"/>
            <a:ext cx="8534400" cy="594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Slide Number Placeholder 3"/>
          <p:cNvSpPr txBox="1">
            <a:spLocks/>
          </p:cNvSpPr>
          <p:nvPr/>
        </p:nvSpPr>
        <p:spPr bwMode="auto">
          <a:xfrm>
            <a:off x="8129588" y="6623050"/>
            <a:ext cx="8429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000">
                <a:solidFill>
                  <a:schemeClr val="bg1"/>
                </a:solidFill>
              </a:rPr>
              <a:t>Slide </a:t>
            </a:r>
            <a:fld id="{0020564C-9B52-4AD6-8928-A7B25CE0DE46}" type="slidenum">
              <a:rPr lang="en-US" sz="1000">
                <a:solidFill>
                  <a:schemeClr val="bg1"/>
                </a:solidFill>
              </a:rPr>
              <a:pPr algn="ctr" eaLnBrk="0" hangingPunct="0"/>
              <a:t>5</a:t>
            </a:fld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15" name="Rounded Rectangular Callout 14"/>
          <p:cNvSpPr>
            <a:spLocks noChangeArrowheads="1"/>
          </p:cNvSpPr>
          <p:nvPr/>
        </p:nvSpPr>
        <p:spPr bwMode="auto">
          <a:xfrm>
            <a:off x="6858000" y="1730375"/>
            <a:ext cx="1447800" cy="454025"/>
          </a:xfrm>
          <a:prstGeom prst="wedgeRoundRectCallout">
            <a:avLst>
              <a:gd name="adj1" fmla="val -84282"/>
              <a:gd name="adj2" fmla="val 182963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Web Response</a:t>
            </a: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2781300" y="914400"/>
            <a:ext cx="3832225" cy="3086100"/>
          </a:xfrm>
          <a:custGeom>
            <a:avLst/>
            <a:gdLst>
              <a:gd name="T0" fmla="*/ 0 w 3832135"/>
              <a:gd name="T1" fmla="*/ 0 h 3086100"/>
              <a:gd name="T2" fmla="*/ 2409882 w 3832135"/>
              <a:gd name="T3" fmla="*/ 952500 h 3086100"/>
              <a:gd name="T4" fmla="*/ 3791039 w 3832135"/>
              <a:gd name="T5" fmla="*/ 2171700 h 3086100"/>
              <a:gd name="T6" fmla="*/ 3333828 w 3832135"/>
              <a:gd name="T7" fmla="*/ 3086100 h 3086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32135" h="3086100">
                <a:moveTo>
                  <a:pt x="0" y="0"/>
                </a:moveTo>
                <a:cubicBezTo>
                  <a:pt x="889000" y="295275"/>
                  <a:pt x="1778000" y="590550"/>
                  <a:pt x="2409825" y="952500"/>
                </a:cubicBezTo>
                <a:cubicBezTo>
                  <a:pt x="3041650" y="1314450"/>
                  <a:pt x="3636962" y="1816100"/>
                  <a:pt x="3790950" y="2171700"/>
                </a:cubicBezTo>
                <a:cubicBezTo>
                  <a:pt x="3944938" y="2527300"/>
                  <a:pt x="3639344" y="2806700"/>
                  <a:pt x="3333750" y="3086100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cxnSp>
        <p:nvCxnSpPr>
          <p:cNvPr id="18" name="Straight Arrow Connector 17"/>
          <p:cNvCxnSpPr>
            <a:cxnSpLocks noChangeShapeType="1"/>
          </p:cNvCxnSpPr>
          <p:nvPr/>
        </p:nvCxnSpPr>
        <p:spPr bwMode="auto">
          <a:xfrm flipH="1">
            <a:off x="5638800" y="4343400"/>
            <a:ext cx="228600" cy="45720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 type="triangle" w="med" len="med"/>
            <a:tailEnd/>
          </a:ln>
        </p:spPr>
      </p:cxnSp>
      <p:cxnSp>
        <p:nvCxnSpPr>
          <p:cNvPr id="20" name="Straight Arrow Connector 19"/>
          <p:cNvCxnSpPr>
            <a:cxnSpLocks noChangeShapeType="1"/>
          </p:cNvCxnSpPr>
          <p:nvPr/>
        </p:nvCxnSpPr>
        <p:spPr bwMode="auto">
          <a:xfrm flipH="1" flipV="1">
            <a:off x="5894388" y="4343400"/>
            <a:ext cx="193675" cy="45720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 type="triangle" w="med" len="med"/>
            <a:tailEnd/>
          </a:ln>
        </p:spPr>
      </p:cxnSp>
      <p:cxnSp>
        <p:nvCxnSpPr>
          <p:cNvPr id="21" name="Straight Arrow Connector 20"/>
          <p:cNvCxnSpPr>
            <a:cxnSpLocks noChangeShapeType="1"/>
          </p:cNvCxnSpPr>
          <p:nvPr/>
        </p:nvCxnSpPr>
        <p:spPr bwMode="auto">
          <a:xfrm>
            <a:off x="5991225" y="4343400"/>
            <a:ext cx="485775" cy="45720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 type="triangle" w="med" len="med"/>
            <a:tailEnd/>
          </a:ln>
        </p:spPr>
      </p:cxnSp>
      <p:sp>
        <p:nvSpPr>
          <p:cNvPr id="22" name="Rounded Rectangular Callout 21"/>
          <p:cNvSpPr>
            <a:spLocks noChangeArrowheads="1"/>
          </p:cNvSpPr>
          <p:nvPr/>
        </p:nvSpPr>
        <p:spPr bwMode="auto">
          <a:xfrm>
            <a:off x="4513263" y="5292725"/>
            <a:ext cx="1447800" cy="227013"/>
          </a:xfrm>
          <a:prstGeom prst="wedgeRoundRectCallout">
            <a:avLst>
              <a:gd name="adj1" fmla="val 77315"/>
              <a:gd name="adj2" fmla="val -287444"/>
              <a:gd name="adj3" fmla="val 1666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App Response</a:t>
            </a:r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4976813" y="2430463"/>
            <a:ext cx="1795462" cy="2233612"/>
          </a:xfrm>
          <a:custGeom>
            <a:avLst/>
            <a:gdLst>
              <a:gd name="T0" fmla="*/ 1737360 w 1794719"/>
              <a:gd name="T1" fmla="*/ 2233749 h 2233749"/>
              <a:gd name="T2" fmla="*/ 1580605 w 1794719"/>
              <a:gd name="T3" fmla="*/ 470263 h 2233749"/>
              <a:gd name="T4" fmla="*/ 0 w 1794719"/>
              <a:gd name="T5" fmla="*/ 0 h 223374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94719" h="2233749">
                <a:moveTo>
                  <a:pt x="1737360" y="2233749"/>
                </a:moveTo>
                <a:cubicBezTo>
                  <a:pt x="1803762" y="1538152"/>
                  <a:pt x="1870165" y="842555"/>
                  <a:pt x="1580605" y="470263"/>
                </a:cubicBezTo>
                <a:cubicBezTo>
                  <a:pt x="1291045" y="97971"/>
                  <a:pt x="645522" y="48985"/>
                  <a:pt x="0" y="0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8" name="Freeform 27"/>
          <p:cNvSpPr>
            <a:spLocks/>
          </p:cNvSpPr>
          <p:nvPr/>
        </p:nvSpPr>
        <p:spPr bwMode="auto">
          <a:xfrm>
            <a:off x="3108325" y="2424113"/>
            <a:ext cx="1920875" cy="2173287"/>
          </a:xfrm>
          <a:custGeom>
            <a:avLst/>
            <a:gdLst>
              <a:gd name="T0" fmla="*/ 1920524 w 1855210"/>
              <a:gd name="T1" fmla="*/ 5300 h 2173735"/>
              <a:gd name="T2" fmla="*/ 879273 w 1855210"/>
              <a:gd name="T3" fmla="*/ 109803 h 2173735"/>
              <a:gd name="T4" fmla="*/ 67907 w 1855210"/>
              <a:gd name="T5" fmla="*/ 749883 h 2173735"/>
              <a:gd name="T6" fmla="*/ 94953 w 1855210"/>
              <a:gd name="T7" fmla="*/ 1664283 h 2173735"/>
              <a:gd name="T8" fmla="*/ 500636 w 1855210"/>
              <a:gd name="T9" fmla="*/ 2173735 h 21737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55210" h="2173735">
                <a:moveTo>
                  <a:pt x="1855210" y="5300"/>
                </a:moveTo>
                <a:cubicBezTo>
                  <a:pt x="1501424" y="-4497"/>
                  <a:pt x="1147639" y="-14294"/>
                  <a:pt x="849370" y="109803"/>
                </a:cubicBezTo>
                <a:cubicBezTo>
                  <a:pt x="551101" y="233900"/>
                  <a:pt x="191872" y="490803"/>
                  <a:pt x="65598" y="749883"/>
                </a:cubicBezTo>
                <a:cubicBezTo>
                  <a:pt x="-60676" y="1008963"/>
                  <a:pt x="22055" y="1426974"/>
                  <a:pt x="91724" y="1664283"/>
                </a:cubicBezTo>
                <a:cubicBezTo>
                  <a:pt x="161393" y="1901592"/>
                  <a:pt x="322501" y="2037663"/>
                  <a:pt x="483610" y="2173735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9" name="Rounded Rectangular Callout 28"/>
          <p:cNvSpPr>
            <a:spLocks noChangeArrowheads="1"/>
          </p:cNvSpPr>
          <p:nvPr/>
        </p:nvSpPr>
        <p:spPr bwMode="auto">
          <a:xfrm>
            <a:off x="1504950" y="6096000"/>
            <a:ext cx="1250950" cy="227013"/>
          </a:xfrm>
          <a:prstGeom prst="wedgeRoundRectCallout">
            <a:avLst>
              <a:gd name="adj1" fmla="val 92963"/>
              <a:gd name="adj2" fmla="val -816838"/>
              <a:gd name="adj3" fmla="val 16667"/>
            </a:avLst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DB Response</a:t>
            </a:r>
          </a:p>
        </p:txBody>
      </p:sp>
      <p:sp>
        <p:nvSpPr>
          <p:cNvPr id="6158" name="TextBox 22"/>
          <p:cNvSpPr txBox="1">
            <a:spLocks noChangeArrowheads="1"/>
          </p:cNvSpPr>
          <p:nvPr/>
        </p:nvSpPr>
        <p:spPr bwMode="auto">
          <a:xfrm>
            <a:off x="2209800" y="0"/>
            <a:ext cx="662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Application response using FQDN Secondary Site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2" grpId="0" animBg="1"/>
      <p:bldP spid="25" grpId="0" animBg="1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4838"/>
            <a:ext cx="8534400" cy="594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B588C97C-513E-4A37-BF80-3A7CB7051163}" type="slidenum">
              <a:rPr lang="en-US" smtClean="0">
                <a:ea typeface="ＭＳ Ｐゴシック" pitchFamily="34" charset="-128"/>
              </a:rPr>
              <a:pPr/>
              <a:t>6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1665288" y="1119188"/>
            <a:ext cx="2179637" cy="3028950"/>
          </a:xfrm>
          <a:custGeom>
            <a:avLst/>
            <a:gdLst>
              <a:gd name="T0" fmla="*/ 1009916 w 2179676"/>
              <a:gd name="T1" fmla="*/ 0 h 3029803"/>
              <a:gd name="T2" fmla="*/ 2169955 w 2179676"/>
              <a:gd name="T3" fmla="*/ 463893 h 3029803"/>
              <a:gd name="T4" fmla="*/ 436720 w 2179676"/>
              <a:gd name="T5" fmla="*/ 1869218 h 3029803"/>
              <a:gd name="T6" fmla="*/ 313892 w 2179676"/>
              <a:gd name="T7" fmla="*/ 2660565 h 3029803"/>
              <a:gd name="T8" fmla="*/ 0 w 2179676"/>
              <a:gd name="T9" fmla="*/ 3028950 h 30298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79676" h="3029803">
                <a:moveTo>
                  <a:pt x="1009934" y="0"/>
                </a:moveTo>
                <a:cubicBezTo>
                  <a:pt x="1637731" y="76200"/>
                  <a:pt x="2265528" y="152400"/>
                  <a:pt x="2169994" y="464024"/>
                </a:cubicBezTo>
                <a:cubicBezTo>
                  <a:pt x="2074460" y="775648"/>
                  <a:pt x="746077" y="1503529"/>
                  <a:pt x="436728" y="1869744"/>
                </a:cubicBezTo>
                <a:cubicBezTo>
                  <a:pt x="127379" y="2235959"/>
                  <a:pt x="386686" y="2467971"/>
                  <a:pt x="313898" y="2661314"/>
                </a:cubicBezTo>
                <a:cubicBezTo>
                  <a:pt x="241110" y="2854657"/>
                  <a:pt x="120555" y="2942230"/>
                  <a:pt x="0" y="3029803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8" name="Rounded Rectangular Callout 27"/>
          <p:cNvSpPr>
            <a:spLocks noChangeArrowheads="1"/>
          </p:cNvSpPr>
          <p:nvPr/>
        </p:nvSpPr>
        <p:spPr bwMode="auto">
          <a:xfrm>
            <a:off x="0" y="2528888"/>
            <a:ext cx="1447800" cy="454025"/>
          </a:xfrm>
          <a:prstGeom prst="wedgeRoundRectCallout">
            <a:avLst>
              <a:gd name="adj1" fmla="val 78218"/>
              <a:gd name="adj2" fmla="val 132616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Web Request on VIP-A</a:t>
            </a:r>
          </a:p>
        </p:txBody>
      </p:sp>
      <p:cxnSp>
        <p:nvCxnSpPr>
          <p:cNvPr id="4" name="Straight Arrow Connector 3"/>
          <p:cNvCxnSpPr>
            <a:cxnSpLocks noChangeShapeType="1"/>
          </p:cNvCxnSpPr>
          <p:nvPr/>
        </p:nvCxnSpPr>
        <p:spPr bwMode="auto">
          <a:xfrm>
            <a:off x="1255713" y="4343400"/>
            <a:ext cx="192087" cy="45720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 flipH="1" flipV="1">
            <a:off x="1408113" y="4343400"/>
            <a:ext cx="193675" cy="45720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/>
            <a:tailEnd type="triangle" w="med" len="med"/>
          </a:ln>
        </p:spPr>
      </p:cxnSp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>
            <a:off x="1601788" y="4362450"/>
            <a:ext cx="760412" cy="43815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/>
            <a:tailEnd type="triangle" w="med" len="med"/>
          </a:ln>
        </p:spPr>
      </p:cxnSp>
      <p:cxnSp>
        <p:nvCxnSpPr>
          <p:cNvPr id="3073" name="Straight Arrow Connector 3072"/>
          <p:cNvCxnSpPr>
            <a:cxnSpLocks noChangeShapeType="1"/>
          </p:cNvCxnSpPr>
          <p:nvPr/>
        </p:nvCxnSpPr>
        <p:spPr bwMode="auto">
          <a:xfrm>
            <a:off x="2681288" y="4876800"/>
            <a:ext cx="671512" cy="0"/>
          </a:xfrm>
          <a:prstGeom prst="straightConnector1">
            <a:avLst/>
          </a:prstGeom>
          <a:noFill/>
          <a:ln w="28575" algn="ctr">
            <a:solidFill>
              <a:srgbClr val="C00000"/>
            </a:solidFill>
            <a:round/>
            <a:headEnd/>
            <a:tailEnd type="triangle" w="med" len="med"/>
          </a:ln>
        </p:spPr>
      </p:cxnSp>
      <p:sp>
        <p:nvSpPr>
          <p:cNvPr id="36" name="Rounded Rectangular Callout 35"/>
          <p:cNvSpPr>
            <a:spLocks noChangeArrowheads="1"/>
          </p:cNvSpPr>
          <p:nvPr/>
        </p:nvSpPr>
        <p:spPr bwMode="auto">
          <a:xfrm>
            <a:off x="34925" y="5334000"/>
            <a:ext cx="1447800" cy="227013"/>
          </a:xfrm>
          <a:prstGeom prst="wedgeRoundRectCallout">
            <a:avLst>
              <a:gd name="adj1" fmla="val 52954"/>
              <a:gd name="adj2" fmla="val -298954"/>
              <a:gd name="adj3" fmla="val 1666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App Request</a:t>
            </a:r>
          </a:p>
        </p:txBody>
      </p:sp>
      <p:sp>
        <p:nvSpPr>
          <p:cNvPr id="37" name="Rounded Rectangular Callout 36"/>
          <p:cNvSpPr>
            <a:spLocks noChangeArrowheads="1"/>
          </p:cNvSpPr>
          <p:nvPr/>
        </p:nvSpPr>
        <p:spPr bwMode="auto">
          <a:xfrm>
            <a:off x="1504950" y="6096000"/>
            <a:ext cx="1250950" cy="227013"/>
          </a:xfrm>
          <a:prstGeom prst="wedgeRoundRectCallout">
            <a:avLst>
              <a:gd name="adj1" fmla="val 78333"/>
              <a:gd name="adj2" fmla="val -575157"/>
              <a:gd name="adj3" fmla="val 16667"/>
            </a:avLst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DB Request</a:t>
            </a:r>
          </a:p>
        </p:txBody>
      </p:sp>
      <p:sp>
        <p:nvSpPr>
          <p:cNvPr id="7180" name="TextBox 3075"/>
          <p:cNvSpPr txBox="1">
            <a:spLocks noChangeArrowheads="1"/>
          </p:cNvSpPr>
          <p:nvPr/>
        </p:nvSpPr>
        <p:spPr bwMode="auto">
          <a:xfrm>
            <a:off x="2209800" y="0"/>
            <a:ext cx="662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Application request using IP Address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36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4838"/>
            <a:ext cx="8534400" cy="594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1FC51D43-462B-4079-B910-3E52022A397F}" type="slidenum">
              <a:rPr lang="en-US" smtClean="0">
                <a:ea typeface="ＭＳ Ｐゴシック" pitchFamily="34" charset="-128"/>
              </a:rPr>
              <a:pPr/>
              <a:t>7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1665288" y="1119188"/>
            <a:ext cx="2179637" cy="3028950"/>
          </a:xfrm>
          <a:custGeom>
            <a:avLst/>
            <a:gdLst>
              <a:gd name="T0" fmla="*/ 1009916 w 2179676"/>
              <a:gd name="T1" fmla="*/ 0 h 3029803"/>
              <a:gd name="T2" fmla="*/ 2169955 w 2179676"/>
              <a:gd name="T3" fmla="*/ 463893 h 3029803"/>
              <a:gd name="T4" fmla="*/ 436720 w 2179676"/>
              <a:gd name="T5" fmla="*/ 1869218 h 3029803"/>
              <a:gd name="T6" fmla="*/ 313892 w 2179676"/>
              <a:gd name="T7" fmla="*/ 2660565 h 3029803"/>
              <a:gd name="T8" fmla="*/ 0 w 2179676"/>
              <a:gd name="T9" fmla="*/ 3028950 h 30298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79676" h="3029803">
                <a:moveTo>
                  <a:pt x="1009934" y="0"/>
                </a:moveTo>
                <a:cubicBezTo>
                  <a:pt x="1637731" y="76200"/>
                  <a:pt x="2265528" y="152400"/>
                  <a:pt x="2169994" y="464024"/>
                </a:cubicBezTo>
                <a:cubicBezTo>
                  <a:pt x="2074460" y="775648"/>
                  <a:pt x="746077" y="1503529"/>
                  <a:pt x="436728" y="1869744"/>
                </a:cubicBezTo>
                <a:cubicBezTo>
                  <a:pt x="127379" y="2235959"/>
                  <a:pt x="386686" y="2467971"/>
                  <a:pt x="313898" y="2661314"/>
                </a:cubicBezTo>
                <a:cubicBezTo>
                  <a:pt x="241110" y="2854657"/>
                  <a:pt x="120555" y="2942230"/>
                  <a:pt x="0" y="3029803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8" name="Rounded Rectangular Callout 27"/>
          <p:cNvSpPr>
            <a:spLocks noChangeArrowheads="1"/>
          </p:cNvSpPr>
          <p:nvPr/>
        </p:nvSpPr>
        <p:spPr bwMode="auto">
          <a:xfrm>
            <a:off x="0" y="2528888"/>
            <a:ext cx="1447800" cy="454025"/>
          </a:xfrm>
          <a:prstGeom prst="wedgeRoundRectCallout">
            <a:avLst>
              <a:gd name="adj1" fmla="val 78218"/>
              <a:gd name="adj2" fmla="val 132616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Web Response</a:t>
            </a:r>
          </a:p>
        </p:txBody>
      </p:sp>
      <p:cxnSp>
        <p:nvCxnSpPr>
          <p:cNvPr id="4" name="Straight Arrow Connector 3"/>
          <p:cNvCxnSpPr>
            <a:cxnSpLocks noChangeShapeType="1"/>
          </p:cNvCxnSpPr>
          <p:nvPr/>
        </p:nvCxnSpPr>
        <p:spPr bwMode="auto">
          <a:xfrm>
            <a:off x="1255713" y="4343400"/>
            <a:ext cx="192087" cy="45720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 type="triangle" w="med" len="med"/>
            <a:tailEnd/>
          </a:ln>
        </p:spPr>
      </p:cxn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 flipH="1" flipV="1">
            <a:off x="1408113" y="4343400"/>
            <a:ext cx="193675" cy="45720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 type="triangle" w="med" len="med"/>
            <a:tailEnd/>
          </a:ln>
        </p:spPr>
      </p:cxnSp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>
            <a:off x="1601788" y="4362450"/>
            <a:ext cx="760412" cy="43815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 type="triangle" w="med" len="med"/>
            <a:tailEnd/>
          </a:ln>
        </p:spPr>
      </p:cxnSp>
      <p:cxnSp>
        <p:nvCxnSpPr>
          <p:cNvPr id="3073" name="Straight Arrow Connector 3072"/>
          <p:cNvCxnSpPr>
            <a:cxnSpLocks noChangeShapeType="1"/>
          </p:cNvCxnSpPr>
          <p:nvPr/>
        </p:nvCxnSpPr>
        <p:spPr bwMode="auto">
          <a:xfrm>
            <a:off x="2681288" y="4876800"/>
            <a:ext cx="671512" cy="0"/>
          </a:xfrm>
          <a:prstGeom prst="straightConnector1">
            <a:avLst/>
          </a:prstGeom>
          <a:noFill/>
          <a:ln w="28575" algn="ctr">
            <a:solidFill>
              <a:srgbClr val="C00000"/>
            </a:solidFill>
            <a:round/>
            <a:headEnd type="triangle" w="med" len="med"/>
            <a:tailEnd/>
          </a:ln>
        </p:spPr>
      </p:cxnSp>
      <p:sp>
        <p:nvSpPr>
          <p:cNvPr id="36" name="Rounded Rectangular Callout 35"/>
          <p:cNvSpPr>
            <a:spLocks noChangeArrowheads="1"/>
          </p:cNvSpPr>
          <p:nvPr/>
        </p:nvSpPr>
        <p:spPr bwMode="auto">
          <a:xfrm>
            <a:off x="34925" y="5334000"/>
            <a:ext cx="1447800" cy="227013"/>
          </a:xfrm>
          <a:prstGeom prst="wedgeRoundRectCallout">
            <a:avLst>
              <a:gd name="adj1" fmla="val 94458"/>
              <a:gd name="adj2" fmla="val -321968"/>
              <a:gd name="adj3" fmla="val 1666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App Response</a:t>
            </a:r>
          </a:p>
        </p:txBody>
      </p:sp>
      <p:sp>
        <p:nvSpPr>
          <p:cNvPr id="37" name="Rounded Rectangular Callout 36"/>
          <p:cNvSpPr>
            <a:spLocks noChangeArrowheads="1"/>
          </p:cNvSpPr>
          <p:nvPr/>
        </p:nvSpPr>
        <p:spPr bwMode="auto">
          <a:xfrm>
            <a:off x="1504950" y="6096000"/>
            <a:ext cx="1250950" cy="227013"/>
          </a:xfrm>
          <a:prstGeom prst="wedgeRoundRectCallout">
            <a:avLst>
              <a:gd name="adj1" fmla="val 78333"/>
              <a:gd name="adj2" fmla="val -575157"/>
              <a:gd name="adj3" fmla="val 16667"/>
            </a:avLst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DB Response</a:t>
            </a:r>
          </a:p>
        </p:txBody>
      </p:sp>
      <p:sp>
        <p:nvSpPr>
          <p:cNvPr id="8204" name="TextBox 2"/>
          <p:cNvSpPr txBox="1">
            <a:spLocks noChangeArrowheads="1"/>
          </p:cNvSpPr>
          <p:nvPr/>
        </p:nvSpPr>
        <p:spPr bwMode="auto">
          <a:xfrm>
            <a:off x="2209800" y="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Application Response Using IP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36" grpId="0" animBg="1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4838"/>
            <a:ext cx="8534400" cy="594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E8BF9351-5445-4FF9-A90B-AADFF42B33E8}" type="slidenum">
              <a:rPr lang="en-US" smtClean="0">
                <a:ea typeface="ＭＳ Ｐゴシック" pitchFamily="34" charset="-128"/>
              </a:rPr>
              <a:pPr/>
              <a:t>8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1665288" y="1119188"/>
            <a:ext cx="2179637" cy="3028950"/>
          </a:xfrm>
          <a:custGeom>
            <a:avLst/>
            <a:gdLst>
              <a:gd name="T0" fmla="*/ 1009916 w 2179676"/>
              <a:gd name="T1" fmla="*/ 0 h 3029803"/>
              <a:gd name="T2" fmla="*/ 2169955 w 2179676"/>
              <a:gd name="T3" fmla="*/ 463893 h 3029803"/>
              <a:gd name="T4" fmla="*/ 436720 w 2179676"/>
              <a:gd name="T5" fmla="*/ 1869218 h 3029803"/>
              <a:gd name="T6" fmla="*/ 313892 w 2179676"/>
              <a:gd name="T7" fmla="*/ 2660565 h 3029803"/>
              <a:gd name="T8" fmla="*/ 0 w 2179676"/>
              <a:gd name="T9" fmla="*/ 3028950 h 30298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79676" h="3029803">
                <a:moveTo>
                  <a:pt x="1009934" y="0"/>
                </a:moveTo>
                <a:cubicBezTo>
                  <a:pt x="1637731" y="76200"/>
                  <a:pt x="2265528" y="152400"/>
                  <a:pt x="2169994" y="464024"/>
                </a:cubicBezTo>
                <a:cubicBezTo>
                  <a:pt x="2074460" y="775648"/>
                  <a:pt x="746077" y="1503529"/>
                  <a:pt x="436728" y="1869744"/>
                </a:cubicBezTo>
                <a:cubicBezTo>
                  <a:pt x="127379" y="2235959"/>
                  <a:pt x="386686" y="2467971"/>
                  <a:pt x="313898" y="2661314"/>
                </a:cubicBezTo>
                <a:cubicBezTo>
                  <a:pt x="241110" y="2854657"/>
                  <a:pt x="120555" y="2942230"/>
                  <a:pt x="0" y="3029803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8" name="Rounded Rectangular Callout 27"/>
          <p:cNvSpPr>
            <a:spLocks noChangeArrowheads="1"/>
          </p:cNvSpPr>
          <p:nvPr/>
        </p:nvSpPr>
        <p:spPr bwMode="auto">
          <a:xfrm>
            <a:off x="0" y="2528888"/>
            <a:ext cx="1447800" cy="454025"/>
          </a:xfrm>
          <a:prstGeom prst="wedgeRoundRectCallout">
            <a:avLst>
              <a:gd name="adj1" fmla="val 78218"/>
              <a:gd name="adj2" fmla="val 132616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Web Request on VIP-A</a:t>
            </a:r>
          </a:p>
        </p:txBody>
      </p:sp>
      <p:sp>
        <p:nvSpPr>
          <p:cNvPr id="9222" name="TextBox 3075"/>
          <p:cNvSpPr txBox="1">
            <a:spLocks noChangeArrowheads="1"/>
          </p:cNvSpPr>
          <p:nvPr/>
        </p:nvSpPr>
        <p:spPr bwMode="auto">
          <a:xfrm>
            <a:off x="2209800" y="0"/>
            <a:ext cx="662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Application request using IP Address</a:t>
            </a: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447800" y="1271588"/>
            <a:ext cx="2133600" cy="2767012"/>
          </a:xfrm>
          <a:custGeom>
            <a:avLst/>
            <a:gdLst>
              <a:gd name="T0" fmla="*/ 988585 w 2179676"/>
              <a:gd name="T1" fmla="*/ 0 h 3029803"/>
              <a:gd name="T2" fmla="*/ 2124123 w 2179676"/>
              <a:gd name="T3" fmla="*/ 423777 h 3029803"/>
              <a:gd name="T4" fmla="*/ 427496 w 2179676"/>
              <a:gd name="T5" fmla="*/ 1707571 h 3029803"/>
              <a:gd name="T6" fmla="*/ 307263 w 2179676"/>
              <a:gd name="T7" fmla="*/ 2430484 h 3029803"/>
              <a:gd name="T8" fmla="*/ 0 w 2179676"/>
              <a:gd name="T9" fmla="*/ 2767012 h 30298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79676" h="3029803">
                <a:moveTo>
                  <a:pt x="1009934" y="0"/>
                </a:moveTo>
                <a:cubicBezTo>
                  <a:pt x="1637731" y="76200"/>
                  <a:pt x="2265528" y="152400"/>
                  <a:pt x="2169994" y="464024"/>
                </a:cubicBezTo>
                <a:cubicBezTo>
                  <a:pt x="2074460" y="775648"/>
                  <a:pt x="746077" y="1503529"/>
                  <a:pt x="436728" y="1869744"/>
                </a:cubicBezTo>
                <a:cubicBezTo>
                  <a:pt x="127379" y="2235959"/>
                  <a:pt x="386686" y="2467971"/>
                  <a:pt x="313898" y="2661314"/>
                </a:cubicBezTo>
                <a:cubicBezTo>
                  <a:pt x="241110" y="2854657"/>
                  <a:pt x="120555" y="2942230"/>
                  <a:pt x="0" y="3029803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14" name="Rounded Rectangular Callout 13"/>
          <p:cNvSpPr>
            <a:spLocks noChangeArrowheads="1"/>
          </p:cNvSpPr>
          <p:nvPr/>
        </p:nvSpPr>
        <p:spPr bwMode="auto">
          <a:xfrm>
            <a:off x="723900" y="1524000"/>
            <a:ext cx="1447800" cy="454025"/>
          </a:xfrm>
          <a:prstGeom prst="wedgeRoundRectCallout">
            <a:avLst>
              <a:gd name="adj1" fmla="val 78218"/>
              <a:gd name="adj2" fmla="val 132616"/>
              <a:gd name="adj3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http redirect to VIP B ( code 302 )</a:t>
            </a:r>
          </a:p>
        </p:txBody>
      </p:sp>
      <p:sp>
        <p:nvSpPr>
          <p:cNvPr id="15" name="Rounded Rectangular Callout 14"/>
          <p:cNvSpPr>
            <a:spLocks noChangeArrowheads="1"/>
          </p:cNvSpPr>
          <p:nvPr/>
        </p:nvSpPr>
        <p:spPr bwMode="auto">
          <a:xfrm>
            <a:off x="6858000" y="1730375"/>
            <a:ext cx="1447800" cy="454025"/>
          </a:xfrm>
          <a:prstGeom prst="wedgeRoundRectCallout">
            <a:avLst>
              <a:gd name="adj1" fmla="val -84282"/>
              <a:gd name="adj2" fmla="val 182963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Application Request on VIP-B</a:t>
            </a: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2781300" y="914400"/>
            <a:ext cx="3832225" cy="3086100"/>
          </a:xfrm>
          <a:custGeom>
            <a:avLst/>
            <a:gdLst>
              <a:gd name="T0" fmla="*/ 0 w 3832135"/>
              <a:gd name="T1" fmla="*/ 0 h 3086100"/>
              <a:gd name="T2" fmla="*/ 2409882 w 3832135"/>
              <a:gd name="T3" fmla="*/ 952500 h 3086100"/>
              <a:gd name="T4" fmla="*/ 3791039 w 3832135"/>
              <a:gd name="T5" fmla="*/ 2171700 h 3086100"/>
              <a:gd name="T6" fmla="*/ 3333828 w 3832135"/>
              <a:gd name="T7" fmla="*/ 3086100 h 3086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32135" h="3086100">
                <a:moveTo>
                  <a:pt x="0" y="0"/>
                </a:moveTo>
                <a:cubicBezTo>
                  <a:pt x="889000" y="295275"/>
                  <a:pt x="1778000" y="590550"/>
                  <a:pt x="2409825" y="952500"/>
                </a:cubicBezTo>
                <a:cubicBezTo>
                  <a:pt x="3041650" y="1314450"/>
                  <a:pt x="3636962" y="1816100"/>
                  <a:pt x="3790950" y="2171700"/>
                </a:cubicBezTo>
                <a:cubicBezTo>
                  <a:pt x="3944938" y="2527300"/>
                  <a:pt x="3639344" y="2806700"/>
                  <a:pt x="3333750" y="3086100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cxnSp>
        <p:nvCxnSpPr>
          <p:cNvPr id="17" name="Straight Arrow Connector 16"/>
          <p:cNvCxnSpPr>
            <a:cxnSpLocks noChangeShapeType="1"/>
          </p:cNvCxnSpPr>
          <p:nvPr/>
        </p:nvCxnSpPr>
        <p:spPr bwMode="auto">
          <a:xfrm flipH="1" flipV="1">
            <a:off x="5894388" y="4343400"/>
            <a:ext cx="193675" cy="45720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/>
            <a:tailEnd type="triangle" w="med" len="med"/>
          </a:ln>
        </p:spPr>
      </p:cxnSp>
      <p:cxnSp>
        <p:nvCxnSpPr>
          <p:cNvPr id="19" name="Straight Arrow Connector 18"/>
          <p:cNvCxnSpPr>
            <a:cxnSpLocks noChangeShapeType="1"/>
          </p:cNvCxnSpPr>
          <p:nvPr/>
        </p:nvCxnSpPr>
        <p:spPr bwMode="auto">
          <a:xfrm>
            <a:off x="5991225" y="4343400"/>
            <a:ext cx="485775" cy="45720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/>
            <a:tailEnd type="triangle" w="med" len="med"/>
          </a:ln>
        </p:spPr>
      </p:cxnSp>
      <p:sp>
        <p:nvSpPr>
          <p:cNvPr id="20" name="Rounded Rectangular Callout 19"/>
          <p:cNvSpPr>
            <a:spLocks noChangeArrowheads="1"/>
          </p:cNvSpPr>
          <p:nvPr/>
        </p:nvSpPr>
        <p:spPr bwMode="auto">
          <a:xfrm>
            <a:off x="4513263" y="5292725"/>
            <a:ext cx="1447800" cy="227013"/>
          </a:xfrm>
          <a:prstGeom prst="wedgeRoundRectCallout">
            <a:avLst>
              <a:gd name="adj1" fmla="val 52954"/>
              <a:gd name="adj2" fmla="val -298954"/>
              <a:gd name="adj3" fmla="val 1666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App Request</a:t>
            </a:r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3108325" y="2424113"/>
            <a:ext cx="1920875" cy="2173287"/>
          </a:xfrm>
          <a:custGeom>
            <a:avLst/>
            <a:gdLst>
              <a:gd name="T0" fmla="*/ 1920524 w 1855210"/>
              <a:gd name="T1" fmla="*/ 5300 h 2173735"/>
              <a:gd name="T2" fmla="*/ 879273 w 1855210"/>
              <a:gd name="T3" fmla="*/ 109803 h 2173735"/>
              <a:gd name="T4" fmla="*/ 67907 w 1855210"/>
              <a:gd name="T5" fmla="*/ 749883 h 2173735"/>
              <a:gd name="T6" fmla="*/ 94953 w 1855210"/>
              <a:gd name="T7" fmla="*/ 1664283 h 2173735"/>
              <a:gd name="T8" fmla="*/ 500636 w 1855210"/>
              <a:gd name="T9" fmla="*/ 2173735 h 21737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55210" h="2173735">
                <a:moveTo>
                  <a:pt x="1855210" y="5300"/>
                </a:moveTo>
                <a:cubicBezTo>
                  <a:pt x="1501424" y="-4497"/>
                  <a:pt x="1147639" y="-14294"/>
                  <a:pt x="849370" y="109803"/>
                </a:cubicBezTo>
                <a:cubicBezTo>
                  <a:pt x="551101" y="233900"/>
                  <a:pt x="191872" y="490803"/>
                  <a:pt x="65598" y="749883"/>
                </a:cubicBezTo>
                <a:cubicBezTo>
                  <a:pt x="-60676" y="1008963"/>
                  <a:pt x="22055" y="1426974"/>
                  <a:pt x="91724" y="1664283"/>
                </a:cubicBezTo>
                <a:cubicBezTo>
                  <a:pt x="161393" y="1901592"/>
                  <a:pt x="322501" y="2037663"/>
                  <a:pt x="483610" y="2173735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2" name="Rounded Rectangular Callout 21"/>
          <p:cNvSpPr>
            <a:spLocks noChangeArrowheads="1"/>
          </p:cNvSpPr>
          <p:nvPr/>
        </p:nvSpPr>
        <p:spPr bwMode="auto">
          <a:xfrm>
            <a:off x="1504950" y="6096000"/>
            <a:ext cx="1250950" cy="227013"/>
          </a:xfrm>
          <a:prstGeom prst="wedgeRoundRectCallout">
            <a:avLst>
              <a:gd name="adj1" fmla="val 92963"/>
              <a:gd name="adj2" fmla="val -816838"/>
              <a:gd name="adj3" fmla="val 16667"/>
            </a:avLst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DB Request</a:t>
            </a:r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4976813" y="2430463"/>
            <a:ext cx="1795462" cy="2233612"/>
          </a:xfrm>
          <a:custGeom>
            <a:avLst/>
            <a:gdLst>
              <a:gd name="T0" fmla="*/ 1737360 w 1794719"/>
              <a:gd name="T1" fmla="*/ 2233749 h 2233749"/>
              <a:gd name="T2" fmla="*/ 1580605 w 1794719"/>
              <a:gd name="T3" fmla="*/ 470263 h 2233749"/>
              <a:gd name="T4" fmla="*/ 0 w 1794719"/>
              <a:gd name="T5" fmla="*/ 0 h 223374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94719" h="2233749">
                <a:moveTo>
                  <a:pt x="1737360" y="2233749"/>
                </a:moveTo>
                <a:cubicBezTo>
                  <a:pt x="1803762" y="1538152"/>
                  <a:pt x="1870165" y="842555"/>
                  <a:pt x="1580605" y="470263"/>
                </a:cubicBezTo>
                <a:cubicBezTo>
                  <a:pt x="1291045" y="97971"/>
                  <a:pt x="645522" y="48985"/>
                  <a:pt x="0" y="0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cxnSp>
        <p:nvCxnSpPr>
          <p:cNvPr id="25" name="Straight Arrow Connector 24"/>
          <p:cNvCxnSpPr>
            <a:cxnSpLocks noChangeShapeType="1"/>
          </p:cNvCxnSpPr>
          <p:nvPr/>
        </p:nvCxnSpPr>
        <p:spPr bwMode="auto">
          <a:xfrm flipH="1">
            <a:off x="5638800" y="4343400"/>
            <a:ext cx="228600" cy="45720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13" grpId="0" animBg="1"/>
      <p:bldP spid="14" grpId="0" animBg="1"/>
      <p:bldP spid="15" grpId="0" animBg="1"/>
      <p:bldP spid="16" grpId="0" animBg="1"/>
      <p:bldP spid="20" grpId="0" animBg="1"/>
      <p:bldP spid="21" grpId="0" animBg="1"/>
      <p:bldP spid="22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3733A3A6-2DE3-4963-A77C-5222A79FD24D}" type="slidenum">
              <a:rPr lang="en-US" smtClean="0">
                <a:ea typeface="ＭＳ Ｐゴシック" pitchFamily="34" charset="-128"/>
              </a:rPr>
              <a:pPr/>
              <a:t>9</a:t>
            </a:fld>
            <a:endParaRPr lang="en-US" smtClean="0">
              <a:ea typeface="ＭＳ Ｐゴシック" pitchFamily="34" charset="-128"/>
            </a:endParaRPr>
          </a:p>
        </p:txBody>
      </p:sp>
      <p:pic>
        <p:nvPicPr>
          <p:cNvPr id="10243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4838"/>
            <a:ext cx="8534400" cy="594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Slide Number Placeholder 3"/>
          <p:cNvSpPr txBox="1">
            <a:spLocks/>
          </p:cNvSpPr>
          <p:nvPr/>
        </p:nvSpPr>
        <p:spPr bwMode="auto">
          <a:xfrm>
            <a:off x="8129588" y="6623050"/>
            <a:ext cx="8429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000">
                <a:solidFill>
                  <a:schemeClr val="bg1"/>
                </a:solidFill>
              </a:rPr>
              <a:t>Slide </a:t>
            </a:r>
            <a:fld id="{C0B958DF-7251-4AAF-A226-F0762B353402}" type="slidenum">
              <a:rPr lang="en-US" sz="1000">
                <a:solidFill>
                  <a:schemeClr val="bg1"/>
                </a:solidFill>
              </a:rPr>
              <a:pPr algn="ctr" eaLnBrk="0" hangingPunct="0"/>
              <a:t>9</a:t>
            </a:fld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15" name="Rounded Rectangular Callout 14"/>
          <p:cNvSpPr>
            <a:spLocks noChangeArrowheads="1"/>
          </p:cNvSpPr>
          <p:nvPr/>
        </p:nvSpPr>
        <p:spPr bwMode="auto">
          <a:xfrm>
            <a:off x="6858000" y="1730375"/>
            <a:ext cx="1447800" cy="454025"/>
          </a:xfrm>
          <a:prstGeom prst="wedgeRoundRectCallout">
            <a:avLst>
              <a:gd name="adj1" fmla="val -84282"/>
              <a:gd name="adj2" fmla="val 182963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Web Response</a:t>
            </a: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2781300" y="914400"/>
            <a:ext cx="3832225" cy="3086100"/>
          </a:xfrm>
          <a:custGeom>
            <a:avLst/>
            <a:gdLst>
              <a:gd name="T0" fmla="*/ 0 w 3832135"/>
              <a:gd name="T1" fmla="*/ 0 h 3086100"/>
              <a:gd name="T2" fmla="*/ 2409882 w 3832135"/>
              <a:gd name="T3" fmla="*/ 952500 h 3086100"/>
              <a:gd name="T4" fmla="*/ 3791039 w 3832135"/>
              <a:gd name="T5" fmla="*/ 2171700 h 3086100"/>
              <a:gd name="T6" fmla="*/ 3333828 w 3832135"/>
              <a:gd name="T7" fmla="*/ 3086100 h 3086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32135" h="3086100">
                <a:moveTo>
                  <a:pt x="0" y="0"/>
                </a:moveTo>
                <a:cubicBezTo>
                  <a:pt x="889000" y="295275"/>
                  <a:pt x="1778000" y="590550"/>
                  <a:pt x="2409825" y="952500"/>
                </a:cubicBezTo>
                <a:cubicBezTo>
                  <a:pt x="3041650" y="1314450"/>
                  <a:pt x="3636962" y="1816100"/>
                  <a:pt x="3790950" y="2171700"/>
                </a:cubicBezTo>
                <a:cubicBezTo>
                  <a:pt x="3944938" y="2527300"/>
                  <a:pt x="3639344" y="2806700"/>
                  <a:pt x="3333750" y="3086100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cxnSp>
        <p:nvCxnSpPr>
          <p:cNvPr id="18" name="Straight Arrow Connector 17"/>
          <p:cNvCxnSpPr>
            <a:cxnSpLocks noChangeShapeType="1"/>
          </p:cNvCxnSpPr>
          <p:nvPr/>
        </p:nvCxnSpPr>
        <p:spPr bwMode="auto">
          <a:xfrm flipH="1">
            <a:off x="5638800" y="4343400"/>
            <a:ext cx="228600" cy="45720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 type="triangle" w="med" len="med"/>
            <a:tailEnd/>
          </a:ln>
        </p:spPr>
      </p:cxnSp>
      <p:cxnSp>
        <p:nvCxnSpPr>
          <p:cNvPr id="20" name="Straight Arrow Connector 19"/>
          <p:cNvCxnSpPr>
            <a:cxnSpLocks noChangeShapeType="1"/>
          </p:cNvCxnSpPr>
          <p:nvPr/>
        </p:nvCxnSpPr>
        <p:spPr bwMode="auto">
          <a:xfrm flipH="1" flipV="1">
            <a:off x="5894388" y="4343400"/>
            <a:ext cx="193675" cy="45720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 type="triangle" w="med" len="med"/>
            <a:tailEnd/>
          </a:ln>
        </p:spPr>
      </p:cxnSp>
      <p:cxnSp>
        <p:nvCxnSpPr>
          <p:cNvPr id="21" name="Straight Arrow Connector 20"/>
          <p:cNvCxnSpPr>
            <a:cxnSpLocks noChangeShapeType="1"/>
          </p:cNvCxnSpPr>
          <p:nvPr/>
        </p:nvCxnSpPr>
        <p:spPr bwMode="auto">
          <a:xfrm>
            <a:off x="5991225" y="4343400"/>
            <a:ext cx="485775" cy="457200"/>
          </a:xfrm>
          <a:prstGeom prst="straightConnector1">
            <a:avLst/>
          </a:prstGeom>
          <a:noFill/>
          <a:ln w="28575" algn="ctr">
            <a:solidFill>
              <a:srgbClr val="00B400"/>
            </a:solidFill>
            <a:round/>
            <a:headEnd type="triangle" w="med" len="med"/>
            <a:tailEnd/>
          </a:ln>
        </p:spPr>
      </p:cxnSp>
      <p:sp>
        <p:nvSpPr>
          <p:cNvPr id="22" name="Rounded Rectangular Callout 21"/>
          <p:cNvSpPr>
            <a:spLocks noChangeArrowheads="1"/>
          </p:cNvSpPr>
          <p:nvPr/>
        </p:nvSpPr>
        <p:spPr bwMode="auto">
          <a:xfrm>
            <a:off x="4513263" y="5292725"/>
            <a:ext cx="1447800" cy="227013"/>
          </a:xfrm>
          <a:prstGeom prst="wedgeRoundRectCallout">
            <a:avLst>
              <a:gd name="adj1" fmla="val 77315"/>
              <a:gd name="adj2" fmla="val -287444"/>
              <a:gd name="adj3" fmla="val 1666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App Response</a:t>
            </a:r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4976813" y="2430463"/>
            <a:ext cx="1795462" cy="2233612"/>
          </a:xfrm>
          <a:custGeom>
            <a:avLst/>
            <a:gdLst>
              <a:gd name="T0" fmla="*/ 1737360 w 1794719"/>
              <a:gd name="T1" fmla="*/ 2233749 h 2233749"/>
              <a:gd name="T2" fmla="*/ 1580605 w 1794719"/>
              <a:gd name="T3" fmla="*/ 470263 h 2233749"/>
              <a:gd name="T4" fmla="*/ 0 w 1794719"/>
              <a:gd name="T5" fmla="*/ 0 h 223374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94719" h="2233749">
                <a:moveTo>
                  <a:pt x="1737360" y="2233749"/>
                </a:moveTo>
                <a:cubicBezTo>
                  <a:pt x="1803762" y="1538152"/>
                  <a:pt x="1870165" y="842555"/>
                  <a:pt x="1580605" y="470263"/>
                </a:cubicBezTo>
                <a:cubicBezTo>
                  <a:pt x="1291045" y="97971"/>
                  <a:pt x="645522" y="48985"/>
                  <a:pt x="0" y="0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8" name="Freeform 27"/>
          <p:cNvSpPr>
            <a:spLocks/>
          </p:cNvSpPr>
          <p:nvPr/>
        </p:nvSpPr>
        <p:spPr bwMode="auto">
          <a:xfrm>
            <a:off x="3108325" y="2424113"/>
            <a:ext cx="1920875" cy="2173287"/>
          </a:xfrm>
          <a:custGeom>
            <a:avLst/>
            <a:gdLst>
              <a:gd name="T0" fmla="*/ 1920524 w 1855210"/>
              <a:gd name="T1" fmla="*/ 5300 h 2173735"/>
              <a:gd name="T2" fmla="*/ 879273 w 1855210"/>
              <a:gd name="T3" fmla="*/ 109803 h 2173735"/>
              <a:gd name="T4" fmla="*/ 67907 w 1855210"/>
              <a:gd name="T5" fmla="*/ 749883 h 2173735"/>
              <a:gd name="T6" fmla="*/ 94953 w 1855210"/>
              <a:gd name="T7" fmla="*/ 1664283 h 2173735"/>
              <a:gd name="T8" fmla="*/ 500636 w 1855210"/>
              <a:gd name="T9" fmla="*/ 2173735 h 21737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55210" h="2173735">
                <a:moveTo>
                  <a:pt x="1855210" y="5300"/>
                </a:moveTo>
                <a:cubicBezTo>
                  <a:pt x="1501424" y="-4497"/>
                  <a:pt x="1147639" y="-14294"/>
                  <a:pt x="849370" y="109803"/>
                </a:cubicBezTo>
                <a:cubicBezTo>
                  <a:pt x="551101" y="233900"/>
                  <a:pt x="191872" y="490803"/>
                  <a:pt x="65598" y="749883"/>
                </a:cubicBezTo>
                <a:cubicBezTo>
                  <a:pt x="-60676" y="1008963"/>
                  <a:pt x="22055" y="1426974"/>
                  <a:pt x="91724" y="1664283"/>
                </a:cubicBezTo>
                <a:cubicBezTo>
                  <a:pt x="161393" y="1901592"/>
                  <a:pt x="322501" y="2037663"/>
                  <a:pt x="483610" y="2173735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9" name="Rounded Rectangular Callout 28"/>
          <p:cNvSpPr>
            <a:spLocks noChangeArrowheads="1"/>
          </p:cNvSpPr>
          <p:nvPr/>
        </p:nvSpPr>
        <p:spPr bwMode="auto">
          <a:xfrm>
            <a:off x="1504950" y="6096000"/>
            <a:ext cx="1250950" cy="227013"/>
          </a:xfrm>
          <a:prstGeom prst="wedgeRoundRectCallout">
            <a:avLst>
              <a:gd name="adj1" fmla="val 92963"/>
              <a:gd name="adj2" fmla="val -816838"/>
              <a:gd name="adj3" fmla="val 16667"/>
            </a:avLst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DB Response</a:t>
            </a:r>
          </a:p>
        </p:txBody>
      </p:sp>
      <p:sp>
        <p:nvSpPr>
          <p:cNvPr id="10254" name="TextBox 22"/>
          <p:cNvSpPr txBox="1">
            <a:spLocks noChangeArrowheads="1"/>
          </p:cNvSpPr>
          <p:nvPr/>
        </p:nvSpPr>
        <p:spPr bwMode="auto">
          <a:xfrm>
            <a:off x="2209800" y="0"/>
            <a:ext cx="662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Application response using IP Secondary Site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2" grpId="0" animBg="1"/>
      <p:bldP spid="25" grpId="0" animBg="1"/>
      <p:bldP spid="28" grpId="0" animBg="1"/>
      <p:bldP spid="29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3895</TotalTime>
  <Words>400</Words>
  <Application>Microsoft Office PowerPoint</Application>
  <PresentationFormat>On-screen Show (4:3)</PresentationFormat>
  <Paragraphs>94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Blank Presentation</vt:lpstr>
      <vt:lpstr>Radware Application Solution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Low Level Flow - Request</vt:lpstr>
      <vt:lpstr>Low Level Flow - Response</vt:lpstr>
      <vt:lpstr>Slide 13</vt:lpstr>
    </vt:vector>
  </TitlesOfParts>
  <Company>Graphic Minds,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Name Author - Date</dc:title>
  <dc:creator>Richard Neal</dc:creator>
  <cp:lastModifiedBy>ramanuj.singh</cp:lastModifiedBy>
  <cp:revision>155</cp:revision>
  <dcterms:created xsi:type="dcterms:W3CDTF">2009-09-18T17:44:28Z</dcterms:created>
  <dcterms:modified xsi:type="dcterms:W3CDTF">2014-02-11T08:28:02Z</dcterms:modified>
</cp:coreProperties>
</file>