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tags/tag39.xml" ContentType="application/vnd.openxmlformats-officedocument.presentationml.tags+xml"/>
  <Override PartName="/ppt/notesSlides/notesSlide42.xml" ContentType="application/vnd.openxmlformats-officedocument.presentationml.notesSlide+xml"/>
  <Override PartName="/ppt/tags/tag40.xml" ContentType="application/vnd.openxmlformats-officedocument.presentationml.tags+xml"/>
  <Override PartName="/ppt/notesSlides/notesSlide43.xml" ContentType="application/vnd.openxmlformats-officedocument.presentationml.notesSlide+xml"/>
  <Override PartName="/ppt/tags/tag41.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Lst>
  <p:notesMasterIdLst>
    <p:notesMasterId r:id="rId49"/>
  </p:notesMasterIdLst>
  <p:handoutMasterIdLst>
    <p:handoutMasterId r:id="rId50"/>
  </p:handoutMasterIdLst>
  <p:sldIdLst>
    <p:sldId id="1419" r:id="rId5"/>
    <p:sldId id="1420" r:id="rId6"/>
    <p:sldId id="1198" r:id="rId7"/>
    <p:sldId id="1199" r:id="rId8"/>
    <p:sldId id="1267" r:id="rId9"/>
    <p:sldId id="1274" r:id="rId10"/>
    <p:sldId id="1200" r:id="rId11"/>
    <p:sldId id="1201" r:id="rId12"/>
    <p:sldId id="1202" r:id="rId13"/>
    <p:sldId id="1203" r:id="rId14"/>
    <p:sldId id="1272" r:id="rId15"/>
    <p:sldId id="256" r:id="rId16"/>
    <p:sldId id="1206" r:id="rId17"/>
    <p:sldId id="1207" r:id="rId18"/>
    <p:sldId id="1208" r:id="rId19"/>
    <p:sldId id="1209" r:id="rId20"/>
    <p:sldId id="1210" r:id="rId21"/>
    <p:sldId id="1211" r:id="rId22"/>
    <p:sldId id="1212" r:id="rId23"/>
    <p:sldId id="1213" r:id="rId24"/>
    <p:sldId id="1214" r:id="rId25"/>
    <p:sldId id="1215" r:id="rId26"/>
    <p:sldId id="1216" r:id="rId27"/>
    <p:sldId id="1273" r:id="rId28"/>
    <p:sldId id="1217" r:id="rId29"/>
    <p:sldId id="1219" r:id="rId30"/>
    <p:sldId id="1220" r:id="rId31"/>
    <p:sldId id="1280" r:id="rId32"/>
    <p:sldId id="1222" r:id="rId33"/>
    <p:sldId id="1275" r:id="rId34"/>
    <p:sldId id="1276" r:id="rId35"/>
    <p:sldId id="1223" r:id="rId36"/>
    <p:sldId id="1224" r:id="rId37"/>
    <p:sldId id="1225" r:id="rId38"/>
    <p:sldId id="1226" r:id="rId39"/>
    <p:sldId id="1227" r:id="rId40"/>
    <p:sldId id="1228" r:id="rId41"/>
    <p:sldId id="1229" r:id="rId42"/>
    <p:sldId id="1230" r:id="rId43"/>
    <p:sldId id="1269" r:id="rId44"/>
    <p:sldId id="1231" r:id="rId45"/>
    <p:sldId id="1232" r:id="rId46"/>
    <p:sldId id="1233" r:id="rId47"/>
    <p:sldId id="127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ague" initials="JL" lastIdx="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4C4"/>
    <a:srgbClr val="B889DB"/>
    <a:srgbClr val="FFC000"/>
    <a:srgbClr val="88DBFE"/>
    <a:srgbClr val="FABC78"/>
    <a:srgbClr val="A00000"/>
    <a:srgbClr val="C96D07"/>
    <a:srgbClr val="D60000"/>
    <a:srgbClr val="023B74"/>
    <a:srgbClr val="2B55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4C1A8A3-306A-4EB7-A6B1-4F7E0EB9C5D6}">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67018" autoAdjust="0"/>
  </p:normalViewPr>
  <p:slideViewPr>
    <p:cSldViewPr snapToGrid="0" showGuides="1">
      <p:cViewPr varScale="1">
        <p:scale>
          <a:sx n="56" d="100"/>
          <a:sy n="56" d="100"/>
        </p:scale>
        <p:origin x="1638" y="78"/>
      </p:cViewPr>
      <p:guideLst/>
    </p:cSldViewPr>
  </p:slideViewPr>
  <p:outlineViewPr>
    <p:cViewPr>
      <p:scale>
        <a:sx n="33" d="100"/>
        <a:sy n="33" d="100"/>
      </p:scale>
      <p:origin x="0" y="-2448"/>
    </p:cViewPr>
  </p:outlineViewPr>
  <p:notesTextViewPr>
    <p:cViewPr>
      <p:scale>
        <a:sx n="3" d="2"/>
        <a:sy n="3" d="2"/>
      </p:scale>
      <p:origin x="0" y="0"/>
    </p:cViewPr>
  </p:notesTextViewPr>
  <p:sorterViewPr>
    <p:cViewPr>
      <p:scale>
        <a:sx n="63" d="100"/>
        <a:sy n="63" d="100"/>
      </p:scale>
      <p:origin x="0" y="-1512"/>
    </p:cViewPr>
  </p:sorterViewPr>
  <p:notesViewPr>
    <p:cSldViewPr snapToGrid="0" showGuides="1">
      <p:cViewPr varScale="1">
        <p:scale>
          <a:sx n="81" d="100"/>
          <a:sy n="81" d="100"/>
        </p:scale>
        <p:origin x="282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 2017 F5 Networks</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DCCD72-8AE1-4C05-9C5F-14F19EA16EE4}"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8875643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6CB99C2-7E86-4181-A534-A867C620D293}" type="datetimeFigureOut">
              <a:rPr lang="en-US" smtClean="0"/>
              <a:pPr/>
              <a:t>6/15/2018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r>
              <a:rPr lang="en-US" dirty="0"/>
              <a:t>© 2017 F5 Networks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8BA17A2C-01D8-4C3B-BAC4-10BA82BB3F55}" type="slidenum">
              <a:rPr lang="en-US" smtClean="0"/>
              <a:pPr/>
              <a:t>‹#›</a:t>
            </a:fld>
            <a:endParaRPr lang="en-US" dirty="0"/>
          </a:p>
        </p:txBody>
      </p:sp>
    </p:spTree>
    <p:extLst>
      <p:ext uri="{BB962C8B-B14F-4D97-AF65-F5344CB8AC3E}">
        <p14:creationId xmlns:p14="http://schemas.microsoft.com/office/powerpoint/2010/main" val="89323012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3EBCD9-45DB-4081-A1AC-1E49D43FEB87}" type="slidenum">
              <a:rPr lang="en-US" smtClean="0"/>
              <a:t>1</a:t>
            </a:fld>
            <a:endParaRPr lang="en-US"/>
          </a:p>
        </p:txBody>
      </p:sp>
    </p:spTree>
    <p:extLst>
      <p:ext uri="{BB962C8B-B14F-4D97-AF65-F5344CB8AC3E}">
        <p14:creationId xmlns:p14="http://schemas.microsoft.com/office/powerpoint/2010/main" val="1150835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is driving web application firewall sales? First is the long list of organizations that have been affected by application layer attacks. The more this list continues to grow, the more organizations are likely to invest in a WAF. Also, organizations with compliance requirements may need a WAF, such as PCI compliance. What types of organizations require PCI compliance? Any organization that uses credit cards on their web application requires PCI compliance, and they need a product like ASM. Finally, keeping up with OWASP activities like the current top ten web application threats can help you target organizations that need a WAF.</a:t>
            </a:r>
          </a:p>
        </p:txBody>
      </p:sp>
      <p:sp>
        <p:nvSpPr>
          <p:cNvPr id="4" name="Slide Number Placeholder 3"/>
          <p:cNvSpPr>
            <a:spLocks noGrp="1"/>
          </p:cNvSpPr>
          <p:nvPr>
            <p:ph type="sldNum" sz="quarter" idx="10"/>
          </p:nvPr>
        </p:nvSpPr>
        <p:spPr/>
        <p:txBody>
          <a:bodyPr/>
          <a:lstStyle/>
          <a:p>
            <a:fld id="{CAAEFCB6-F79F-4380-9DBF-72495B8B0BB5}" type="slidenum">
              <a:rPr lang="en-US" smtClean="0"/>
              <a:pPr/>
              <a:t>10</a:t>
            </a:fld>
            <a:endParaRPr lang="en-US"/>
          </a:p>
        </p:txBody>
      </p:sp>
    </p:spTree>
    <p:extLst>
      <p:ext uri="{BB962C8B-B14F-4D97-AF65-F5344CB8AC3E}">
        <p14:creationId xmlns:p14="http://schemas.microsoft.com/office/powerpoint/2010/main" val="4200883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anyone see what’s happening here? There are traffic cameras to take pictures of license plates. When the system that processes this license plate adds this to its database, it can fool the application into doing something it’s not supposed to do. This is an example of SQL injection.</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11</a:t>
            </a:fld>
            <a:endParaRPr lang="en-US" dirty="0"/>
          </a:p>
        </p:txBody>
      </p:sp>
    </p:spTree>
    <p:extLst>
      <p:ext uri="{BB962C8B-B14F-4D97-AF65-F5344CB8AC3E}">
        <p14:creationId xmlns:p14="http://schemas.microsoft.com/office/powerpoint/2010/main" val="1360757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F5 is now positioned as a leader in the 2017 Gartner Magic Quadrant for Web </a:t>
            </a:r>
            <a:r>
              <a:rPr lang="en-US"/>
              <a:t>Application Firewalls.</a:t>
            </a:r>
            <a:endParaRPr lang="en-US" dirty="0"/>
          </a:p>
          <a:p>
            <a:endParaRPr lang="en-US" dirty="0"/>
          </a:p>
        </p:txBody>
      </p:sp>
      <p:sp>
        <p:nvSpPr>
          <p:cNvPr id="4" name="Slide Number Placeholder 3"/>
          <p:cNvSpPr>
            <a:spLocks noGrp="1"/>
          </p:cNvSpPr>
          <p:nvPr>
            <p:ph type="sldNum" sz="quarter" idx="10"/>
          </p:nvPr>
        </p:nvSpPr>
        <p:spPr/>
        <p:txBody>
          <a:bodyPr/>
          <a:lstStyle/>
          <a:p>
            <a:fld id="{7CC3BDEF-AD76-485B-815F-BD090F2042EF}" type="slidenum">
              <a:rPr lang="en-US" smtClean="0"/>
              <a:t>12</a:t>
            </a:fld>
            <a:endParaRPr lang="en-US"/>
          </a:p>
        </p:txBody>
      </p:sp>
    </p:spTree>
    <p:extLst>
      <p:ext uri="{BB962C8B-B14F-4D97-AF65-F5344CB8AC3E}">
        <p14:creationId xmlns:p14="http://schemas.microsoft.com/office/powerpoint/2010/main" val="98066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the list of the current OWASP top ten. Can anyone guess how many of these are mitigated with an ASM security policy. All ten can be mitigated by ASM. This is a very important concept to share with your customers.</a:t>
            </a:r>
          </a:p>
        </p:txBody>
      </p:sp>
      <p:sp>
        <p:nvSpPr>
          <p:cNvPr id="4" name="Slide Number Placeholder 3"/>
          <p:cNvSpPr>
            <a:spLocks noGrp="1"/>
          </p:cNvSpPr>
          <p:nvPr>
            <p:ph type="sldNum" sz="quarter" idx="10"/>
          </p:nvPr>
        </p:nvSpPr>
        <p:spPr/>
        <p:txBody>
          <a:bodyPr/>
          <a:lstStyle/>
          <a:p>
            <a:fld id="{CAAEFCB6-F79F-4380-9DBF-72495B8B0BB5}" type="slidenum">
              <a:rPr lang="en-US" smtClean="0"/>
              <a:pPr/>
              <a:t>13</a:t>
            </a:fld>
            <a:endParaRPr lang="en-US"/>
          </a:p>
        </p:txBody>
      </p:sp>
    </p:spTree>
    <p:extLst>
      <p:ext uri="{BB962C8B-B14F-4D97-AF65-F5344CB8AC3E}">
        <p14:creationId xmlns:p14="http://schemas.microsoft.com/office/powerpoint/2010/main" val="3568038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20CD16-EC3C-442A-8487-6A0C502CD342}" type="slidenum">
              <a:rPr lang="en-US"/>
              <a:pPr/>
              <a:t>14</a:t>
            </a:fld>
            <a:endParaRPr lang="en-US"/>
          </a:p>
        </p:txBody>
      </p:sp>
      <p:sp>
        <p:nvSpPr>
          <p:cNvPr id="191490" name="Rectangle 2"/>
          <p:cNvSpPr>
            <a:spLocks noGrp="1" noRot="1" noChangeAspect="1" noChangeArrowheads="1" noTextEdit="1"/>
          </p:cNvSpPr>
          <p:nvPr>
            <p:ph type="sldImg"/>
          </p:nvPr>
        </p:nvSpPr>
        <p:spPr>
          <a:xfrm>
            <a:off x="-11113" y="465138"/>
            <a:ext cx="6883401" cy="3871912"/>
          </a:xfrm>
          <a:ln/>
        </p:spPr>
      </p:sp>
      <p:sp>
        <p:nvSpPr>
          <p:cNvPr id="191491" name="Rectangle 3"/>
          <p:cNvSpPr>
            <a:spLocks noGrp="1" noChangeArrowheads="1"/>
          </p:cNvSpPr>
          <p:nvPr>
            <p:ph type="body" idx="1"/>
          </p:nvPr>
        </p:nvSpPr>
        <p:spPr>
          <a:xfrm>
            <a:off x="914401" y="4343400"/>
            <a:ext cx="5029200" cy="4116388"/>
          </a:xfrm>
        </p:spPr>
        <p:txBody>
          <a:bodyPr/>
          <a:lstStyle/>
          <a:p>
            <a:r>
              <a:rPr lang="en-US" dirty="0"/>
              <a:t>How do users interact with web applications? They use input fields, also known as parameters, such as a username and password field. SQL injection attacks are submitted within these input fields, like the soldiers hiding inside the trojan horse. If this is an unprotected web application, once the request reaches the web server, it will send a command to the database. The database command can send data to the hacker, such as credit card numbers, usernames and passwords, medical records. It can delete data from the database. It can also delete an entire database. Think about the loss of customer confidence when the organization loses their customer data. Here is an example of a SQL injection request being sent in the username input field. This request is going to fool the server into always sending some sort of a positive response, because 1 does equal 1. This can make the database server send something back to the hacker.</a:t>
            </a:r>
            <a:endParaRPr lang="en-US" dirty="0">
              <a:effectLst/>
            </a:endParaRPr>
          </a:p>
        </p:txBody>
      </p:sp>
    </p:spTree>
    <p:extLst>
      <p:ext uri="{BB962C8B-B14F-4D97-AF65-F5344CB8AC3E}">
        <p14:creationId xmlns:p14="http://schemas.microsoft.com/office/powerpoint/2010/main" val="2940951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20CD16-EC3C-442A-8487-6A0C502CD342}" type="slidenum">
              <a:rPr lang="en-US"/>
              <a:pPr/>
              <a:t>15</a:t>
            </a:fld>
            <a:endParaRPr lang="en-US"/>
          </a:p>
        </p:txBody>
      </p:sp>
      <p:sp>
        <p:nvSpPr>
          <p:cNvPr id="191490" name="Rectangle 2"/>
          <p:cNvSpPr>
            <a:spLocks noGrp="1" noRot="1" noChangeAspect="1" noChangeArrowheads="1" noTextEdit="1"/>
          </p:cNvSpPr>
          <p:nvPr>
            <p:ph type="sldImg"/>
          </p:nvPr>
        </p:nvSpPr>
        <p:spPr>
          <a:xfrm>
            <a:off x="-11113" y="465138"/>
            <a:ext cx="6883401" cy="3871912"/>
          </a:xfrm>
          <a:ln/>
        </p:spPr>
      </p:sp>
      <p:sp>
        <p:nvSpPr>
          <p:cNvPr id="191491" name="Rectangle 3"/>
          <p:cNvSpPr>
            <a:spLocks noGrp="1" noChangeArrowheads="1"/>
          </p:cNvSpPr>
          <p:nvPr>
            <p:ph type="body" idx="1"/>
          </p:nvPr>
        </p:nvSpPr>
        <p:spPr>
          <a:xfrm>
            <a:off x="914401" y="4343400"/>
            <a:ext cx="5029200" cy="4116388"/>
          </a:xfrm>
        </p:spPr>
        <p:txBody>
          <a:bodyPr/>
          <a:lstStyle/>
          <a:p>
            <a:r>
              <a:rPr lang="en-US" dirty="0"/>
              <a:t>Cross site scripting uses scripts written in any scripting language. Imagine a user input field where we can enter a lot of data, like a comment, a review, or a Facebook post. The hacker can enter into this field a script that starts with &lt;script&gt;, and then they can write any type of script that does whatever they can make the script do. If the script makes it to the server, the server will process the request, and when it does that it will process the script. The script can do something like having the server send confidential data to the hacker. It could also take a server offline. These are examples of non-persistent scripts. A non-persistent script is a one and done script, it is run once and does what it’s written to do. There is also a persistent script. A persistent script is one that’s added to the database, such as a comment or a user review. Now, if another internet user looks for all of the reviews of a product, the response will include the hacker’s script, and the victim’s browser will run the script and do whatever it’s written to do. Cross-site scripting accounts for 84% of vulnerabilities that organizations are dealing with. The good news is that ASM can protect against these attacks very easily. Here is an example of a </a:t>
            </a:r>
            <a:r>
              <a:rPr lang="en-US" dirty="0" err="1"/>
              <a:t>php</a:t>
            </a:r>
            <a:r>
              <a:rPr lang="en-US" dirty="0"/>
              <a:t> script being sent in a user review field. </a:t>
            </a:r>
          </a:p>
        </p:txBody>
      </p:sp>
    </p:spTree>
    <p:extLst>
      <p:ext uri="{BB962C8B-B14F-4D97-AF65-F5344CB8AC3E}">
        <p14:creationId xmlns:p14="http://schemas.microsoft.com/office/powerpoint/2010/main" val="1346234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would consider yourself an HTTP pro? Good news is that ASM is an HTTP pro, it knows everything about HTTP. Let’s discuss ASM versus an IPS/IDS. IPS/IDS can examine requests for many application types and offer some basic protections. It’s hard to configure and the security it can provide for all of these applications is minimal. Think about military soldier using an 18</a:t>
            </a:r>
            <a:r>
              <a:rPr lang="en-US" baseline="30000" dirty="0"/>
              <a:t>th</a:t>
            </a:r>
            <a:r>
              <a:rPr lang="en-US" dirty="0"/>
              <a:t> century suit of armor. When he’s blasted with today’s weapons, that suit of armor won’t offer a lot of protection, even though it’s providing head to toe protection. ASM is a WEB application firewall, it’s all HTTP based. It doesn’t help with FTP, email, SIP. It can protect every aspect of HTTP. So we now have our soldier wearing today’s protection. They may loose a hand or a leg, but the important areas like the head and heart, are very well protected. </a:t>
            </a:r>
          </a:p>
          <a:p>
            <a:endParaRPr lang="en-US" dirty="0"/>
          </a:p>
          <a:p>
            <a:r>
              <a:rPr lang="en-US" dirty="0"/>
              <a:t>Let’s examine an HTTP request because all of this can be protected by an ASM security policy. First is the request line. This includes the method, which is usually either GET or POST. GET is used to retrieve a page, POST is used to send a request with input fields that were submit by the user. Next is the full URL, and finally the HTTP version supported by the user’s web browser. Then are the request headers, which tell the web server information about the browser. Request headers will change depending on the web browser being used. Finally, if the request includes input fields, there would also be a body, which includes both the input fields, as well as the values supplied by the user.</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16</a:t>
            </a:fld>
            <a:endParaRPr lang="en-US" dirty="0"/>
          </a:p>
        </p:txBody>
      </p:sp>
    </p:spTree>
    <p:extLst>
      <p:ext uri="{BB962C8B-B14F-4D97-AF65-F5344CB8AC3E}">
        <p14:creationId xmlns:p14="http://schemas.microsoft.com/office/powerpoint/2010/main" val="429431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latin typeface="Lucida Grande" charset="0"/>
                <a:ea typeface="Lucida Grande" charset="0"/>
                <a:cs typeface="Lucida Grande" charset="0"/>
                <a:sym typeface="Lucida Grande" charset="0"/>
              </a:rPr>
              <a:t>Let’s discuss the parts of the HTTP request that an ASM security policy can protect. First is RFC compliance. This includes things like a valid method, such as GET or POST, a valid HTTP version, and correct end of line marks. All security policies will include RFC compliance.</a:t>
            </a:r>
          </a:p>
        </p:txBody>
      </p:sp>
      <p:sp>
        <p:nvSpPr>
          <p:cNvPr id="6082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CD463E29-3761-6844-9441-E23993A5C328}" type="slidenum">
              <a:rPr lang="en-US" sz="1200">
                <a:latin typeface="Calibri" charset="0"/>
              </a:rPr>
              <a:pPr eaLnBrk="1" fontAlgn="base" hangingPunct="1">
                <a:spcBef>
                  <a:spcPct val="0"/>
                </a:spcBef>
                <a:spcAft>
                  <a:spcPct val="0"/>
                </a:spcAft>
              </a:pPr>
              <a:t>17</a:t>
            </a:fld>
            <a:endParaRPr lang="en-US" sz="1200">
              <a:latin typeface="Calibri" charset="0"/>
            </a:endParaRPr>
          </a:p>
        </p:txBody>
      </p:sp>
    </p:spTree>
    <p:extLst>
      <p:ext uri="{BB962C8B-B14F-4D97-AF65-F5344CB8AC3E}">
        <p14:creationId xmlns:p14="http://schemas.microsoft.com/office/powerpoint/2010/main" val="1513983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ea typeface="+mn-ea"/>
                <a:cs typeface="+mn-cs"/>
              </a:rPr>
              <a:t>ASM can also check for various length limits. What if this request was 100,000 characters long? It would slow down the web server. ASM can check the length of the URI or query string, it can check the length of the data that was input by users for the different input fields, it can also check for the full HTTP message length and ensure a request isn’t for 100,000 bytes.</a:t>
            </a:r>
          </a:p>
        </p:txBody>
      </p:sp>
      <p:sp>
        <p:nvSpPr>
          <p:cNvPr id="6123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393653B-DEA2-CB4C-B877-D857785D1765}" type="slidenum">
              <a:rPr lang="en-US" sz="1200">
                <a:latin typeface="Calibri" charset="0"/>
              </a:rPr>
              <a:pPr eaLnBrk="1" fontAlgn="base" hangingPunct="1">
                <a:spcBef>
                  <a:spcPct val="0"/>
                </a:spcBef>
                <a:spcAft>
                  <a:spcPct val="0"/>
                </a:spcAft>
              </a:pPr>
              <a:t>18</a:t>
            </a:fld>
            <a:endParaRPr lang="en-US" sz="1200">
              <a:latin typeface="Calibri" charset="0"/>
            </a:endParaRPr>
          </a:p>
        </p:txBody>
      </p:sp>
    </p:spTree>
    <p:extLst>
      <p:ext uri="{BB962C8B-B14F-4D97-AF65-F5344CB8AC3E}">
        <p14:creationId xmlns:p14="http://schemas.microsoft.com/office/powerpoint/2010/main" val="3935676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ea typeface="+mn-ea"/>
                <a:cs typeface="+mn-cs"/>
              </a:rPr>
              <a:t>ASM can also check for valid file types that are needed for the web application. Most web applications don’t require a very large list of file types. For example this web application only allows </a:t>
            </a:r>
            <a:r>
              <a:rPr lang="en-US" dirty="0" err="1">
                <a:ea typeface="+mn-ea"/>
                <a:cs typeface="+mn-cs"/>
              </a:rPr>
              <a:t>php</a:t>
            </a:r>
            <a:r>
              <a:rPr lang="en-US" dirty="0">
                <a:ea typeface="+mn-ea"/>
                <a:cs typeface="+mn-cs"/>
              </a:rPr>
              <a:t>, </a:t>
            </a:r>
            <a:r>
              <a:rPr lang="en-US" dirty="0" err="1">
                <a:ea typeface="+mn-ea"/>
                <a:cs typeface="+mn-cs"/>
              </a:rPr>
              <a:t>png</a:t>
            </a:r>
            <a:r>
              <a:rPr lang="en-US" dirty="0">
                <a:ea typeface="+mn-ea"/>
                <a:cs typeface="+mn-cs"/>
              </a:rPr>
              <a:t>, and pdf. We’ll also want to keep in mind if a user submits a request for something like www.amazon.com and there is no file type in the request. We’ll cover this in lesson 2. </a:t>
            </a:r>
          </a:p>
        </p:txBody>
      </p:sp>
      <p:sp>
        <p:nvSpPr>
          <p:cNvPr id="6082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CD463E29-3761-6844-9441-E23993A5C328}" type="slidenum">
              <a:rPr lang="en-US" sz="1200">
                <a:latin typeface="Calibri" charset="0"/>
              </a:rPr>
              <a:pPr eaLnBrk="1" fontAlgn="base" hangingPunct="1">
                <a:spcBef>
                  <a:spcPct val="0"/>
                </a:spcBef>
                <a:spcAft>
                  <a:spcPct val="0"/>
                </a:spcAft>
              </a:pPr>
              <a:t>19</a:t>
            </a:fld>
            <a:endParaRPr lang="en-US" sz="1200">
              <a:latin typeface="Calibri" charset="0"/>
            </a:endParaRPr>
          </a:p>
        </p:txBody>
      </p:sp>
    </p:spTree>
    <p:extLst>
      <p:ext uri="{BB962C8B-B14F-4D97-AF65-F5344CB8AC3E}">
        <p14:creationId xmlns:p14="http://schemas.microsoft.com/office/powerpoint/2010/main" val="3889687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defTabSz="914292">
              <a:defRPr/>
            </a:pPr>
            <a:endParaRPr lang="en-US" baseline="0" dirty="0"/>
          </a:p>
        </p:txBody>
      </p:sp>
      <p:sp>
        <p:nvSpPr>
          <p:cNvPr id="4" name="Slide Number Placeholder 3"/>
          <p:cNvSpPr>
            <a:spLocks noGrp="1"/>
          </p:cNvSpPr>
          <p:nvPr>
            <p:ph type="sldNum" sz="quarter" idx="10"/>
          </p:nvPr>
        </p:nvSpPr>
        <p:spPr/>
        <p:txBody>
          <a:bodyPr/>
          <a:lstStyle/>
          <a:p>
            <a:fld id="{E33EBCD9-45DB-4081-A1AC-1E49D43FEB87}" type="slidenum">
              <a:rPr lang="en-US" smtClean="0"/>
              <a:t>2</a:t>
            </a:fld>
            <a:endParaRPr lang="en-US"/>
          </a:p>
        </p:txBody>
      </p:sp>
    </p:spTree>
    <p:extLst>
      <p:ext uri="{BB962C8B-B14F-4D97-AF65-F5344CB8AC3E}">
        <p14:creationId xmlns:p14="http://schemas.microsoft.com/office/powerpoint/2010/main" val="214951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ea typeface="+mn-ea"/>
                <a:cs typeface="+mn-cs"/>
              </a:rPr>
              <a:t>ASM can go one step further. In addition to the valid file types, we can also specify the valid URLs. We can create a white list of every valid URL. So not just </a:t>
            </a:r>
            <a:r>
              <a:rPr lang="en-US" dirty="0" err="1">
                <a:ea typeface="+mn-ea"/>
                <a:cs typeface="+mn-cs"/>
              </a:rPr>
              <a:t>php</a:t>
            </a:r>
            <a:r>
              <a:rPr lang="en-US" dirty="0">
                <a:ea typeface="+mn-ea"/>
                <a:cs typeface="+mn-cs"/>
              </a:rPr>
              <a:t>, but </a:t>
            </a:r>
            <a:r>
              <a:rPr lang="en-US" dirty="0" err="1">
                <a:ea typeface="+mn-ea"/>
                <a:cs typeface="+mn-cs"/>
              </a:rPr>
              <a:t>login.php</a:t>
            </a:r>
            <a:r>
              <a:rPr lang="en-US" dirty="0">
                <a:ea typeface="+mn-ea"/>
                <a:cs typeface="+mn-cs"/>
              </a:rPr>
              <a:t>, </a:t>
            </a:r>
            <a:r>
              <a:rPr lang="en-US" dirty="0" err="1">
                <a:ea typeface="+mn-ea"/>
                <a:cs typeface="+mn-cs"/>
              </a:rPr>
              <a:t>index.php</a:t>
            </a:r>
            <a:r>
              <a:rPr lang="en-US" dirty="0">
                <a:ea typeface="+mn-ea"/>
                <a:cs typeface="+mn-cs"/>
              </a:rPr>
              <a:t>, </a:t>
            </a:r>
            <a:r>
              <a:rPr lang="en-US" dirty="0" err="1">
                <a:ea typeface="+mn-ea"/>
                <a:cs typeface="+mn-cs"/>
              </a:rPr>
              <a:t>instructions.php</a:t>
            </a:r>
            <a:r>
              <a:rPr lang="en-US" dirty="0">
                <a:ea typeface="+mn-ea"/>
                <a:cs typeface="+mn-cs"/>
              </a:rPr>
              <a:t>. We can create full paths to the URLs that are allowed. </a:t>
            </a:r>
          </a:p>
        </p:txBody>
      </p:sp>
      <p:sp>
        <p:nvSpPr>
          <p:cNvPr id="6082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CD463E29-3761-6844-9441-E23993A5C328}" type="slidenum">
              <a:rPr lang="en-US" sz="1200">
                <a:latin typeface="Calibri" charset="0"/>
              </a:rPr>
              <a:pPr eaLnBrk="1" fontAlgn="base" hangingPunct="1">
                <a:spcBef>
                  <a:spcPct val="0"/>
                </a:spcBef>
                <a:spcAft>
                  <a:spcPct val="0"/>
                </a:spcAft>
              </a:pPr>
              <a:t>20</a:t>
            </a:fld>
            <a:endParaRPr lang="en-US" sz="1200">
              <a:latin typeface="Calibri" charset="0"/>
            </a:endParaRPr>
          </a:p>
        </p:txBody>
      </p:sp>
    </p:spTree>
    <p:extLst>
      <p:ext uri="{BB962C8B-B14F-4D97-AF65-F5344CB8AC3E}">
        <p14:creationId xmlns:p14="http://schemas.microsoft.com/office/powerpoint/2010/main" val="3632252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ea typeface="+mn-ea"/>
                <a:cs typeface="+mn-cs"/>
              </a:rPr>
              <a:t>We can go one step further. We can specify every valid parameter, or user input field, that is allowed for the web application. Only parameters named username, password, Login.</a:t>
            </a:r>
          </a:p>
        </p:txBody>
      </p:sp>
      <p:sp>
        <p:nvSpPr>
          <p:cNvPr id="6082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CD463E29-3761-6844-9441-E23993A5C328}" type="slidenum">
              <a:rPr lang="en-US" sz="1200">
                <a:latin typeface="Calibri" charset="0"/>
              </a:rPr>
              <a:pPr eaLnBrk="1" fontAlgn="base" hangingPunct="1">
                <a:spcBef>
                  <a:spcPct val="0"/>
                </a:spcBef>
                <a:spcAft>
                  <a:spcPct val="0"/>
                </a:spcAft>
              </a:pPr>
              <a:t>21</a:t>
            </a:fld>
            <a:endParaRPr lang="en-US" sz="1200">
              <a:latin typeface="Calibri" charset="0"/>
            </a:endParaRPr>
          </a:p>
        </p:txBody>
      </p:sp>
    </p:spTree>
    <p:extLst>
      <p:ext uri="{BB962C8B-B14F-4D97-AF65-F5344CB8AC3E}">
        <p14:creationId xmlns:p14="http://schemas.microsoft.com/office/powerpoint/2010/main" val="2209709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ea typeface="+mn-ea"/>
                <a:cs typeface="+mn-cs"/>
              </a:rPr>
              <a:t>Once again, we can one step further, not only can we specify the TYPE of data that can be input into each parameter. For example for the username, the maximum should be no more than 40 characters. For the password the maximum should be no more than 15 characters. The username shouldn’t include characters like #, @, !, etc. We can specify every keyboard character that a user can type into every input field in the web application.</a:t>
            </a:r>
          </a:p>
        </p:txBody>
      </p:sp>
      <p:sp>
        <p:nvSpPr>
          <p:cNvPr id="6082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CD463E29-3761-6844-9441-E23993A5C328}" type="slidenum">
              <a:rPr lang="en-US" sz="1200">
                <a:latin typeface="Calibri" charset="0"/>
              </a:rPr>
              <a:pPr eaLnBrk="1" fontAlgn="base" hangingPunct="1">
                <a:spcBef>
                  <a:spcPct val="0"/>
                </a:spcBef>
                <a:spcAft>
                  <a:spcPct val="0"/>
                </a:spcAft>
              </a:pPr>
              <a:t>22</a:t>
            </a:fld>
            <a:endParaRPr lang="en-US" sz="1200">
              <a:latin typeface="Calibri" charset="0"/>
            </a:endParaRPr>
          </a:p>
        </p:txBody>
      </p:sp>
    </p:spTree>
    <p:extLst>
      <p:ext uri="{BB962C8B-B14F-4D97-AF65-F5344CB8AC3E}">
        <p14:creationId xmlns:p14="http://schemas.microsoft.com/office/powerpoint/2010/main" val="305801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ea typeface="+mn-ea"/>
                <a:cs typeface="+mn-cs"/>
              </a:rPr>
              <a:t>ASM can also check for attack signatures. ASM includes thousands of attack signatures. ASM will check every part of the HTTP request to see if it recognizes an attack signature string. It checks in the request line, all HTTP headers, and within the parameter values. If it recognizes a signature somewhere in the request, ASM knows it’s a malicious request.</a:t>
            </a:r>
          </a:p>
        </p:txBody>
      </p:sp>
      <p:sp>
        <p:nvSpPr>
          <p:cNvPr id="6082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CD463E29-3761-6844-9441-E23993A5C328}" type="slidenum">
              <a:rPr lang="en-US" sz="1200">
                <a:latin typeface="Calibri" charset="0"/>
              </a:rPr>
              <a:pPr eaLnBrk="1" fontAlgn="base" hangingPunct="1">
                <a:spcBef>
                  <a:spcPct val="0"/>
                </a:spcBef>
                <a:spcAft>
                  <a:spcPct val="0"/>
                </a:spcAft>
              </a:pPr>
              <a:t>23</a:t>
            </a:fld>
            <a:endParaRPr lang="en-US" sz="1200">
              <a:latin typeface="Calibri" charset="0"/>
            </a:endParaRPr>
          </a:p>
        </p:txBody>
      </p:sp>
    </p:spTree>
    <p:extLst>
      <p:ext uri="{BB962C8B-B14F-4D97-AF65-F5344CB8AC3E}">
        <p14:creationId xmlns:p14="http://schemas.microsoft.com/office/powerpoint/2010/main" val="2921699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ea typeface="+mn-ea"/>
                <a:cs typeface="+mn-cs"/>
              </a:rPr>
              <a:t>ANALOGY</a:t>
            </a:r>
          </a:p>
          <a:p>
            <a:pPr eaLnBrk="1" fontAlgn="auto" hangingPunct="1">
              <a:spcBef>
                <a:spcPts val="0"/>
              </a:spcBef>
              <a:spcAft>
                <a:spcPts val="0"/>
              </a:spcAft>
              <a:defRPr/>
            </a:pPr>
            <a:r>
              <a:rPr lang="en-US" dirty="0">
                <a:ea typeface="+mn-ea"/>
                <a:cs typeface="+mn-cs"/>
              </a:rPr>
              <a:t>This sounds like a lot of options. One of the things that scares potential ASM customers is that there are simply too many options, and it’s too overwhelming. Imagine if you’re looking into installing a home security system due to break-ins in your neighborhood. You schedule a couple of companies to give you bids. The first company offers you an alarm that will sound when someone busts through the front door. Once the alarm goes off, it’s up to you, with a baseball bat or a frying pan, to confront the prowler. This security system is very affordable. The next company offers you a much more sophisticated. The can check every egress and ingress point in the house. They will wire every one of these points with touch and motion sensors, and if someone so much as brushes against the window, you have a guaranteed police car in the driveway in ten minutes. This system is considerable more expensive. I’m thinking that the first option isn’t nearly enough security for me, but the second option sounds like too much security. What if I brushed up along the window myself? I don’t want to trigger a false positive and get a visit from the police. Most people are probably going to pick a security option somewhere in between these two options. This is similar to building an ASM security policy. Question, when we create an ASM security policy, what do you suppose we’ll attach that security policy to in the Configuration Utility. ANSWER, a virtual server. Therefore we will have different security policies for each VIP, or each web application. We can have a policy with minimal security, such as just RFC compliance and attack signatures. This might be appropriate for our public web site. We can also have a policy with most security options enabled. This might be appropriate for our online banking web site. The level of security depends on how much security we need, and how much time we’re willing to devote to building the security policy. </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24</a:t>
            </a:fld>
            <a:endParaRPr lang="en-US" dirty="0"/>
          </a:p>
        </p:txBody>
      </p:sp>
    </p:spTree>
    <p:extLst>
      <p:ext uri="{BB962C8B-B14F-4D97-AF65-F5344CB8AC3E}">
        <p14:creationId xmlns:p14="http://schemas.microsoft.com/office/powerpoint/2010/main" val="3618269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more thing, as we said earlier, ASM can also check the HTTP response from the web server. One of the things it will check for is data leakage, such as credit card numbers being sent out in the response. ASM can either mask the credit card numbers, or it can simply block the response. ASM can also check for malicious patterns in the response. This implies that there is something in the response that matches an attack signature. QUESTION: assuming we don’t have a malicious employee in the web development team, how would our web application send a malicious response to a user? ANSWER: if a persistent cross-site script was inserted into the database.</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25</a:t>
            </a:fld>
            <a:endParaRPr lang="en-US" dirty="0"/>
          </a:p>
        </p:txBody>
      </p:sp>
    </p:spTree>
    <p:extLst>
      <p:ext uri="{BB962C8B-B14F-4D97-AF65-F5344CB8AC3E}">
        <p14:creationId xmlns:p14="http://schemas.microsoft.com/office/powerpoint/2010/main" val="2605584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part of this lesson we’ll cover how to create an ASM security policy. QUESTION: how long do you suppose it takes to create an ASM security policy? ANSWER: it can take less than one minute to create an ASM security policy. Now that’s how long it takes to CREATE the security policy. Tuning the security policy will take more time, especially depending on the scope of the web application. The create a security policy we’ll use the BIG-IP Security menu, which will be enabled once we have ASM, AFM, or </a:t>
            </a:r>
            <a:r>
              <a:rPr lang="en-US" dirty="0" err="1"/>
              <a:t>WebSafe</a:t>
            </a:r>
            <a:r>
              <a:rPr lang="en-US" dirty="0"/>
              <a:t> provisioned, then we’ll use the Application Security, Security Polices, Policies List page. This page is new for ASM 13, all of the options are now on one page. There are only three things that must be selected. First we’ll give the security policy a name. Next we’ll select the policy template. One of the challenges of using a WAF is that in order to properly protect a web application, ASM needs to know all about the web application. It needs to know all the file types, all the URLs, all the parameters, which URLs the parameters are expected on. Depending on the scope of the web application, this process can take some time. ASM includes some common out-of-the-box web application, such as OWA. The nice thing about these policy templates is that ASM already knows a lot of the aspects of the web application. It knows the URLs and parameters needed for Outlook Web Access. These policy templates can be a good starting point for creating a security policy, however they still will probably be just the starting point. Any custom web application will use one of these three policy templates, Comprehensive, Fundamental, or Rapid Deployment. We’re going to discuss Rapid Deployment. If you are able to take the F5 Advanced Security boot camp, you’ll learn about using the Fundamental and Comprehensive policy templates. Rapid Deployment has several benefits. It will minimize the number of false positives. QUESTION: what’s a false positive. ANSWER: blocking a non-malicious request. QUESTION: do you suppose it’s important to minimize the number of false positives? ANSWER: definitely, most organizations don’t want to block any valid users. QUESTION: what’s the trade off then of minimizing false positives? ANSWER: more false negatives, which is allowing bad traffic into the web application. It’s always a trade off, organizations have to decide the level of false positives versus false negatives. Next, Rapid Deployment decrease the time from transparent to blocking mode. Every ASM security policy has one of two modes. It’s either in transparent mode or its in blocking mode. When a security policy is in transparent mode, we’re typically still building the security policy, putting all the pieces into place. This is what I like to call introducing ASM to the web application. While in transparent mode, absolutely nothing is blocked by ASM. Once we have all the policy tuned and tested, we can move the entire policy to blocking mode. Now, ASM will block any requests that match a configured security violation. Each security policy must be moved completely from one mode to the next, it can’t be partially switched. However, remember that we may have several security policies for several web applications. Each security policy can be in either transparent or blocking mode. One other thing to consider, remember the two home security systems we discussed earlier? The first solution can likely be installed very quickly. However, when the second company comes out to my ten bedroom house, I tell them I need the security system installed by 5pm. They explain that it takes at least two weeks to inspect the entire house, especially a house my size, then they have to design the security system, and then they have to install it. This takes time. This is just like a security policy, if I have a large web application and I want to utilize several ASM security features, it will take some time to build the security policy. Rapid Deployment will protect the web application from OWASP attacks, such as cross-site scripting and SQL injection. And finally it will include thousands of attack signatures. A security policy using Rapid Deployment might be similar to the front door alarm, maybe a little better than the door alarm. It adds security, it’s a good starting point, but we’ll probably tune it more to add more security. Finally, we identify the virtual server that we’re attaching the security policy to. That’s it, give the policy a name, select the policy template, select the virtual server, and then click Create Policy. </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26</a:t>
            </a:fld>
            <a:endParaRPr lang="en-US" dirty="0"/>
          </a:p>
        </p:txBody>
      </p:sp>
    </p:spTree>
    <p:extLst>
      <p:ext uri="{BB962C8B-B14F-4D97-AF65-F5344CB8AC3E}">
        <p14:creationId xmlns:p14="http://schemas.microsoft.com/office/powerpoint/2010/main" val="385321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now do our first exercise. In this exercise, be sure to use the copy/paste guide on the desktop because there are several long commands that will take a long time to type. You’re going to start by seeing what it’s like to be a hacker, attacking a web site with SQL injection, cross-site scripting, and forceful browsing attacks. You’ll then create a security policy using Rapid Deployment. Finally you’ll use the web application, and then view the requests in the very comprehensive ASM event log. You have 40 minutes to complete this exercise.</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27</a:t>
            </a:fld>
            <a:endParaRPr lang="en-US" dirty="0"/>
          </a:p>
        </p:txBody>
      </p:sp>
    </p:spTree>
    <p:extLst>
      <p:ext uri="{BB962C8B-B14F-4D97-AF65-F5344CB8AC3E}">
        <p14:creationId xmlns:p14="http://schemas.microsoft.com/office/powerpoint/2010/main" val="124691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defTabSz="914292">
              <a:defRPr/>
            </a:pPr>
            <a:endParaRPr lang="en-US" baseline="0" dirty="0"/>
          </a:p>
        </p:txBody>
      </p:sp>
      <p:sp>
        <p:nvSpPr>
          <p:cNvPr id="4" name="Slide Number Placeholder 3"/>
          <p:cNvSpPr>
            <a:spLocks noGrp="1"/>
          </p:cNvSpPr>
          <p:nvPr>
            <p:ph type="sldNum" sz="quarter" idx="10"/>
          </p:nvPr>
        </p:nvSpPr>
        <p:spPr/>
        <p:txBody>
          <a:bodyPr/>
          <a:lstStyle/>
          <a:p>
            <a:fld id="{E33EBCD9-45DB-4081-A1AC-1E49D43FEB87}" type="slidenum">
              <a:rPr lang="en-US" smtClean="0"/>
              <a:t>28</a:t>
            </a:fld>
            <a:endParaRPr lang="en-US"/>
          </a:p>
        </p:txBody>
      </p:sp>
    </p:spTree>
    <p:extLst>
      <p:ext uri="{BB962C8B-B14F-4D97-AF65-F5344CB8AC3E}">
        <p14:creationId xmlns:p14="http://schemas.microsoft.com/office/powerpoint/2010/main" val="156595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We’ll start by discussing file type enforcement. Here is our allowed file types page. Notice that the current allowed file type is an asterisk. QUESTION: what does that mean? ANSWER: it’s a wildcard, it means that currently any and all file types are allowed, </a:t>
            </a:r>
            <a:r>
              <a:rPr lang="en-US" sz="800" dirty="0" err="1"/>
              <a:t>ini</a:t>
            </a:r>
            <a:r>
              <a:rPr lang="en-US" sz="800" dirty="0"/>
              <a:t>, exe, etc. What we want to do is define the list of file types for this web application, such as asp, </a:t>
            </a:r>
            <a:r>
              <a:rPr lang="en-US" sz="800" dirty="0" err="1"/>
              <a:t>css</a:t>
            </a:r>
            <a:r>
              <a:rPr lang="en-US" sz="800" dirty="0"/>
              <a:t>, </a:t>
            </a:r>
            <a:r>
              <a:rPr lang="en-US" sz="800" dirty="0" err="1"/>
              <a:t>js</a:t>
            </a:r>
            <a:r>
              <a:rPr lang="en-US" sz="800" dirty="0"/>
              <a:t>, and pdf. On average, a web application typically needs about ten file types. That’s one benefit of using file type enforcement, we don’t need to come up with a complicated list, just a short list of the required file types. Another nice thing, is as a web application evolves and the web developers are adding more pages and functionality, rarely do they need to add NEW file types. Therefore file type enforcement doesn’t require a lot of ongoing maintenance. Finally, it adds great additional security, especially considering how quick and easy it is to configure. For example, this would have protected a web application against the code red attack. It also protects against forceful browsing, which you did in your last exercise. I feel that every security policy should include file type enforcement. Now once we have our defined list of file types, we’ll need to address the wildcard, because if we leave it here ASM will enforce our list of file types, and still allow all other file types. We’ll select the asterisk checkbox and delete it. We now have a completed file types white list. </a:t>
            </a:r>
          </a:p>
        </p:txBody>
      </p:sp>
      <p:sp>
        <p:nvSpPr>
          <p:cNvPr id="4" name="Slide Number Placeholder 3"/>
          <p:cNvSpPr>
            <a:spLocks noGrp="1"/>
          </p:cNvSpPr>
          <p:nvPr>
            <p:ph type="sldNum" sz="quarter" idx="10"/>
          </p:nvPr>
        </p:nvSpPr>
        <p:spPr/>
        <p:txBody>
          <a:bodyPr/>
          <a:lstStyle/>
          <a:p>
            <a:fld id="{E33EBCD9-45DB-4081-A1AC-1E49D43FEB87}" type="slidenum">
              <a:rPr lang="en-US" smtClean="0"/>
              <a:t>29</a:t>
            </a:fld>
            <a:endParaRPr lang="en-US"/>
          </a:p>
        </p:txBody>
      </p:sp>
    </p:spTree>
    <p:extLst>
      <p:ext uri="{BB962C8B-B14F-4D97-AF65-F5344CB8AC3E}">
        <p14:creationId xmlns:p14="http://schemas.microsoft.com/office/powerpoint/2010/main" val="3317796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20CD16-EC3C-442A-8487-6A0C502CD342}" type="slidenum">
              <a:rPr lang="en-US"/>
              <a:pPr/>
              <a:t>3</a:t>
            </a:fld>
            <a:endParaRPr lang="en-US"/>
          </a:p>
        </p:txBody>
      </p:sp>
      <p:sp>
        <p:nvSpPr>
          <p:cNvPr id="191490" name="Rectangle 2"/>
          <p:cNvSpPr>
            <a:spLocks noGrp="1" noRot="1" noChangeAspect="1" noChangeArrowheads="1" noTextEdit="1"/>
          </p:cNvSpPr>
          <p:nvPr>
            <p:ph type="sldImg"/>
          </p:nvPr>
        </p:nvSpPr>
        <p:spPr>
          <a:xfrm>
            <a:off x="-11113" y="465138"/>
            <a:ext cx="6883401" cy="3871912"/>
          </a:xfrm>
          <a:ln/>
        </p:spPr>
      </p:sp>
      <p:sp>
        <p:nvSpPr>
          <p:cNvPr id="191491" name="Rectangle 3"/>
          <p:cNvSpPr>
            <a:spLocks noGrp="1" noChangeArrowheads="1"/>
          </p:cNvSpPr>
          <p:nvPr>
            <p:ph type="body" idx="1"/>
          </p:nvPr>
        </p:nvSpPr>
        <p:spPr>
          <a:xfrm>
            <a:off x="914401" y="4343400"/>
            <a:ext cx="5029200" cy="4116388"/>
          </a:xfrm>
        </p:spPr>
        <p:txBody>
          <a:bodyPr/>
          <a:lstStyle/>
          <a:p>
            <a:r>
              <a:rPr lang="en-US" dirty="0"/>
              <a:t>Let’s take a step back in time. In the early days of the Internet the main use of the Internet was accessing a company web site with limited details, hours of operation, pictures, company details, but not much else.</a:t>
            </a:r>
          </a:p>
          <a:p>
            <a:endParaRPr lang="en-US" dirty="0"/>
          </a:p>
          <a:p>
            <a:r>
              <a:rPr lang="en-US" dirty="0"/>
              <a:t>Today’s web applications are much more sophisticated with scripts, application servers, databases. This provides today’s Internet users a much more robust web application experience. The problems is for companies, they have threats at multiple levels that must be addressed, otherwise they can be attacked with severe consequences.</a:t>
            </a:r>
          </a:p>
        </p:txBody>
      </p:sp>
    </p:spTree>
    <p:extLst>
      <p:ext uri="{BB962C8B-B14F-4D97-AF65-F5344CB8AC3E}">
        <p14:creationId xmlns:p14="http://schemas.microsoft.com/office/powerpoint/2010/main" val="1656082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WHITEBOARD</a:t>
            </a:r>
          </a:p>
          <a:p>
            <a:endParaRPr lang="en-US" dirty="0"/>
          </a:p>
          <a:p>
            <a:r>
              <a:rPr lang="en-US" dirty="0"/>
              <a:t>Most security products like ASM provide two types of security. They offer negative security, which are things that they KNOW are bad, and they also offer positive security, which are things that they KNOW are good. QUESTION: When it comes to negative security, how do most security products identify if a request is bad or malicious? ANSWER: attack signatures, most security products use attack signatures to identify malicious requests. Positive security can be things like whitelists. Such as, as we’re discussing, a whitelist of file types. If something is in a whitelist, then ASM knows it’s a good request. We can also add whitelists for other items, such as URLs, parameters, and one other thing. Anyone have a guess? It’s cookies. Each of these can have a whitelist of items that we know are good. What is great about ASM is that it combines all of the negative security and positive security together. As long as the request matches our positive security, than ASM knows the request is good, AS LONG as it doesn’t match something in the negative security, in which case the request is bad. So only if the request fits in the positive list, and it DOESN’T fit in the negative list, will the request be considered valid. For this lesson, we are going to focus on creating a whitelist of file types. </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30</a:t>
            </a:fld>
            <a:endParaRPr lang="en-US" dirty="0"/>
          </a:p>
        </p:txBody>
      </p:sp>
    </p:spTree>
    <p:extLst>
      <p:ext uri="{BB962C8B-B14F-4D97-AF65-F5344CB8AC3E}">
        <p14:creationId xmlns:p14="http://schemas.microsoft.com/office/powerpoint/2010/main" val="2627732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So coming back to our whitelist of file types, how can we create this list? There are two ways we can create this list. First, we go to the customer, please bring in your web application team and they can give me the small list of file types, and I can use the Create button and we can create this list in a matter of minutes. The second scenario is where we go to the customer and ask them to bring in their web application team, and then tell us that the web application team for this application is long gone, or it was outsourced, and they have no internal intelligence about the web application. In this scenario, we need to have ASM identify this list for us. Like I said earlier, we need to introduce ASM to the web application. In the next few slides we’ll discuss the process of have ASM build this list for us.</a:t>
            </a:r>
          </a:p>
        </p:txBody>
      </p:sp>
      <p:sp>
        <p:nvSpPr>
          <p:cNvPr id="4" name="Slide Number Placeholder 3"/>
          <p:cNvSpPr>
            <a:spLocks noGrp="1"/>
          </p:cNvSpPr>
          <p:nvPr>
            <p:ph type="sldNum" sz="quarter" idx="10"/>
          </p:nvPr>
        </p:nvSpPr>
        <p:spPr/>
        <p:txBody>
          <a:bodyPr/>
          <a:lstStyle/>
          <a:p>
            <a:fld id="{E33EBCD9-45DB-4081-A1AC-1E49D43FEB87}" type="slidenum">
              <a:rPr lang="en-US" smtClean="0"/>
              <a:t>31</a:t>
            </a:fld>
            <a:endParaRPr lang="en-US"/>
          </a:p>
        </p:txBody>
      </p:sp>
    </p:spTree>
    <p:extLst>
      <p:ext uri="{BB962C8B-B14F-4D97-AF65-F5344CB8AC3E}">
        <p14:creationId xmlns:p14="http://schemas.microsoft.com/office/powerpoint/2010/main" val="349221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most important page for ASM administrators to get to know. It’s the learning and blocking settings page. This is where almost all security policy configurations are configured. First off, top level fields. Remember that each security policy has two modes. This is where we switch from transparent to blocking mode. We also have three learning mode options ASM uses to build a security policy: manual, automatic, and disabled. Finally, there are three different learning speeds, which control how quickly ASM learns about a web application. Then there are several categories of security violations. For each category we can view specific violation types. There are several that are already selected. This is because we used the Rapid Deployment policy template. Each of these violations can identify a malicious or illegal request. You can use the little triangle at the end of each violation type to view more details of the violation, although it’s not important to get to know every violation. What’s important is to understand the three columns: Learn, Alarm, and Block. First the Learn option. In a few minutes we’ll look at another page, the Traffic Learning page. On that page we will see everything that ASM has learned about the web application. For each violation on this page with the Learn checkbox, ASM will show us every time a user request triggers the violation. We can use that information to help us determine valid versus malicious requests. Not all requests that match a violation are malicious. They could be triggering false positives. Then we have the Alarm checkbox. Once we have a violation type configured and a request arrives that triggers the violation, AND the security policy is in transparent mode, ASM will create an illegal event log entry. These log entries will let us know which requests will be blocked once we move the security policy to blocking mode. Finally is the Block checkbox. Once we are in blocking mode, this checkbox ensures that any requests that trigger this violation will be blocked, and SAM will create a blocking event log entry.</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32</a:t>
            </a:fld>
            <a:endParaRPr lang="en-US" dirty="0"/>
          </a:p>
        </p:txBody>
      </p:sp>
    </p:spTree>
    <p:extLst>
      <p:ext uri="{BB962C8B-B14F-4D97-AF65-F5344CB8AC3E}">
        <p14:creationId xmlns:p14="http://schemas.microsoft.com/office/powerpoint/2010/main" val="1936477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use the learning and blocking settings page to enable learning for new file types. First, notice that all of the block checkboxes are greyed out and I can’t select them. QUESTION: anyone know why they’re greyed out? ANSWER: because we’re in transparent mode. We can easily do this be switching from transparent to blocking mode, but don’t yet save the page. Notice that we can now enable the block checkboxes. First though we’ll change the learn new file types option from never to always. This will enable ASM to create a comprehensive whitelist of file types. Next we’ll need to select the checkboxes for the Illegal File Type violation. This enables ASM to show us new file types on the traffic learning page, alert us if a file type is requested that’s not on the whitelist in transparent mode, and block a request if a file type is requested that’s not on the whitelist in blocking mode. We can now switch back to transparent mode, and then save the page. Notice at the top of the page we’re notified that changes have been made to the security policy that haven’t yet been applied. With ASM we need to click Apply Policy in order to see the new settings in the web application.</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33</a:t>
            </a:fld>
            <a:endParaRPr lang="en-US" dirty="0"/>
          </a:p>
        </p:txBody>
      </p:sp>
    </p:spTree>
    <p:extLst>
      <p:ext uri="{BB962C8B-B14F-4D97-AF65-F5344CB8AC3E}">
        <p14:creationId xmlns:p14="http://schemas.microsoft.com/office/powerpoint/2010/main" val="2164597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txBox="1">
            <a:spLocks noGrp="1" noChangeArrowheads="1"/>
          </p:cNvSpPr>
          <p:nvPr/>
        </p:nvSpPr>
        <p:spPr bwMode="auto">
          <a:xfrm>
            <a:off x="3884614" y="8685213"/>
            <a:ext cx="2971800" cy="457200"/>
          </a:xfrm>
          <a:prstGeom prst="rect">
            <a:avLst/>
          </a:prstGeom>
          <a:noFill/>
          <a:ln w="9525">
            <a:noFill/>
            <a:miter lim="800000"/>
            <a:headEnd/>
            <a:tailEnd/>
          </a:ln>
        </p:spPr>
        <p:txBody>
          <a:bodyPr lIns="91430" tIns="45715" rIns="91430" bIns="45715" anchor="b">
            <a:prstTxWarp prst="textNoShape">
              <a:avLst/>
            </a:prstTxWarp>
          </a:bodyPr>
          <a:lstStyle/>
          <a:p>
            <a:pPr algn="r">
              <a:buClrTx/>
              <a:buFontTx/>
              <a:buNone/>
            </a:pPr>
            <a:fld id="{9CBD8A42-3F41-4444-8E7B-CB69C4BF692E}" type="slidenum">
              <a:rPr lang="en-US" sz="1200"/>
              <a:pPr algn="r">
                <a:buClrTx/>
                <a:buFontTx/>
                <a:buNone/>
              </a:pPr>
              <a:t>34</a:t>
            </a:fld>
            <a:endParaRPr lang="en-US" sz="1200"/>
          </a:p>
        </p:txBody>
      </p:sp>
      <p:sp>
        <p:nvSpPr>
          <p:cNvPr id="530435" name="Rectangle 2"/>
          <p:cNvSpPr>
            <a:spLocks noGrp="1" noRot="1" noChangeAspect="1" noChangeArrowheads="1" noTextEdit="1"/>
          </p:cNvSpPr>
          <p:nvPr>
            <p:ph type="sldImg"/>
          </p:nvPr>
        </p:nvSpPr>
        <p:spPr>
          <a:xfrm>
            <a:off x="382588" y="685800"/>
            <a:ext cx="6096000" cy="3429000"/>
          </a:xfrm>
          <a:ln/>
        </p:spPr>
      </p:sp>
      <p:sp>
        <p:nvSpPr>
          <p:cNvPr id="530436" name="Rectangle 3"/>
          <p:cNvSpPr>
            <a:spLocks noGrp="1" noChangeArrowheads="1"/>
          </p:cNvSpPr>
          <p:nvPr>
            <p:ph type="body" idx="1"/>
          </p:nvPr>
        </p:nvSpPr>
        <p:spPr>
          <a:xfrm>
            <a:off x="685800" y="4343401"/>
            <a:ext cx="5486400" cy="4114800"/>
          </a:xfrm>
          <a:noFill/>
          <a:ln/>
        </p:spPr>
        <p:txBody>
          <a:bodyPr/>
          <a:lstStyle/>
          <a:p>
            <a:pPr eaLnBrk="1" hangingPunct="1"/>
            <a:r>
              <a:rPr lang="en-US" dirty="0"/>
              <a:t>The next step is to generate learning suggestions for file types. QUESTION: how do you suppose we’ll identify potential file types? ANSWER: have users generate traffic. When users request different file types that receive successful responses from the web server, ASM adds the file types to the SUGGESTION list. It’s important to remember that this is only a list of suggestions; it’s possible and likely that not all will be added to the file type whitelist. As different users access the same file types, ASM keeps track of the number of requests for each file type. This will help us identify valid file types. If a malicious user requests a file type using forceful browsing, that file type will be added to the suggestion list. We can do this in a production or development environment, but it’s important to remember that we’re in transparent mode, and nothing gets blocked in transparent mode.</a:t>
            </a:r>
          </a:p>
        </p:txBody>
      </p:sp>
    </p:spTree>
    <p:extLst>
      <p:ext uri="{BB962C8B-B14F-4D97-AF65-F5344CB8AC3E}">
        <p14:creationId xmlns:p14="http://schemas.microsoft.com/office/powerpoint/2010/main" val="2065456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period of time has passed, we can now examine all of the details that ASM has learned about this web application, and we’ll do that on another very important ASM page, the traffic learning page. Remember on the learning and blocking settings page there were all of those violations with the learn checkbox selected. This page will show us every time a user request triggered one of those violations. First is the list of what are called learning suggestions. Some of these are valid and should be added to the security policy as acceptable, others are not valid or malicious and should not be added to the security policy. </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35</a:t>
            </a:fld>
            <a:endParaRPr lang="en-US" dirty="0"/>
          </a:p>
        </p:txBody>
      </p:sp>
    </p:spTree>
    <p:extLst>
      <p:ext uri="{BB962C8B-B14F-4D97-AF65-F5344CB8AC3E}">
        <p14:creationId xmlns:p14="http://schemas.microsoft.com/office/powerpoint/2010/main" val="2405712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look at a specific traffic suggestion Notice that this suggestion has a score, this is called the learning suggestion score. The idea is that as more requests come in from different users using different sessions over a period of time for this same file type, ASM will slowly increase the suggestion score. We can also see many suggestions have come in for this file type, for example there were 87 requests for the </a:t>
            </a:r>
            <a:r>
              <a:rPr lang="en-US" dirty="0" err="1"/>
              <a:t>php</a:t>
            </a:r>
            <a:r>
              <a:rPr lang="en-US" dirty="0"/>
              <a:t> file type. You can also see the exact URLs that were requested for this file type. And when you select one of the URLs you can see the full HTTP request submitted by the user. This is a lot of detail for the ASM administrator, which they can use to determine if they should add this file type to the whitelist.</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36</a:t>
            </a:fld>
            <a:endParaRPr lang="en-US" dirty="0"/>
          </a:p>
        </p:txBody>
      </p:sp>
    </p:spTree>
    <p:extLst>
      <p:ext uri="{BB962C8B-B14F-4D97-AF65-F5344CB8AC3E}">
        <p14:creationId xmlns:p14="http://schemas.microsoft.com/office/powerpoint/2010/main" val="2896970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step for creating our file types whitelist is to add the correct file types from the suggestion list. First, notice there is a file type called </a:t>
            </a:r>
            <a:r>
              <a:rPr lang="en-US" dirty="0" err="1"/>
              <a:t>no_ext</a:t>
            </a:r>
            <a:r>
              <a:rPr lang="en-US" dirty="0"/>
              <a:t>. QUESTION: what do you suppose this refers to? ANSWER: it stand for “no extension”, it’s whenever a user submits a request like this, for f5.com, without specifying a file type. QUESTION: do we want to add this file type to our whitelist? ANSWER: definitely, unless we want to force our users to access our home page by going to www.lorax.com/default.XXX. Now we have the suggestion selected. By the way, just because the violation is illegal file type doesn’t mean that this is actually an illegal file type, it’s just an illegal file type NOW because it’s not on the whitelist. To add it to the whitelist we’ll use that blue button. It’s important to understand that the blue button will add any of the suggestions to the positive security model for the policy. In this case you can see that the blue button will add </a:t>
            </a:r>
            <a:r>
              <a:rPr lang="en-US" dirty="0" err="1"/>
              <a:t>php</a:t>
            </a:r>
            <a:r>
              <a:rPr lang="en-US" dirty="0"/>
              <a:t> to the list of valid file types. When I click the button there are two options, for now we’ll select the second option and keep the file types in staging. Once we do that the suggestion is removed from the suggestion list, and it will never appear on the suggestion list again because </a:t>
            </a:r>
            <a:r>
              <a:rPr lang="en-US" dirty="0" err="1"/>
              <a:t>php</a:t>
            </a:r>
            <a:r>
              <a:rPr lang="en-US" dirty="0"/>
              <a:t> is no longer illegal. </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37</a:t>
            </a:fld>
            <a:endParaRPr lang="en-US" dirty="0"/>
          </a:p>
        </p:txBody>
      </p:sp>
    </p:spTree>
    <p:extLst>
      <p:ext uri="{BB962C8B-B14F-4D97-AF65-F5344CB8AC3E}">
        <p14:creationId xmlns:p14="http://schemas.microsoft.com/office/powerpoint/2010/main" val="1638064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process may be time consuming going one by one, so we can use the magnifying glass to create a filter of just illegal file types with a high learning score. I can quickly see that these are all valid file types and select them all together with the select all checkbox. Notice you can see that all the file types that will be added. We’ll then add them all and keep them in staging. We can then adjust the filter to see all file types with a low learning score. We can choose to keep them in this list, delete them, or ignore them. If we keep them in the list it will clutter up the suggestion list. If we click on delete suggestions it will remove them from the list, but the suggestions may re-appear in the list again if they are requested again. If we click on ignore suggestions it will remove them from the list and they will never again appear in the list.</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38</a:t>
            </a:fld>
            <a:endParaRPr lang="en-US" dirty="0"/>
          </a:p>
        </p:txBody>
      </p:sp>
    </p:spTree>
    <p:extLst>
      <p:ext uri="{BB962C8B-B14F-4D97-AF65-F5344CB8AC3E}">
        <p14:creationId xmlns:p14="http://schemas.microsoft.com/office/powerpoint/2010/main" val="357807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txBox="1">
            <a:spLocks noGrp="1" noChangeArrowheads="1"/>
          </p:cNvSpPr>
          <p:nvPr/>
        </p:nvSpPr>
        <p:spPr bwMode="auto">
          <a:xfrm>
            <a:off x="3884614" y="8685213"/>
            <a:ext cx="2971800" cy="457200"/>
          </a:xfrm>
          <a:prstGeom prst="rect">
            <a:avLst/>
          </a:prstGeom>
          <a:noFill/>
          <a:ln w="9525">
            <a:noFill/>
            <a:miter lim="800000"/>
            <a:headEnd/>
            <a:tailEnd/>
          </a:ln>
        </p:spPr>
        <p:txBody>
          <a:bodyPr lIns="91430" tIns="45715" rIns="91430" bIns="45715" anchor="b">
            <a:prstTxWarp prst="textNoShape">
              <a:avLst/>
            </a:prstTxWarp>
          </a:bodyPr>
          <a:lstStyle/>
          <a:p>
            <a:pPr algn="r">
              <a:buClrTx/>
              <a:buFontTx/>
              <a:buNone/>
            </a:pPr>
            <a:fld id="{E38B5B3E-E3A8-C041-BE21-04DF616FE4C9}" type="slidenum">
              <a:rPr lang="en-US" sz="1200"/>
              <a:pPr algn="r">
                <a:buClrTx/>
                <a:buFontTx/>
                <a:buNone/>
              </a:pPr>
              <a:t>39</a:t>
            </a:fld>
            <a:endParaRPr lang="en-US" sz="1200"/>
          </a:p>
        </p:txBody>
      </p:sp>
      <p:sp>
        <p:nvSpPr>
          <p:cNvPr id="634883" name="Rectangle 2"/>
          <p:cNvSpPr>
            <a:spLocks noGrp="1" noRot="1" noChangeAspect="1" noChangeArrowheads="1" noTextEdit="1"/>
          </p:cNvSpPr>
          <p:nvPr>
            <p:ph type="sldImg"/>
          </p:nvPr>
        </p:nvSpPr>
        <p:spPr>
          <a:xfrm>
            <a:off x="382588" y="685800"/>
            <a:ext cx="6096000" cy="3429000"/>
          </a:xfrm>
          <a:ln/>
        </p:spPr>
      </p:sp>
      <p:sp>
        <p:nvSpPr>
          <p:cNvPr id="634884" name="Rectangle 3"/>
          <p:cNvSpPr>
            <a:spLocks noGrp="1" noChangeArrowheads="1"/>
          </p:cNvSpPr>
          <p:nvPr>
            <p:ph type="body" idx="1"/>
          </p:nvPr>
        </p:nvSpPr>
        <p:spPr>
          <a:xfrm>
            <a:off x="685800" y="4343401"/>
            <a:ext cx="5486400" cy="4114800"/>
          </a:xfrm>
          <a:noFill/>
          <a:ln/>
        </p:spPr>
        <p:txBody>
          <a:bodyPr/>
          <a:lstStyle/>
          <a:p>
            <a:pPr eaLnBrk="1" hangingPunct="1"/>
            <a:r>
              <a:rPr lang="en-US" dirty="0"/>
              <a:t>We can now view the allowed file types page, which is our whitelist. Remember, as long as the wildcard is on this list ASM will continue to allow all file types. Once we are confident that this list is complete, we can then select the wildcard checkbox and click Delete. Now, without the wildcard, ASM will ensure that all requested file types match one of the items in the whitelist. QUESTION: if someone now requests an </a:t>
            </a:r>
            <a:r>
              <a:rPr lang="en-US" dirty="0" err="1"/>
              <a:t>ini</a:t>
            </a:r>
            <a:r>
              <a:rPr lang="en-US" dirty="0"/>
              <a:t> file type, will it be allowed or blocked? ANSWER: it will be allowed because we’re in transparent mode. However ASM will create an illegal event log entry. One last thing, note that all file types are in staging. If you get a chance to take the advanced security boot camp you’ll learn about staging.</a:t>
            </a:r>
          </a:p>
        </p:txBody>
      </p:sp>
    </p:spTree>
    <p:extLst>
      <p:ext uri="{BB962C8B-B14F-4D97-AF65-F5344CB8AC3E}">
        <p14:creationId xmlns:p14="http://schemas.microsoft.com/office/powerpoint/2010/main" val="2572005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20CD16-EC3C-442A-8487-6A0C502CD342}" type="slidenum">
              <a:rPr lang="en-US"/>
              <a:pPr/>
              <a:t>4</a:t>
            </a:fld>
            <a:endParaRPr lang="en-US"/>
          </a:p>
        </p:txBody>
      </p:sp>
      <p:sp>
        <p:nvSpPr>
          <p:cNvPr id="191490" name="Rectangle 2"/>
          <p:cNvSpPr>
            <a:spLocks noGrp="1" noRot="1" noChangeAspect="1" noChangeArrowheads="1" noTextEdit="1"/>
          </p:cNvSpPr>
          <p:nvPr>
            <p:ph type="sldImg"/>
          </p:nvPr>
        </p:nvSpPr>
        <p:spPr>
          <a:xfrm>
            <a:off x="-11113" y="465138"/>
            <a:ext cx="6883401" cy="3871912"/>
          </a:xfrm>
          <a:ln/>
        </p:spPr>
      </p:sp>
      <p:sp>
        <p:nvSpPr>
          <p:cNvPr id="191491" name="Rectangle 3"/>
          <p:cNvSpPr>
            <a:spLocks noGrp="1" noChangeArrowheads="1"/>
          </p:cNvSpPr>
          <p:nvPr>
            <p:ph type="body" idx="1"/>
          </p:nvPr>
        </p:nvSpPr>
        <p:spPr>
          <a:xfrm>
            <a:off x="914401" y="4343400"/>
            <a:ext cx="5029200" cy="4116388"/>
          </a:xfrm>
        </p:spPr>
        <p:txBody>
          <a:bodyPr/>
          <a:lstStyle/>
          <a:p>
            <a:r>
              <a:rPr lang="en-US" dirty="0"/>
              <a:t>Organizations have several methods to deal with these threats. Many rely on a network firewall to block incoming traffic. They also use SSL for their web applications. They also apply server hardening practices. They also have patch management and updates. They also ensure the application developers write the applications with secure code to be protected against application threats.</a:t>
            </a:r>
          </a:p>
        </p:txBody>
      </p:sp>
    </p:spTree>
    <p:extLst>
      <p:ext uri="{BB962C8B-B14F-4D97-AF65-F5344CB8AC3E}">
        <p14:creationId xmlns:p14="http://schemas.microsoft.com/office/powerpoint/2010/main" val="1886441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talk about attack signatures. The first thing we’ll discuss is the server technologies page. We use this page to define aspects about the web application, such as the web server type such as IIS or Apache, the web page types such as asp or </a:t>
            </a:r>
            <a:r>
              <a:rPr lang="en-US" dirty="0" err="1"/>
              <a:t>php</a:t>
            </a:r>
            <a:r>
              <a:rPr lang="en-US" dirty="0"/>
              <a:t>, the database type such as SQL or </a:t>
            </a:r>
            <a:r>
              <a:rPr lang="en-US" dirty="0" err="1"/>
              <a:t>mySQL</a:t>
            </a:r>
            <a:r>
              <a:rPr lang="en-US" dirty="0"/>
              <a:t>. For each item we add, ASM will add additional attack signatures that ONLY apply to these technologies. Therefore this page is used to add custom signatures for this security policy.</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40</a:t>
            </a:fld>
            <a:endParaRPr lang="en-US" dirty="0"/>
          </a:p>
        </p:txBody>
      </p:sp>
    </p:spTree>
    <p:extLst>
      <p:ext uri="{BB962C8B-B14F-4D97-AF65-F5344CB8AC3E}">
        <p14:creationId xmlns:p14="http://schemas.microsoft.com/office/powerpoint/2010/main" val="4257354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place where we can add signatures to the security policy is the learning and blocking settings page. Notice there is an Attack Signatures section. When we expand it you can see all of the signature sets that are currently added to the security policy, including the server technologies signature sets we just added. We can click on the Change button to see additional signature sets. A signature set contains any number of different attack signatures. QUESTION: why not just add all signature sets to the security policy? ANSWER: two reasons, it adds unnecessary overhead, plus it can trigger unwanted false positives. Therefore I only want to add the signature sets that are required. High accuracy will have less false positives, low accuracy may have more false positives. I can now see all of the new signature sets and I can save the page and apply the policy.</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41</a:t>
            </a:fld>
            <a:endParaRPr lang="en-US" dirty="0"/>
          </a:p>
        </p:txBody>
      </p:sp>
    </p:spTree>
    <p:extLst>
      <p:ext uri="{BB962C8B-B14F-4D97-AF65-F5344CB8AC3E}">
        <p14:creationId xmlns:p14="http://schemas.microsoft.com/office/powerpoint/2010/main" val="611945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use the attack signatures page to view all of the attack signatures for this security policy. One important thing to note is that the top of nearly every ASM page has the current policy list. You should always ensure that you’re looking at the correct security policy before doing any editing. On this page we can see the exact number of signatures, in this case over 2700. Once again, note that all signatures are currently in staging. If you take the advanced security course you will learn about staging.</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42</a:t>
            </a:fld>
            <a:endParaRPr lang="en-US" dirty="0"/>
          </a:p>
        </p:txBody>
      </p:sp>
    </p:spTree>
    <p:extLst>
      <p:ext uri="{BB962C8B-B14F-4D97-AF65-F5344CB8AC3E}">
        <p14:creationId xmlns:p14="http://schemas.microsoft.com/office/powerpoint/2010/main" val="6134705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up in the to left corner of the page there’s a notification about new ASM signatures. This link brings us to the Security Updates page. The F5 ASM team in Tel Aviv watches all application attack trends and adds new signatures, modifies existing signatures, and even deletes signatures. They release signature updates roughly every six weeks. There are a couple different ways we can apply signature updates to ASM. By default it’s manual, where we click the Check for Updates button. We’re then notified that there are updates available, and then we can install the updates. Notice we are informed of exactly how many attack signatures, bot signatures, and server technology signatures were added, modified, or deleted. Once the install is complete you can view details about the specific signatures that were affected. You can also change from manual signature update to automatic signature update, where we specify how often ASM should check for updates. </a:t>
            </a:r>
            <a:r>
              <a:rPr lang="en-US" sz="1200" kern="1200" dirty="0">
                <a:solidFill>
                  <a:schemeClr val="tx1"/>
                </a:solidFill>
                <a:effectLst/>
                <a:latin typeface="Arial" panose="020B0604020202020204" pitchFamily="34" charset="0"/>
                <a:ea typeface="+mn-ea"/>
                <a:cs typeface="+mn-cs"/>
              </a:rPr>
              <a:t>For zero day, the research team is releasing emergency updates ASAP, they typically take 12-48 hours after a pervasive zero day is published. </a:t>
            </a:r>
            <a:endParaRPr lang="en-US" dirty="0"/>
          </a:p>
        </p:txBody>
      </p:sp>
      <p:sp>
        <p:nvSpPr>
          <p:cNvPr id="4" name="Slide Number Placeholder 3"/>
          <p:cNvSpPr>
            <a:spLocks noGrp="1"/>
          </p:cNvSpPr>
          <p:nvPr>
            <p:ph type="sldNum" sz="quarter" idx="10"/>
          </p:nvPr>
        </p:nvSpPr>
        <p:spPr/>
        <p:txBody>
          <a:bodyPr/>
          <a:lstStyle/>
          <a:p>
            <a:fld id="{E33EBCD9-45DB-4081-A1AC-1E49D43FEB87}" type="slidenum">
              <a:rPr lang="en-US" smtClean="0"/>
              <a:t>43</a:t>
            </a:fld>
            <a:endParaRPr lang="en-US"/>
          </a:p>
        </p:txBody>
      </p:sp>
    </p:spTree>
    <p:extLst>
      <p:ext uri="{BB962C8B-B14F-4D97-AF65-F5344CB8AC3E}">
        <p14:creationId xmlns:p14="http://schemas.microsoft.com/office/powerpoint/2010/main" val="3393909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44</a:t>
            </a:fld>
            <a:endParaRPr lang="en-US" dirty="0"/>
          </a:p>
        </p:txBody>
      </p:sp>
    </p:spTree>
    <p:extLst>
      <p:ext uri="{BB962C8B-B14F-4D97-AF65-F5344CB8AC3E}">
        <p14:creationId xmlns:p14="http://schemas.microsoft.com/office/powerpoint/2010/main" val="1335498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20CD16-EC3C-442A-8487-6A0C502CD342}" type="slidenum">
              <a:rPr lang="en-US"/>
              <a:pPr/>
              <a:t>5</a:t>
            </a:fld>
            <a:endParaRPr lang="en-US"/>
          </a:p>
        </p:txBody>
      </p:sp>
      <p:sp>
        <p:nvSpPr>
          <p:cNvPr id="191490" name="Rectangle 2"/>
          <p:cNvSpPr>
            <a:spLocks noGrp="1" noRot="1" noChangeAspect="1" noChangeArrowheads="1" noTextEdit="1"/>
          </p:cNvSpPr>
          <p:nvPr>
            <p:ph type="sldImg"/>
          </p:nvPr>
        </p:nvSpPr>
        <p:spPr>
          <a:xfrm>
            <a:off x="-11113" y="465138"/>
            <a:ext cx="6883401" cy="3871912"/>
          </a:xfrm>
          <a:ln/>
        </p:spPr>
      </p:sp>
      <p:sp>
        <p:nvSpPr>
          <p:cNvPr id="191491" name="Rectangle 3"/>
          <p:cNvSpPr>
            <a:spLocks noGrp="1" noChangeArrowheads="1"/>
          </p:cNvSpPr>
          <p:nvPr>
            <p:ph type="body" idx="1"/>
          </p:nvPr>
        </p:nvSpPr>
        <p:spPr>
          <a:xfrm>
            <a:off x="914401" y="4343400"/>
            <a:ext cx="5029200" cy="4116388"/>
          </a:xfrm>
        </p:spPr>
        <p:txBody>
          <a:bodyPr/>
          <a:lstStyle/>
          <a:p>
            <a:r>
              <a:rPr lang="en-US" dirty="0"/>
              <a:t>There are several issues with relying on these for attack mitigation. We now have a malicious user attempting to attack our web application. SSL protects requests while in transit to the web application. SSL doesn’t help to protect from malicious content within the request. Network firewalls only protect up through layer 4. Even using AFM and its network </a:t>
            </a:r>
            <a:r>
              <a:rPr lang="en-US" dirty="0" err="1"/>
              <a:t>DoS</a:t>
            </a:r>
            <a:r>
              <a:rPr lang="en-US" dirty="0"/>
              <a:t> protection only goes up to layer 4. The application threats we’re talking about take place at layer 7. Network firewalls are blind to all application layer traffic. The network firewall will see that all attack requests are going to the correct web server on the correct port, and it will allow the attack traffic through. Network firewalls are also blind to SSL traffic and will allow it all through. SSL actually helps to ensure that an application attack is delivered safely to the web server. Hardening and patch management, although very important, will not address against zero-day attacks. We have to wait for new updates or security patches to be released.</a:t>
            </a:r>
          </a:p>
        </p:txBody>
      </p:sp>
    </p:spTree>
    <p:extLst>
      <p:ext uri="{BB962C8B-B14F-4D97-AF65-F5344CB8AC3E}">
        <p14:creationId xmlns:p14="http://schemas.microsoft.com/office/powerpoint/2010/main" val="181860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WHITEBOARD</a:t>
            </a:r>
          </a:p>
          <a:p>
            <a:endParaRPr lang="en-US" dirty="0"/>
          </a:p>
          <a:p>
            <a:r>
              <a:rPr lang="en-US" dirty="0"/>
              <a:t>Let’s review why the F5 BIG-IP is so valuable. We have a BIG-IP for web applications. We can do several things, such as SSL offload. Why is SSL offload valuable? It offloads the decryption and encryption from the web servers. We also can do HTTP compression in hardware on the BIG-IP. Why is that valuable. Again, we’re offloading the CPU task from the web server. Why do we have the web servers in the network? Their job is to receive HTTP requests and send responses. We don’t want to fill their CPU with unnecessary tasks. Now, let’s talk about application attacks. Even if the web servers are hardened and patched, and the applications are coded securely, do we want application attacks to arrive at the web servers and have the servers play traffic cop, identifying good traffic versus bad traffic. Or would it be better to have all bad requests blocked at the BIG-IP, and allow the web servers to do their job of serving up web content. Not only is this good for the servers, ASM will protect the web applications much better than the servers could themselves. Also, if there is a new attack that has been identified, we can add a custom signature on the BIG-IP and block all the new attack traffic from hitting the servers. If we’d relied on the server security, we’d have to wait for a security patch for the new attack string.</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6</a:t>
            </a:fld>
            <a:endParaRPr lang="en-US" dirty="0"/>
          </a:p>
        </p:txBody>
      </p:sp>
    </p:spTree>
    <p:extLst>
      <p:ext uri="{BB962C8B-B14F-4D97-AF65-F5344CB8AC3E}">
        <p14:creationId xmlns:p14="http://schemas.microsoft.com/office/powerpoint/2010/main" val="74682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20CD16-EC3C-442A-8487-6A0C502CD342}" type="slidenum">
              <a:rPr lang="en-US"/>
              <a:pPr/>
              <a:t>7</a:t>
            </a:fld>
            <a:endParaRPr lang="en-US"/>
          </a:p>
        </p:txBody>
      </p:sp>
      <p:sp>
        <p:nvSpPr>
          <p:cNvPr id="191490" name="Rectangle 2"/>
          <p:cNvSpPr>
            <a:spLocks noGrp="1" noRot="1" noChangeAspect="1" noChangeArrowheads="1" noTextEdit="1"/>
          </p:cNvSpPr>
          <p:nvPr>
            <p:ph type="sldImg"/>
          </p:nvPr>
        </p:nvSpPr>
        <p:spPr>
          <a:xfrm>
            <a:off x="-11113" y="465138"/>
            <a:ext cx="6883401" cy="3871912"/>
          </a:xfrm>
          <a:ln/>
        </p:spPr>
      </p:sp>
      <p:sp>
        <p:nvSpPr>
          <p:cNvPr id="191491" name="Rectangle 3"/>
          <p:cNvSpPr>
            <a:spLocks noGrp="1" noChangeArrowheads="1"/>
          </p:cNvSpPr>
          <p:nvPr>
            <p:ph type="body" idx="1"/>
          </p:nvPr>
        </p:nvSpPr>
        <p:spPr>
          <a:xfrm>
            <a:off x="914401" y="4343400"/>
            <a:ext cx="5029200" cy="4116388"/>
          </a:xfrm>
        </p:spPr>
        <p:txBody>
          <a:bodyPr/>
          <a:lstStyle/>
          <a:p>
            <a:r>
              <a:rPr lang="en-US" dirty="0"/>
              <a:t>If an application attack makes it to the web server, many things can happen. It may trick the web server into doing something or sending something to the hacker. It can easily take web servers down. It can access the database and send database data to the hacker, such as credit card numbers or usernames and passwords. They can also delete data from the database. We have ensure that no application attack traffic ever arrive at the web server.</a:t>
            </a:r>
          </a:p>
        </p:txBody>
      </p:sp>
    </p:spTree>
    <p:extLst>
      <p:ext uri="{BB962C8B-B14F-4D97-AF65-F5344CB8AC3E}">
        <p14:creationId xmlns:p14="http://schemas.microsoft.com/office/powerpoint/2010/main" val="1499988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20CD16-EC3C-442A-8487-6A0C502CD342}" type="slidenum">
              <a:rPr lang="en-US"/>
              <a:pPr/>
              <a:t>8</a:t>
            </a:fld>
            <a:endParaRPr lang="en-US"/>
          </a:p>
        </p:txBody>
      </p:sp>
      <p:sp>
        <p:nvSpPr>
          <p:cNvPr id="191490" name="Rectangle 2"/>
          <p:cNvSpPr>
            <a:spLocks noGrp="1" noRot="1" noChangeAspect="1" noChangeArrowheads="1" noTextEdit="1"/>
          </p:cNvSpPr>
          <p:nvPr>
            <p:ph type="sldImg"/>
          </p:nvPr>
        </p:nvSpPr>
        <p:spPr>
          <a:xfrm>
            <a:off x="-11113" y="465138"/>
            <a:ext cx="6883401" cy="3871912"/>
          </a:xfrm>
          <a:ln/>
        </p:spPr>
      </p:sp>
      <p:sp>
        <p:nvSpPr>
          <p:cNvPr id="191491" name="Rectangle 3"/>
          <p:cNvSpPr>
            <a:spLocks noGrp="1" noChangeArrowheads="1"/>
          </p:cNvSpPr>
          <p:nvPr>
            <p:ph type="body" idx="1"/>
          </p:nvPr>
        </p:nvSpPr>
        <p:spPr>
          <a:xfrm>
            <a:off x="914401" y="4343400"/>
            <a:ext cx="5029200" cy="4116388"/>
          </a:xfrm>
        </p:spPr>
        <p:txBody>
          <a:bodyPr/>
          <a:lstStyle/>
          <a:p>
            <a:r>
              <a:rPr lang="en-US" dirty="0"/>
              <a:t>We are going to use BIG-IP ASM for full web application security, in front of all of our web applications. An ASM security policy will examine every request and identify if it’s malicious. If it’s not malicious, it will send the request to the web server. ASM will also check server responses for something dangerous before sending the response to the user. We also recommend having both ASM and AFM on the same BIG-IP which will provide full layer 3 through 7 protection. </a:t>
            </a:r>
          </a:p>
          <a:p>
            <a:endParaRPr lang="en-US" dirty="0"/>
          </a:p>
          <a:p>
            <a:r>
              <a:rPr lang="en-US" dirty="0"/>
              <a:t>Here is a list of several security features of using an ASM security policy. We won’t have time to go through all of the features of this list today, but it’s good to know how comprehensive ASM security policies are. One example is layer 7 </a:t>
            </a:r>
            <a:r>
              <a:rPr lang="en-US" dirty="0" err="1"/>
              <a:t>DoS</a:t>
            </a:r>
            <a:r>
              <a:rPr lang="en-US" dirty="0"/>
              <a:t> is different than an application attack, which is malicious request to a web server. Another scenario, the malicious user is accessing the logo on the home page. This isn’t a malicious request, it’s a legal request. However, if hundreds of thousands of computers in a botnet are flooding the wed server with requests for the logo. This may take the web server offline. This can be difficult to identify because they are all valid requests. ASM can protect web applications against this using layer 7 </a:t>
            </a:r>
            <a:r>
              <a:rPr lang="en-US" dirty="0" err="1"/>
              <a:t>DoS</a:t>
            </a:r>
            <a:r>
              <a:rPr lang="en-US" dirty="0"/>
              <a:t> protection.</a:t>
            </a:r>
          </a:p>
        </p:txBody>
      </p:sp>
    </p:spTree>
    <p:extLst>
      <p:ext uri="{BB962C8B-B14F-4D97-AF65-F5344CB8AC3E}">
        <p14:creationId xmlns:p14="http://schemas.microsoft.com/office/powerpoint/2010/main" val="1703971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651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We’ve seen a trend where a lot of the money for security is going to network attack protection. Not as much money is spent on application attack protection. However the threats from application attacks are much more dangerous, there is more loss, such as customer confidence, customer data loss, etc. We need to change the trend so that organization make more of a security investment in application attack protection.</a:t>
            </a:r>
          </a:p>
        </p:txBody>
      </p:sp>
      <p:sp>
        <p:nvSpPr>
          <p:cNvPr id="5765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66842F8D-2E07-F848-88A4-785B451870E4}" type="slidenum">
              <a:rPr lang="en-US" sz="1200">
                <a:latin typeface="Calibri" charset="0"/>
              </a:rPr>
              <a:pPr eaLnBrk="1" fontAlgn="base" hangingPunct="1">
                <a:spcBef>
                  <a:spcPct val="0"/>
                </a:spcBef>
                <a:spcAft>
                  <a:spcPct val="0"/>
                </a:spcAft>
              </a:pPr>
              <a:t>9</a:t>
            </a:fld>
            <a:endParaRPr lang="en-US" sz="1200">
              <a:latin typeface="Calibri" charset="0"/>
            </a:endParaRPr>
          </a:p>
        </p:txBody>
      </p:sp>
    </p:spTree>
    <p:extLst>
      <p:ext uri="{BB962C8B-B14F-4D97-AF65-F5344CB8AC3E}">
        <p14:creationId xmlns:p14="http://schemas.microsoft.com/office/powerpoint/2010/main" val="121214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ercis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5" name="Text Placeholder 5">
            <a:extLst>
              <a:ext uri="{FF2B5EF4-FFF2-40B4-BE49-F238E27FC236}">
                <a16:creationId xmlns:a16="http://schemas.microsoft.com/office/drawing/2014/main" id="{3F866A3C-E199-4893-9F3A-7B03AFC98720}"/>
              </a:ext>
            </a:extLst>
          </p:cNvPr>
          <p:cNvSpPr>
            <a:spLocks noGrp="1"/>
          </p:cNvSpPr>
          <p:nvPr>
            <p:ph type="body" sz="quarter" idx="12" hasCustomPrompt="1"/>
          </p:nvPr>
        </p:nvSpPr>
        <p:spPr>
          <a:xfrm>
            <a:off x="304800" y="1219200"/>
            <a:ext cx="9005888" cy="5181600"/>
          </a:xfrm>
        </p:spPr>
        <p:txBody>
          <a:bodyPr/>
          <a:lstStyle>
            <a:lvl1pPr marL="466725" indent="-292100">
              <a:buClr>
                <a:schemeClr val="accent5"/>
              </a:buClr>
              <a:tabLst/>
              <a:defRPr sz="2800" b="0">
                <a:ln>
                  <a:solidFill>
                    <a:schemeClr val="bg2"/>
                  </a:solidFill>
                </a:ln>
                <a:latin typeface="Arial Black" panose="020B0A04020102020204" pitchFamily="34" charset="0"/>
              </a:defRPr>
            </a:lvl1pPr>
            <a:lvl2pPr marL="739775" indent="-282575">
              <a:buClr>
                <a:schemeClr val="accent5"/>
              </a:buClr>
              <a:tabLst/>
              <a:defRPr>
                <a:ln>
                  <a:solidFill>
                    <a:schemeClr val="bg2"/>
                  </a:solidFill>
                </a:ln>
                <a:solidFill>
                  <a:schemeClr val="tx1"/>
                </a:solidFill>
                <a:latin typeface="Arial Black" panose="020B0A04020102020204" pitchFamily="34" charset="0"/>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dirty="0"/>
              <a:t>Click to edit Master text styles</a:t>
            </a:r>
          </a:p>
          <a:p>
            <a:pPr lvl="1"/>
            <a:r>
              <a:rPr lang="en-US" dirty="0"/>
              <a:t>Second level</a:t>
            </a:r>
          </a:p>
        </p:txBody>
      </p:sp>
      <p:sp>
        <p:nvSpPr>
          <p:cNvPr id="56" name="Title 1">
            <a:extLst>
              <a:ext uri="{FF2B5EF4-FFF2-40B4-BE49-F238E27FC236}">
                <a16:creationId xmlns:a16="http://schemas.microsoft.com/office/drawing/2014/main" id="{7CD51DD6-2431-4500-B736-0CC162407F6C}"/>
              </a:ext>
            </a:extLst>
          </p:cNvPr>
          <p:cNvSpPr>
            <a:spLocks noGrp="1"/>
          </p:cNvSpPr>
          <p:nvPr>
            <p:ph type="title"/>
          </p:nvPr>
        </p:nvSpPr>
        <p:spPr>
          <a:xfrm>
            <a:off x="304800" y="72512"/>
            <a:ext cx="11582400" cy="569746"/>
          </a:xfrm>
          <a:prstGeom prst="rect">
            <a:avLst/>
          </a:prstGeom>
        </p:spPr>
        <p:txBody>
          <a:bodyPr anchor="ctr"/>
          <a:lstStyle>
            <a:lvl1pPr>
              <a:defRPr sz="2800">
                <a:ln w="12700">
                  <a:solidFill>
                    <a:schemeClr val="bg2"/>
                  </a:solidFill>
                </a:ln>
                <a:solidFill>
                  <a:schemeClr val="tx1"/>
                </a:solidFill>
                <a:latin typeface="+mj-lt"/>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90EC62C4-BAA9-4201-9F9B-055F906E16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106" r="9548" b="13056"/>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527865"/>
            <a:ext cx="11430000" cy="2308324"/>
          </a:xfrm>
          <a:prstGeom prst="rect">
            <a:avLst/>
          </a:prstGeom>
          <a:noFill/>
        </p:spPr>
        <p:txBody>
          <a:bodyPr wrap="square" lIns="155448" tIns="155448" rIns="155448" bIns="155448" rtlCol="0" anchor="b" anchorCtr="0">
            <a:spAutoFit/>
          </a:bodyPr>
          <a:lstStyle>
            <a:lvl1pPr>
              <a:defRPr lang="en-US" sz="7200" b="1" spc="-200" dirty="0">
                <a:ln>
                  <a:solidFill>
                    <a:schemeClr val="tx1">
                      <a:lumMod val="75000"/>
                    </a:schemeClr>
                  </a:solidFill>
                </a:ln>
                <a:solidFill>
                  <a:schemeClr val="bg2"/>
                </a:soli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81000" y="4317837"/>
            <a:ext cx="11430000" cy="757130"/>
          </a:xfrm>
          <a:noFill/>
          <a:ln>
            <a:noFill/>
          </a:ln>
        </p:spPr>
        <p:txBody>
          <a:bodyPr wrap="square" lIns="155448" tIns="155448" rIns="155448" bIns="155448" rtlCol="0">
            <a:spAutoFit/>
          </a:bodyPr>
          <a:lstStyle>
            <a:lvl1pPr marL="0" indent="0">
              <a:buFontTx/>
              <a:buNone/>
              <a:defRPr lang="en-US" sz="3200" b="1" spc="-50" baseline="0" dirty="0">
                <a:ln>
                  <a:noFill/>
                </a:ln>
                <a:solidFill>
                  <a:schemeClr val="bg2"/>
                </a:solidFill>
              </a:defRPr>
            </a:lvl1pPr>
          </a:lstStyle>
          <a:p>
            <a:pPr marL="0" lvl="0"/>
            <a:r>
              <a:rPr lang="en-US" dirty="0"/>
              <a:t>Speaker Name, Job Title</a:t>
            </a:r>
          </a:p>
        </p:txBody>
      </p:sp>
      <p:grpSp>
        <p:nvGrpSpPr>
          <p:cNvPr id="4" name="Group 4"/>
          <p:cNvGrpSpPr>
            <a:grpSpLocks noChangeAspect="1"/>
          </p:cNvGrpSpPr>
          <p:nvPr userDrawn="1"/>
        </p:nvGrpSpPr>
        <p:grpSpPr bwMode="white">
          <a:xfrm>
            <a:off x="7390033" y="332133"/>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a:cxnSpLocks/>
          </p:cNvCxnSpPr>
          <p:nvPr userDrawn="1"/>
        </p:nvCxnSpPr>
        <p:spPr bwMode="white">
          <a:xfrm>
            <a:off x="457200" y="4062248"/>
            <a:ext cx="177165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461168" y="269865"/>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5" name="Text Placeholder 5">
            <a:extLst>
              <a:ext uri="{FF2B5EF4-FFF2-40B4-BE49-F238E27FC236}">
                <a16:creationId xmlns:a16="http://schemas.microsoft.com/office/drawing/2014/main" id="{027A1C94-8517-4246-A56D-E158EA54C6D5}"/>
              </a:ext>
            </a:extLst>
          </p:cNvPr>
          <p:cNvSpPr>
            <a:spLocks noGrp="1"/>
          </p:cNvSpPr>
          <p:nvPr>
            <p:ph type="body" sz="quarter" idx="12" hasCustomPrompt="1"/>
          </p:nvPr>
        </p:nvSpPr>
        <p:spPr>
          <a:xfrm>
            <a:off x="304800" y="828942"/>
            <a:ext cx="9593263" cy="5571858"/>
          </a:xfrm>
        </p:spPr>
        <p:txBody>
          <a:bodyPr/>
          <a:lstStyle>
            <a:lvl1pPr marL="282575" indent="-282575">
              <a:spcAft>
                <a:spcPts val="1200"/>
              </a:spcAft>
              <a:buClr>
                <a:schemeClr val="accent5"/>
              </a:buClr>
              <a:tabLst/>
              <a:defRPr sz="2600">
                <a:ln w="19050">
                  <a:solidFill>
                    <a:schemeClr val="bg2"/>
                  </a:solidFill>
                </a:ln>
                <a:latin typeface="Arial Black" panose="020B0A04020102020204" pitchFamily="34" charset="0"/>
              </a:defRPr>
            </a:lvl1pPr>
            <a:lvl2pPr marL="0" indent="0">
              <a:buClr>
                <a:schemeClr val="accent5"/>
              </a:buClr>
              <a:buNone/>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dark)">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04800" y="1219200"/>
            <a:ext cx="11582400" cy="5412336"/>
          </a:xfrm>
        </p:spPr>
        <p:txBody>
          <a:bodyPr/>
          <a:lstStyle>
            <a:lvl1pPr marL="466725" indent="-233363">
              <a:buClr>
                <a:schemeClr val="accent5"/>
              </a:buClr>
              <a:tabLst/>
              <a:defRPr sz="2400" b="0">
                <a:solidFill>
                  <a:schemeClr val="tx1"/>
                </a:solidFill>
              </a:defRPr>
            </a:lvl1pPr>
            <a:lvl2pPr marL="806450" indent="-233363">
              <a:buClr>
                <a:schemeClr val="accent5"/>
              </a:buClr>
              <a:tabLst/>
              <a:defRPr>
                <a:solidFill>
                  <a:schemeClr val="tx1"/>
                </a:solidFill>
              </a:defRPr>
            </a:lvl2pPr>
            <a:lvl3pPr marL="1084263" indent="-285750">
              <a:buClr>
                <a:schemeClr val="accent5"/>
              </a:buClr>
              <a:tabLst/>
              <a:defRPr>
                <a:solidFill>
                  <a:schemeClr val="tx1"/>
                </a:solidFill>
              </a:defRPr>
            </a:lvl3pPr>
            <a:lvl4pPr marL="1084263" indent="-285750">
              <a:buClr>
                <a:schemeClr val="accent5"/>
              </a:buClr>
              <a:tabLst/>
              <a:defRPr>
                <a:solidFill>
                  <a:schemeClr val="tx1"/>
                </a:solidFill>
              </a:defRPr>
            </a:lvl4pPr>
            <a:lvl5pPr marL="1084263" indent="-285750">
              <a:buClr>
                <a:schemeClr val="accent5"/>
              </a:buClr>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3229F0BF-8F66-4B12-8F2A-09142616CFBB}"/>
              </a:ext>
            </a:extLst>
          </p:cNvPr>
          <p:cNvSpPr>
            <a:spLocks noGrp="1"/>
          </p:cNvSpPr>
          <p:nvPr>
            <p:ph type="title"/>
          </p:nvPr>
        </p:nvSpPr>
        <p:spPr>
          <a:xfrm>
            <a:off x="304800" y="72512"/>
            <a:ext cx="11582400" cy="569746"/>
          </a:xfrm>
          <a:prstGeom prst="rect">
            <a:avLst/>
          </a:prstGeom>
        </p:spPr>
        <p:txBody>
          <a:bodyPr anchor="ctr"/>
          <a:lstStyle>
            <a:lvl1pPr>
              <a:defRPr sz="2800"/>
            </a:lvl1pPr>
          </a:lstStyle>
          <a:p>
            <a:r>
              <a:rPr lang="en-US" dirty="0"/>
              <a:t>Click to edit Master title style</a:t>
            </a:r>
          </a:p>
        </p:txBody>
      </p:sp>
    </p:spTree>
    <p:extLst>
      <p:ext uri="{BB962C8B-B14F-4D97-AF65-F5344CB8AC3E}">
        <p14:creationId xmlns:p14="http://schemas.microsoft.com/office/powerpoint/2010/main" val="87955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light)">
    <p:bg>
      <p:bgRef idx="1001">
        <a:schemeClr val="bg1"/>
      </p:bgRef>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26087">
                      <a:schemeClr val="bg1">
                        <a:lumMod val="50000"/>
                      </a:schemeClr>
                    </a:gs>
                    <a:gs pos="69000">
                      <a:schemeClr val="bg1">
                        <a:lumMod val="50000"/>
                      </a:schemeClr>
                    </a:gs>
                  </a:gsLst>
                  <a:lin ang="5400000" scaled="1"/>
                </a:gradFill>
              </a:defRPr>
            </a:lvl1pPr>
          </a:lstStyle>
          <a:p>
            <a:r>
              <a:rPr lang="en-US"/>
              <a:t>© 2017 F5 Networks</a:t>
            </a:r>
            <a:endParaRPr lang="en-US" dirty="0"/>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26087">
                      <a:schemeClr val="bg1">
                        <a:lumMod val="50000"/>
                      </a:schemeClr>
                    </a:gs>
                    <a:gs pos="69000">
                      <a:schemeClr val="bg1">
                        <a:lumMod val="50000"/>
                      </a:schemeClr>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72713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72512"/>
            <a:ext cx="11582400" cy="569746"/>
          </a:xfrm>
          <a:prstGeom prst="rect">
            <a:avLst/>
          </a:prstGeom>
        </p:spPr>
        <p:txBody>
          <a:bodyPr anchor="ctr"/>
          <a:lstStyle>
            <a:lvl1pPr>
              <a:defRPr sz="2800"/>
            </a:lvl1pPr>
          </a:lstStyle>
          <a:p>
            <a:r>
              <a:rPr lang="en-US" dirty="0"/>
              <a:t>Click to edit Master title style</a:t>
            </a:r>
          </a:p>
        </p:txBody>
      </p:sp>
    </p:spTree>
    <p:custDataLst>
      <p:tags r:id="rId1"/>
    </p:custDataLst>
    <p:extLst>
      <p:ext uri="{BB962C8B-B14F-4D97-AF65-F5344CB8AC3E}">
        <p14:creationId xmlns:p14="http://schemas.microsoft.com/office/powerpoint/2010/main" val="772050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52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19200"/>
            <a:ext cx="11582400" cy="5333999"/>
          </a:xfrm>
          <a:prstGeom prst="rect">
            <a:avLst/>
          </a:prstGeom>
        </p:spPr>
        <p:txBody>
          <a:bodyPr vert="horz" lIns="155448" tIns="155448" rIns="155448" bIns="155448" rtlCol="0">
            <a:noAutofit/>
          </a:bodyPr>
          <a:lstStyle/>
          <a:p>
            <a:pPr marL="457200" lvl="0" indent="-457200">
              <a:buClr>
                <a:schemeClr val="accent5"/>
              </a:buClr>
              <a:buFont typeface="Arial" charset="0"/>
            </a:pPr>
            <a:r>
              <a:rPr lang="en-US"/>
              <a:t>Click to edit Master text styles</a:t>
            </a:r>
          </a:p>
          <a:p>
            <a:pPr marL="457200" lvl="1" indent="-457200">
              <a:buClr>
                <a:schemeClr val="accent5"/>
              </a:buClr>
              <a:buFont typeface="Arial" charset="0"/>
            </a:pPr>
            <a:r>
              <a:rPr lang="en-US"/>
              <a:t>Second level</a:t>
            </a:r>
          </a:p>
          <a:p>
            <a:pPr marL="457200" lvl="2" indent="-457200">
              <a:buClr>
                <a:schemeClr val="accent5"/>
              </a:buClr>
              <a:buFont typeface="Arial" charset="0"/>
            </a:pPr>
            <a:r>
              <a:rPr lang="en-US"/>
              <a:t>Third level</a:t>
            </a:r>
          </a:p>
          <a:p>
            <a:pPr marL="457200" lvl="3" indent="-457200">
              <a:buClr>
                <a:schemeClr val="accent5"/>
              </a:buClr>
              <a:buFont typeface="Arial" charset="0"/>
            </a:pPr>
            <a:r>
              <a:rPr lang="en-US"/>
              <a:t>Fourth level</a:t>
            </a:r>
          </a:p>
          <a:p>
            <a:pPr marL="457200" lvl="4" indent="-457200">
              <a:buClr>
                <a:schemeClr val="accent5"/>
              </a:buClr>
              <a:buFont typeface="Arial" charset="0"/>
            </a:pPr>
            <a:r>
              <a:rPr lang="en-US"/>
              <a:t>Fifth level</a:t>
            </a:r>
            <a:endParaRPr lang="en-US" dirty="0"/>
          </a:p>
        </p:txBody>
      </p:sp>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a:t>© 2017 F5 Networks</a:t>
            </a:r>
            <a:endParaRPr lang="en-US" dirty="0"/>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081725600"/>
      </p:ext>
    </p:extLst>
  </p:cSld>
  <p:clrMap bg1="dk1" tx1="lt1" bg2="dk2" tx2="lt2" accent1="accent1" accent2="accent2" accent3="accent3" accent4="accent4" accent5="accent5" accent6="accent6" hlink="hlink" folHlink="folHlink"/>
  <p:sldLayoutIdLst>
    <p:sldLayoutId id="2147483839" r:id="rId1"/>
    <p:sldLayoutId id="2147483846" r:id="rId2"/>
    <p:sldLayoutId id="2147483840" r:id="rId3"/>
    <p:sldLayoutId id="2147483813" r:id="rId4"/>
    <p:sldLayoutId id="2147483759" r:id="rId5"/>
    <p:sldLayoutId id="2147483869" r:id="rId6"/>
    <p:sldLayoutId id="2147483870"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792">
          <p15:clr>
            <a:srgbClr val="5ACBF0"/>
          </p15:clr>
        </p15:guide>
        <p15:guide id="2" pos="3888">
          <p15:clr>
            <a:srgbClr val="5ACBF0"/>
          </p15:clr>
        </p15:guide>
        <p15:guide id="3" pos="3288">
          <p15:clr>
            <a:srgbClr val="5ACBF0"/>
          </p15:clr>
        </p15:guide>
        <p15:guide id="4" pos="2688">
          <p15:clr>
            <a:srgbClr val="5ACBF0"/>
          </p15:clr>
        </p15:guide>
        <p15:guide id="5" pos="2592">
          <p15:clr>
            <a:srgbClr val="5ACBF0"/>
          </p15:clr>
        </p15:guide>
        <p15:guide id="6" pos="2088">
          <p15:clr>
            <a:srgbClr val="5ACBF0"/>
          </p15:clr>
        </p15:guide>
        <p15:guide id="7" pos="1992">
          <p15:clr>
            <a:srgbClr val="5ACBF0"/>
          </p15:clr>
        </p15:guide>
        <p15:guide id="8" pos="1392">
          <p15:clr>
            <a:srgbClr val="5ACBF0"/>
          </p15:clr>
        </p15:guide>
        <p15:guide id="9" pos="792">
          <p15:clr>
            <a:srgbClr val="5ACBF0"/>
          </p15:clr>
        </p15:guide>
        <p15:guide id="10" pos="4392">
          <p15:clr>
            <a:srgbClr val="5ACBF0"/>
          </p15:clr>
        </p15:guide>
        <p15:guide id="11" pos="4488">
          <p15:clr>
            <a:srgbClr val="5ACBF0"/>
          </p15:clr>
        </p15:guide>
        <p15:guide id="12" pos="4992">
          <p15:clr>
            <a:srgbClr val="5ACBF0"/>
          </p15:clr>
        </p15:guide>
        <p15:guide id="13" pos="5088">
          <p15:clr>
            <a:srgbClr val="5ACBF0"/>
          </p15:clr>
        </p15:guide>
        <p15:guide id="14" pos="5592">
          <p15:clr>
            <a:srgbClr val="5ACBF0"/>
          </p15:clr>
        </p15:guide>
        <p15:guide id="15" pos="5688">
          <p15:clr>
            <a:srgbClr val="5ACBF0"/>
          </p15:clr>
        </p15:guide>
        <p15:guide id="16" pos="6192">
          <p15:clr>
            <a:srgbClr val="5ACBF0"/>
          </p15:clr>
        </p15:guide>
        <p15:guide id="17" pos="6288">
          <p15:clr>
            <a:srgbClr val="5ACBF0"/>
          </p15:clr>
        </p15:guide>
        <p15:guide id="18" pos="6792">
          <p15:clr>
            <a:srgbClr val="5ACBF0"/>
          </p15:clr>
        </p15:guide>
        <p15:guide id="19" pos="6888">
          <p15:clr>
            <a:srgbClr val="5ACBF0"/>
          </p15:clr>
        </p15:guide>
        <p15:guide id="20" pos="7392">
          <p15:clr>
            <a:srgbClr val="C35EA4"/>
          </p15:clr>
        </p15:guide>
        <p15:guide id="21" pos="3192">
          <p15:clr>
            <a:srgbClr val="5ACBF0"/>
          </p15:clr>
        </p15:guide>
        <p15:guide id="22" pos="1488">
          <p15:clr>
            <a:srgbClr val="5ACBF0"/>
          </p15:clr>
        </p15:guide>
        <p15:guide id="23" pos="888">
          <p15:clr>
            <a:srgbClr val="5ACBF0"/>
          </p15:clr>
        </p15:guide>
        <p15:guide id="24" pos="288">
          <p15:clr>
            <a:srgbClr val="C35EA4"/>
          </p15:clr>
        </p15:guide>
        <p15:guide id="25" orient="horz" pos="2112">
          <p15:clr>
            <a:srgbClr val="5ACBF0"/>
          </p15:clr>
        </p15:guide>
        <p15:guide id="26" orient="horz" pos="2208">
          <p15:clr>
            <a:srgbClr val="5ACBF0"/>
          </p15:clr>
        </p15:guide>
        <p15:guide id="27" orient="horz" pos="1728">
          <p15:clr>
            <a:srgbClr val="5ACBF0"/>
          </p15:clr>
        </p15:guide>
        <p15:guide id="28" orient="horz" pos="1632">
          <p15:clr>
            <a:srgbClr val="5ACBF0"/>
          </p15:clr>
        </p15:guide>
        <p15:guide id="29" orient="horz" pos="2592">
          <p15:clr>
            <a:srgbClr val="5ACBF0"/>
          </p15:clr>
        </p15:guide>
        <p15:guide id="30" orient="horz" pos="2688">
          <p15:clr>
            <a:srgbClr val="5ACBF0"/>
          </p15:clr>
        </p15:guide>
        <p15:guide id="31" orient="horz" pos="1248">
          <p15:clr>
            <a:srgbClr val="5ACBF0"/>
          </p15:clr>
        </p15:guide>
        <p15:guide id="32" orient="horz" pos="1152">
          <p15:clr>
            <a:srgbClr val="5ACBF0"/>
          </p15:clr>
        </p15:guide>
        <p15:guide id="33" orient="horz" pos="768">
          <p15:clr>
            <a:srgbClr val="5ACBF0"/>
          </p15:clr>
        </p15:guide>
        <p15:guide id="34" orient="horz" pos="672">
          <p15:clr>
            <a:srgbClr val="5ACBF0"/>
          </p15:clr>
        </p15:guide>
        <p15:guide id="35" orient="horz" pos="192">
          <p15:clr>
            <a:srgbClr val="5ACBF0"/>
          </p15:clr>
        </p15:guide>
        <p15:guide id="36" orient="horz" pos="3072">
          <p15:clr>
            <a:srgbClr val="5ACBF0"/>
          </p15:clr>
        </p15:guide>
        <p15:guide id="37" orient="horz" pos="3168">
          <p15:clr>
            <a:srgbClr val="5ACBF0"/>
          </p15:clr>
        </p15:guide>
        <p15:guide id="38" orient="horz" pos="3552">
          <p15:clr>
            <a:srgbClr val="5ACBF0"/>
          </p15:clr>
        </p15:guide>
        <p15:guide id="39" orient="horz" pos="3648">
          <p15:clr>
            <a:srgbClr val="5ACBF0"/>
          </p15:clr>
        </p15:guide>
        <p15:guide id="40" orient="horz" pos="4032">
          <p15:clr>
            <a:srgbClr val="C35EA4"/>
          </p15:clr>
        </p15:guide>
        <p15:guide id="41" orient="horz" pos="4128">
          <p15:clr>
            <a:srgbClr val="5ACBF0"/>
          </p15:clr>
        </p15:guide>
        <p15:guide id="42" pos="7488">
          <p15:clr>
            <a:srgbClr val="5ACBF0"/>
          </p15:clr>
        </p15:guide>
        <p15:guide id="43" pos="192">
          <p15:clr>
            <a:srgbClr val="5ACBF0"/>
          </p15:clr>
        </p15:guide>
        <p15:guide id="44" orient="horz" pos="288">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0.xml"/><Relationship Id="rId7"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28.png"/><Relationship Id="rId5" Type="http://schemas.openxmlformats.org/officeDocument/2006/relationships/image" Target="../media/image13.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5.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28.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30.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33.xml"/><Relationship Id="rId7"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14.emf"/><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33.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7.xml"/><Relationship Id="rId7" Type="http://schemas.openxmlformats.org/officeDocument/2006/relationships/image" Target="../media/image59.png"/><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image" Target="../media/image42.png"/><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74.png"/><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39.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43.xml"/><Relationship Id="rId7" Type="http://schemas.openxmlformats.org/officeDocument/2006/relationships/image" Target="../media/image78.png"/><Relationship Id="rId2" Type="http://schemas.openxmlformats.org/officeDocument/2006/relationships/slideLayout" Target="../slideLayouts/slideLayout6.xml"/><Relationship Id="rId1" Type="http://schemas.openxmlformats.org/officeDocument/2006/relationships/tags" Target="../tags/tag40.xml"/><Relationship Id="rId6" Type="http://schemas.openxmlformats.org/officeDocument/2006/relationships/image" Target="../media/image75.pn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7.xml"/><Relationship Id="rId7"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14.em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527865"/>
            <a:ext cx="11887200" cy="2308324"/>
          </a:xfrm>
        </p:spPr>
        <p:txBody>
          <a:bodyPr/>
          <a:lstStyle/>
          <a:p>
            <a:r>
              <a:rPr lang="en-US" dirty="0"/>
              <a:t>BIG-IP Application Security</a:t>
            </a:r>
            <a:br>
              <a:rPr lang="en-US" dirty="0"/>
            </a:br>
            <a:r>
              <a:rPr lang="en-US" dirty="0"/>
              <a:t>Manager (ASM)</a:t>
            </a:r>
          </a:p>
        </p:txBody>
      </p:sp>
      <p:sp>
        <p:nvSpPr>
          <p:cNvPr id="3" name="Subtitle 2"/>
          <p:cNvSpPr>
            <a:spLocks noGrp="1"/>
          </p:cNvSpPr>
          <p:nvPr>
            <p:ph type="subTitle" idx="1"/>
          </p:nvPr>
        </p:nvSpPr>
        <p:spPr/>
        <p:txBody>
          <a:bodyPr/>
          <a:lstStyle/>
          <a:p>
            <a:r>
              <a:rPr lang="en-US"/>
              <a:t>F5 Partner Technical Boot Camp</a:t>
            </a:r>
            <a:endParaRPr lang="en-US" dirty="0"/>
          </a:p>
        </p:txBody>
      </p:sp>
      <p:sp>
        <p:nvSpPr>
          <p:cNvPr id="7" name="Text Placeholder 2">
            <a:extLst>
              <a:ext uri="{FF2B5EF4-FFF2-40B4-BE49-F238E27FC236}">
                <a16:creationId xmlns:a16="http://schemas.microsoft.com/office/drawing/2014/main" id="{52199897-0E0A-4A90-91E7-D077BF8250E7}"/>
              </a:ext>
            </a:extLst>
          </p:cNvPr>
          <p:cNvSpPr txBox="1">
            <a:spLocks/>
          </p:cNvSpPr>
          <p:nvPr/>
        </p:nvSpPr>
        <p:spPr>
          <a:xfrm>
            <a:off x="1085850" y="5074967"/>
            <a:ext cx="4775200" cy="579437"/>
          </a:xfrm>
          <a:prstGeom prst="rect">
            <a:avLst/>
          </a:prstGeom>
        </p:spPr>
        <p:txBody>
          <a:bodyPr vert="horz" wrap="square" lIns="0" tIns="0" rIns="0" bIns="0" numCol="1" rtlCol="0" anchor="ctr" anchorCtr="0" compatLnSpc="1">
            <a:prstTxWarp prst="textNoShape">
              <a:avLst/>
            </a:prstTxWarp>
            <a:normAutofit/>
          </a:bodyPr>
          <a:lstStyle>
            <a:lvl1pPr marL="0" indent="0" algn="l" defTabSz="914400" rtl="0" eaLnBrk="1" latinLnBrk="0" hangingPunct="1">
              <a:lnSpc>
                <a:spcPct val="90000"/>
              </a:lnSpc>
              <a:spcBef>
                <a:spcPts val="1000"/>
              </a:spcBef>
              <a:buFont typeface="Arial" charset="0"/>
              <a:buChar char="•"/>
              <a:defRPr kumimoji="0" lang="en-US" sz="1600" b="0" i="1" u="none" strike="noStrike" kern="1200" cap="none" spc="0" normalizeH="0" baseline="0" smtClean="0">
                <a:ln>
                  <a:noFill/>
                </a:ln>
                <a:gradFill>
                  <a:gsLst>
                    <a:gs pos="0">
                      <a:schemeClr val="tx1"/>
                    </a:gs>
                    <a:gs pos="100000">
                      <a:schemeClr val="tx1"/>
                    </a:gs>
                  </a:gsLst>
                  <a:lin ang="5400000" scaled="1"/>
                </a:gradFill>
                <a:effectLst/>
                <a:uLnTx/>
                <a:uFillTx/>
                <a:latin typeface="+mn-lt"/>
                <a:ea typeface="+mn-ea"/>
                <a:cs typeface="Arial"/>
              </a:defRPr>
            </a:lvl1pPr>
            <a:lvl2pPr marL="0" indent="0" algn="l" defTabSz="914400" rtl="0" eaLnBrk="1" latinLnBrk="0" hangingPunct="1">
              <a:lnSpc>
                <a:spcPct val="90000"/>
              </a:lnSpc>
              <a:spcBef>
                <a:spcPts val="500"/>
              </a:spcBef>
              <a:buFont typeface="Arial" charset="0"/>
              <a:buChar char="•"/>
              <a:defRPr lang="en-US" sz="2400" kern="1200" smtClean="0">
                <a:solidFill>
                  <a:schemeClr val="tx1">
                    <a:tint val="75000"/>
                  </a:schemeClr>
                </a:soli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solidFill>
                  <a:schemeClr val="tx1">
                    <a:tint val="75000"/>
                  </a:schemeClr>
                </a:soli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solidFill>
                  <a:schemeClr val="tx1">
                    <a:tint val="75000"/>
                  </a:schemeClr>
                </a:soli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a:solidFill>
                  <a:schemeClr val="tx1">
                    <a:tint val="7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accent6"/>
              </a:buClr>
              <a:buFont typeface="Arial" charset="0"/>
              <a:buNone/>
            </a:pPr>
            <a:r>
              <a:rPr lang="en-US" sz="2400" b="1" dirty="0">
                <a:solidFill>
                  <a:schemeClr val="bg2"/>
                </a:solidFill>
              </a:rPr>
              <a:t>Written for TMOS v13.0</a:t>
            </a:r>
          </a:p>
        </p:txBody>
      </p:sp>
    </p:spTree>
    <p:custDataLst>
      <p:tags r:id="rId1"/>
    </p:custDataLst>
    <p:extLst>
      <p:ext uri="{BB962C8B-B14F-4D97-AF65-F5344CB8AC3E}">
        <p14:creationId xmlns:p14="http://schemas.microsoft.com/office/powerpoint/2010/main" val="30662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2"/>
          </p:nvPr>
        </p:nvSpPr>
        <p:spPr>
          <a:xfrm>
            <a:off x="304800" y="642258"/>
            <a:ext cx="11582400" cy="5758542"/>
          </a:xfrm>
        </p:spPr>
        <p:txBody>
          <a:bodyPr/>
          <a:lstStyle/>
          <a:p>
            <a:r>
              <a:rPr lang="en-US" dirty="0"/>
              <a:t>LONG history of high profile breaches and exploits</a:t>
            </a:r>
          </a:p>
          <a:p>
            <a:endParaRPr lang="en-US" dirty="0"/>
          </a:p>
          <a:p>
            <a:endParaRPr lang="en-US" dirty="0"/>
          </a:p>
          <a:p>
            <a:endParaRPr lang="en-US" dirty="0"/>
          </a:p>
          <a:p>
            <a:r>
              <a:rPr lang="en-US" dirty="0"/>
              <a:t>Compliance requirements</a:t>
            </a:r>
          </a:p>
          <a:p>
            <a:pPr lvl="1"/>
            <a:r>
              <a:rPr lang="en-US" dirty="0"/>
              <a:t>PCI DSS</a:t>
            </a:r>
          </a:p>
          <a:p>
            <a:pPr lvl="1"/>
            <a:r>
              <a:rPr lang="en-US" dirty="0"/>
              <a:t>SOX</a:t>
            </a:r>
            <a:br>
              <a:rPr lang="en-US" dirty="0"/>
            </a:br>
            <a:br>
              <a:rPr lang="en-US" dirty="0"/>
            </a:br>
            <a:br>
              <a:rPr lang="en-US" dirty="0"/>
            </a:br>
            <a:endParaRPr lang="en-US" dirty="0"/>
          </a:p>
          <a:p>
            <a:r>
              <a:rPr lang="en-US" dirty="0"/>
              <a:t>OWASP</a:t>
            </a:r>
          </a:p>
        </p:txBody>
      </p:sp>
      <p:pic>
        <p:nvPicPr>
          <p:cNvPr id="6" name="Picture 5">
            <a:extLst>
              <a:ext uri="{FF2B5EF4-FFF2-40B4-BE49-F238E27FC236}">
                <a16:creationId xmlns:a16="http://schemas.microsoft.com/office/drawing/2014/main" id="{53DE487E-25F8-4901-AF3E-5991A6FF94FB}"/>
              </a:ext>
            </a:extLst>
          </p:cNvPr>
          <p:cNvPicPr>
            <a:picLocks noChangeAspect="1"/>
          </p:cNvPicPr>
          <p:nvPr/>
        </p:nvPicPr>
        <p:blipFill>
          <a:blip r:embed="rId4"/>
          <a:stretch>
            <a:fillRect/>
          </a:stretch>
        </p:blipFill>
        <p:spPr>
          <a:xfrm>
            <a:off x="266809" y="1230503"/>
            <a:ext cx="2962913" cy="859611"/>
          </a:xfrm>
          <a:prstGeom prst="rect">
            <a:avLst/>
          </a:prstGeom>
        </p:spPr>
      </p:pic>
      <p:sp>
        <p:nvSpPr>
          <p:cNvPr id="2" name="Title 1"/>
          <p:cNvSpPr>
            <a:spLocks noGrp="1"/>
          </p:cNvSpPr>
          <p:nvPr>
            <p:ph type="title"/>
          </p:nvPr>
        </p:nvSpPr>
        <p:spPr/>
        <p:txBody>
          <a:bodyPr>
            <a:normAutofit/>
          </a:bodyPr>
          <a:lstStyle/>
          <a:p>
            <a:r>
              <a:rPr lang="en-US" dirty="0"/>
              <a:t>What’s Driving Web Application Firewall Sales</a:t>
            </a:r>
          </a:p>
        </p:txBody>
      </p:sp>
      <p:pic>
        <p:nvPicPr>
          <p:cNvPr id="7" name="Picture 6">
            <a:extLst>
              <a:ext uri="{FF2B5EF4-FFF2-40B4-BE49-F238E27FC236}">
                <a16:creationId xmlns:a16="http://schemas.microsoft.com/office/drawing/2014/main" id="{DAA8EBBD-D3EE-4F15-881E-DE7E52D04F87}"/>
              </a:ext>
            </a:extLst>
          </p:cNvPr>
          <p:cNvPicPr>
            <a:picLocks noChangeAspect="1"/>
          </p:cNvPicPr>
          <p:nvPr/>
        </p:nvPicPr>
        <p:blipFill>
          <a:blip r:embed="rId5"/>
          <a:stretch>
            <a:fillRect/>
          </a:stretch>
        </p:blipFill>
        <p:spPr>
          <a:xfrm>
            <a:off x="3315026" y="1696888"/>
            <a:ext cx="2219136" cy="786452"/>
          </a:xfrm>
          <a:prstGeom prst="rect">
            <a:avLst/>
          </a:prstGeom>
        </p:spPr>
      </p:pic>
      <p:pic>
        <p:nvPicPr>
          <p:cNvPr id="8" name="Picture 7">
            <a:extLst>
              <a:ext uri="{FF2B5EF4-FFF2-40B4-BE49-F238E27FC236}">
                <a16:creationId xmlns:a16="http://schemas.microsoft.com/office/drawing/2014/main" id="{71B35E16-5B36-4E59-976E-E22CCAC93E91}"/>
              </a:ext>
            </a:extLst>
          </p:cNvPr>
          <p:cNvPicPr>
            <a:picLocks noChangeAspect="1"/>
          </p:cNvPicPr>
          <p:nvPr/>
        </p:nvPicPr>
        <p:blipFill>
          <a:blip r:embed="rId6"/>
          <a:stretch>
            <a:fillRect/>
          </a:stretch>
        </p:blipFill>
        <p:spPr>
          <a:xfrm>
            <a:off x="5727051" y="1347219"/>
            <a:ext cx="1999661" cy="1835055"/>
          </a:xfrm>
          <a:prstGeom prst="rect">
            <a:avLst/>
          </a:prstGeom>
        </p:spPr>
      </p:pic>
      <p:pic>
        <p:nvPicPr>
          <p:cNvPr id="9" name="Picture 8">
            <a:extLst>
              <a:ext uri="{FF2B5EF4-FFF2-40B4-BE49-F238E27FC236}">
                <a16:creationId xmlns:a16="http://schemas.microsoft.com/office/drawing/2014/main" id="{EA2311AD-B4BE-482F-B815-9FE60D8F8383}"/>
              </a:ext>
            </a:extLst>
          </p:cNvPr>
          <p:cNvPicPr>
            <a:picLocks noChangeAspect="1"/>
          </p:cNvPicPr>
          <p:nvPr/>
        </p:nvPicPr>
        <p:blipFill>
          <a:blip r:embed="rId7"/>
          <a:stretch>
            <a:fillRect/>
          </a:stretch>
        </p:blipFill>
        <p:spPr>
          <a:xfrm>
            <a:off x="7903687" y="592713"/>
            <a:ext cx="4090771" cy="926672"/>
          </a:xfrm>
          <a:prstGeom prst="rect">
            <a:avLst/>
          </a:prstGeom>
        </p:spPr>
      </p:pic>
      <p:pic>
        <p:nvPicPr>
          <p:cNvPr id="18" name="Picture 17">
            <a:extLst>
              <a:ext uri="{FF2B5EF4-FFF2-40B4-BE49-F238E27FC236}">
                <a16:creationId xmlns:a16="http://schemas.microsoft.com/office/drawing/2014/main" id="{65FA57BE-6834-43AE-A01B-74A7C7D106BD}"/>
              </a:ext>
            </a:extLst>
          </p:cNvPr>
          <p:cNvPicPr>
            <a:picLocks noChangeAspect="1"/>
          </p:cNvPicPr>
          <p:nvPr/>
        </p:nvPicPr>
        <p:blipFill>
          <a:blip r:embed="rId8"/>
          <a:stretch>
            <a:fillRect/>
          </a:stretch>
        </p:blipFill>
        <p:spPr>
          <a:xfrm>
            <a:off x="8235520" y="1752638"/>
            <a:ext cx="2462997" cy="512108"/>
          </a:xfrm>
          <a:prstGeom prst="rect">
            <a:avLst/>
          </a:prstGeom>
        </p:spPr>
      </p:pic>
      <p:pic>
        <p:nvPicPr>
          <p:cNvPr id="19" name="Picture 18">
            <a:extLst>
              <a:ext uri="{FF2B5EF4-FFF2-40B4-BE49-F238E27FC236}">
                <a16:creationId xmlns:a16="http://schemas.microsoft.com/office/drawing/2014/main" id="{4409B10A-6CDB-4B7D-8F20-71D0DC8D01D6}"/>
              </a:ext>
            </a:extLst>
          </p:cNvPr>
          <p:cNvPicPr>
            <a:picLocks noChangeAspect="1"/>
          </p:cNvPicPr>
          <p:nvPr/>
        </p:nvPicPr>
        <p:blipFill>
          <a:blip r:embed="rId9"/>
          <a:stretch>
            <a:fillRect/>
          </a:stretch>
        </p:blipFill>
        <p:spPr>
          <a:xfrm>
            <a:off x="8715322" y="2532796"/>
            <a:ext cx="2432515" cy="2237426"/>
          </a:xfrm>
          <a:prstGeom prst="rect">
            <a:avLst/>
          </a:prstGeom>
        </p:spPr>
      </p:pic>
      <p:pic>
        <p:nvPicPr>
          <p:cNvPr id="20" name="Picture 19">
            <a:extLst>
              <a:ext uri="{FF2B5EF4-FFF2-40B4-BE49-F238E27FC236}">
                <a16:creationId xmlns:a16="http://schemas.microsoft.com/office/drawing/2014/main" id="{064BE9A4-F32E-4F30-B719-C5DD2C71371A}"/>
              </a:ext>
            </a:extLst>
          </p:cNvPr>
          <p:cNvPicPr>
            <a:picLocks noChangeAspect="1"/>
          </p:cNvPicPr>
          <p:nvPr/>
        </p:nvPicPr>
        <p:blipFill>
          <a:blip r:embed="rId10"/>
          <a:stretch>
            <a:fillRect/>
          </a:stretch>
        </p:blipFill>
        <p:spPr>
          <a:xfrm>
            <a:off x="2827419" y="3102542"/>
            <a:ext cx="3365284" cy="1944793"/>
          </a:xfrm>
          <a:prstGeom prst="rect">
            <a:avLst/>
          </a:prstGeom>
        </p:spPr>
      </p:pic>
      <p:pic>
        <p:nvPicPr>
          <p:cNvPr id="21" name="Picture 20">
            <a:extLst>
              <a:ext uri="{FF2B5EF4-FFF2-40B4-BE49-F238E27FC236}">
                <a16:creationId xmlns:a16="http://schemas.microsoft.com/office/drawing/2014/main" id="{7BB36051-4870-44D7-81EC-792037A61B8F}"/>
              </a:ext>
            </a:extLst>
          </p:cNvPr>
          <p:cNvPicPr>
            <a:picLocks noChangeAspect="1"/>
          </p:cNvPicPr>
          <p:nvPr/>
        </p:nvPicPr>
        <p:blipFill>
          <a:blip r:embed="rId11"/>
          <a:stretch>
            <a:fillRect/>
          </a:stretch>
        </p:blipFill>
        <p:spPr>
          <a:xfrm>
            <a:off x="1257300" y="5321805"/>
            <a:ext cx="3706689" cy="1310754"/>
          </a:xfrm>
          <a:prstGeom prst="rect">
            <a:avLst/>
          </a:prstGeom>
        </p:spPr>
      </p:pic>
    </p:spTree>
    <p:custDataLst>
      <p:tags r:id="rId1"/>
    </p:custDataLst>
    <p:extLst>
      <p:ext uri="{BB962C8B-B14F-4D97-AF65-F5344CB8AC3E}">
        <p14:creationId xmlns:p14="http://schemas.microsoft.com/office/powerpoint/2010/main" val="35245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par>
                                <p:cTn id="37" presetID="9" presetClass="emph" presetSubtype="0" nodeType="withEffect">
                                  <p:stCondLst>
                                    <p:cond delay="0"/>
                                  </p:stCondLst>
                                  <p:childTnLst>
                                    <p:set>
                                      <p:cBhvr rctx="PPT">
                                        <p:cTn id="38" dur="indefinite"/>
                                        <p:tgtEl>
                                          <p:spTgt spid="6"/>
                                        </p:tgtEl>
                                        <p:attrNameLst>
                                          <p:attrName>style.opacity</p:attrName>
                                        </p:attrNameLst>
                                      </p:cBhvr>
                                      <p:to>
                                        <p:strVal val="0.25"/>
                                      </p:to>
                                    </p:set>
                                    <p:animEffect filter="image" prLst="opacity: 0.25">
                                      <p:cBhvr rctx="IE">
                                        <p:cTn id="39" dur="indefinite"/>
                                        <p:tgtEl>
                                          <p:spTgt spid="6"/>
                                        </p:tgtEl>
                                      </p:cBhvr>
                                    </p:animEffect>
                                  </p:childTnLst>
                                </p:cTn>
                              </p:par>
                              <p:par>
                                <p:cTn id="40" presetID="9" presetClass="emph" presetSubtype="0" nodeType="withEffect">
                                  <p:stCondLst>
                                    <p:cond delay="0"/>
                                  </p:stCondLst>
                                  <p:childTnLst>
                                    <p:set>
                                      <p:cBhvr rctx="PPT">
                                        <p:cTn id="41" dur="indefinite"/>
                                        <p:tgtEl>
                                          <p:spTgt spid="7"/>
                                        </p:tgtEl>
                                        <p:attrNameLst>
                                          <p:attrName>style.opacity</p:attrName>
                                        </p:attrNameLst>
                                      </p:cBhvr>
                                      <p:to>
                                        <p:strVal val="0.25"/>
                                      </p:to>
                                    </p:set>
                                    <p:animEffect filter="image" prLst="opacity: 0.25">
                                      <p:cBhvr rctx="IE">
                                        <p:cTn id="42" dur="indefinite"/>
                                        <p:tgtEl>
                                          <p:spTgt spid="7"/>
                                        </p:tgtEl>
                                      </p:cBhvr>
                                    </p:animEffect>
                                  </p:childTnLst>
                                </p:cTn>
                              </p:par>
                              <p:par>
                                <p:cTn id="43" presetID="9" presetClass="emph" presetSubtype="0" nodeType="withEffect">
                                  <p:stCondLst>
                                    <p:cond delay="0"/>
                                  </p:stCondLst>
                                  <p:childTnLst>
                                    <p:set>
                                      <p:cBhvr rctx="PPT">
                                        <p:cTn id="44" dur="indefinite"/>
                                        <p:tgtEl>
                                          <p:spTgt spid="8"/>
                                        </p:tgtEl>
                                        <p:attrNameLst>
                                          <p:attrName>style.opacity</p:attrName>
                                        </p:attrNameLst>
                                      </p:cBhvr>
                                      <p:to>
                                        <p:strVal val="0.25"/>
                                      </p:to>
                                    </p:set>
                                    <p:animEffect filter="image" prLst="opacity: 0.25">
                                      <p:cBhvr rctx="IE">
                                        <p:cTn id="45" dur="indefinite"/>
                                        <p:tgtEl>
                                          <p:spTgt spid="8"/>
                                        </p:tgtEl>
                                      </p:cBhvr>
                                    </p:animEffect>
                                  </p:childTnLst>
                                </p:cTn>
                              </p:par>
                              <p:par>
                                <p:cTn id="46" presetID="9" presetClass="emph" presetSubtype="0" nodeType="withEffect">
                                  <p:stCondLst>
                                    <p:cond delay="0"/>
                                  </p:stCondLst>
                                  <p:childTnLst>
                                    <p:set>
                                      <p:cBhvr rctx="PPT">
                                        <p:cTn id="47" dur="indefinite"/>
                                        <p:tgtEl>
                                          <p:spTgt spid="9"/>
                                        </p:tgtEl>
                                        <p:attrNameLst>
                                          <p:attrName>style.opacity</p:attrName>
                                        </p:attrNameLst>
                                      </p:cBhvr>
                                      <p:to>
                                        <p:strVal val="0.25"/>
                                      </p:to>
                                    </p:set>
                                    <p:animEffect filter="image" prLst="opacity: 0.25">
                                      <p:cBhvr rctx="IE">
                                        <p:cTn id="48" dur="indefinite"/>
                                        <p:tgtEl>
                                          <p:spTgt spid="9"/>
                                        </p:tgtEl>
                                      </p:cBhvr>
                                    </p:animEffect>
                                  </p:childTnLst>
                                </p:cTn>
                              </p:par>
                              <p:par>
                                <p:cTn id="49" presetID="9" presetClass="emph" presetSubtype="0" nodeType="withEffect">
                                  <p:stCondLst>
                                    <p:cond delay="0"/>
                                  </p:stCondLst>
                                  <p:childTnLst>
                                    <p:set>
                                      <p:cBhvr rctx="PPT">
                                        <p:cTn id="50" dur="indefinite"/>
                                        <p:tgtEl>
                                          <p:spTgt spid="18"/>
                                        </p:tgtEl>
                                        <p:attrNameLst>
                                          <p:attrName>style.opacity</p:attrName>
                                        </p:attrNameLst>
                                      </p:cBhvr>
                                      <p:to>
                                        <p:strVal val="0.25"/>
                                      </p:to>
                                    </p:set>
                                    <p:animEffect filter="image" prLst="opacity: 0.25">
                                      <p:cBhvr rctx="IE">
                                        <p:cTn id="51" dur="indefinite"/>
                                        <p:tgtEl>
                                          <p:spTgt spid="18"/>
                                        </p:tgtEl>
                                      </p:cBhvr>
                                    </p:animEffect>
                                  </p:childTnLst>
                                </p:cTn>
                              </p:par>
                              <p:par>
                                <p:cTn id="52" presetID="9" presetClass="emph" presetSubtype="0" nodeType="withEffect">
                                  <p:stCondLst>
                                    <p:cond delay="0"/>
                                  </p:stCondLst>
                                  <p:childTnLst>
                                    <p:set>
                                      <p:cBhvr rctx="PPT">
                                        <p:cTn id="53" dur="indefinite"/>
                                        <p:tgtEl>
                                          <p:spTgt spid="19"/>
                                        </p:tgtEl>
                                        <p:attrNameLst>
                                          <p:attrName>style.opacity</p:attrName>
                                        </p:attrNameLst>
                                      </p:cBhvr>
                                      <p:to>
                                        <p:strVal val="0.25"/>
                                      </p:to>
                                    </p:set>
                                    <p:animEffect filter="image" prLst="opacity: 0.25">
                                      <p:cBhvr rctx="IE">
                                        <p:cTn id="54" dur="indefinite"/>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fade">
                                      <p:cBhvr>
                                        <p:cTn id="57" dur="500"/>
                                        <p:tgtEl>
                                          <p:spTgt spid="3">
                                            <p:txEl>
                                              <p:pRg st="5" end="5"/>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Effect transition="in" filter="fade">
                                      <p:cBhvr>
                                        <p:cTn id="60" dur="500"/>
                                        <p:tgtEl>
                                          <p:spTgt spid="3">
                                            <p:txEl>
                                              <p:pRg st="6" end="6"/>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animEffect transition="in" filter="fade">
                                      <p:cBhvr>
                                        <p:cTn id="68" dur="500"/>
                                        <p:tgtEl>
                                          <p:spTgt spid="3">
                                            <p:txEl>
                                              <p:pRg st="7" end="7"/>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par>
                                <p:cTn id="72" presetID="9" presetClass="emph" presetSubtype="0" nodeType="withEffect">
                                  <p:stCondLst>
                                    <p:cond delay="0"/>
                                  </p:stCondLst>
                                  <p:childTnLst>
                                    <p:set>
                                      <p:cBhvr>
                                        <p:cTn id="73" dur="indefinite"/>
                                        <p:tgtEl>
                                          <p:spTgt spid="20"/>
                                        </p:tgtEl>
                                        <p:attrNameLst>
                                          <p:attrName>style.opacity</p:attrName>
                                        </p:attrNameLst>
                                      </p:cBhvr>
                                      <p:to>
                                        <p:strVal val="0.5"/>
                                      </p:to>
                                    </p:set>
                                    <p:animEffect filter="image" prLst="opacity: 0.5">
                                      <p:cBhvr rctx="IE">
                                        <p:cTn id="74" dur="indefinite"/>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B23AD8-55E4-4D91-968D-565C110B637C}"/>
              </a:ext>
            </a:extLst>
          </p:cNvPr>
          <p:cNvSpPr>
            <a:spLocks noGrp="1"/>
          </p:cNvSpPr>
          <p:nvPr>
            <p:ph type="ftr" sz="quarter" idx="4294967295"/>
          </p:nvPr>
        </p:nvSpPr>
        <p:spPr>
          <a:xfrm>
            <a:off x="304800" y="6492875"/>
            <a:ext cx="4114800" cy="365125"/>
          </a:xfrm>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375C554E-5F4C-41B5-8788-DBCC7BFE1D51}"/>
              </a:ext>
            </a:extLst>
          </p:cNvPr>
          <p:cNvSpPr>
            <a:spLocks noGrp="1"/>
          </p:cNvSpPr>
          <p:nvPr>
            <p:ph type="sldNum" sz="quarter" idx="4294967295"/>
          </p:nvPr>
        </p:nvSpPr>
        <p:spPr>
          <a:xfrm>
            <a:off x="9144000" y="6492874"/>
            <a:ext cx="2743200" cy="365125"/>
          </a:xfrm>
        </p:spPr>
        <p:txBody>
          <a:bodyPr/>
          <a:lstStyle/>
          <a:p>
            <a:fld id="{49DF86D6-4B9D-4B83-AF23-D696D3CD110A}" type="slidenum">
              <a:rPr lang="en-US" smtClean="0"/>
              <a:pPr/>
              <a:t>11</a:t>
            </a:fld>
            <a:endParaRPr lang="en-US" dirty="0"/>
          </a:p>
        </p:txBody>
      </p:sp>
      <p:pic>
        <p:nvPicPr>
          <p:cNvPr id="4" name="Picture 2" descr="http://2.bp.blogspot.com/-3J4Z0XzJr7s/UUHwI9JfOiI/AAAAAAAABfQ/7ILEsmxTaIo/w1200-h630-p-k-no-nu/licence+plate+camera+sql+injection_2.jpg">
            <a:extLst>
              <a:ext uri="{FF2B5EF4-FFF2-40B4-BE49-F238E27FC236}">
                <a16:creationId xmlns:a16="http://schemas.microsoft.com/office/drawing/2014/main" id="{03F9EF87-045D-41B6-A90E-62F96DF45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9" y="0"/>
            <a:ext cx="13053143"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97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dirty="0">
                <a:gradFill>
                  <a:gsLst>
                    <a:gs pos="0">
                      <a:srgbClr val="FFFFFF"/>
                    </a:gs>
                    <a:gs pos="100000">
                      <a:srgbClr val="FFFFFF"/>
                    </a:gs>
                  </a:gsLst>
                  <a:lin ang="5400000" scaled="1"/>
                </a:gradFill>
              </a:rPr>
              <a:t>© 2016 F5 Networks</a:t>
            </a:r>
          </a:p>
        </p:txBody>
      </p:sp>
      <p:sp>
        <p:nvSpPr>
          <p:cNvPr id="4" name="Slide Number Placeholder 3"/>
          <p:cNvSpPr>
            <a:spLocks noGrp="1"/>
          </p:cNvSpPr>
          <p:nvPr>
            <p:ph type="sldNum" sz="quarter" idx="4"/>
          </p:nvPr>
        </p:nvSpPr>
        <p:spPr/>
        <p:txBody>
          <a:bodyPr/>
          <a:lstStyle/>
          <a:p>
            <a:fld id="{49DF86D6-4B9D-4B83-AF23-D696D3CD110A}" type="slidenum">
              <a:rPr lang="uk-UA" smtClean="0">
                <a:gradFill>
                  <a:gsLst>
                    <a:gs pos="0">
                      <a:srgbClr val="FFFFFF"/>
                    </a:gs>
                    <a:gs pos="100000">
                      <a:srgbClr val="FFFFFF"/>
                    </a:gs>
                  </a:gsLst>
                  <a:lin ang="5400000" scaled="1"/>
                </a:gradFill>
              </a:rPr>
              <a:pPr/>
              <a:t>12</a:t>
            </a:fld>
            <a:endParaRPr lang="uk-UA">
              <a:gradFill>
                <a:gsLst>
                  <a:gs pos="0">
                    <a:srgbClr val="FFFFFF"/>
                  </a:gs>
                  <a:gs pos="100000">
                    <a:srgbClr val="FFFFFF"/>
                  </a:gs>
                </a:gsLst>
                <a:lin ang="5400000" scaled="1"/>
              </a:gradFill>
            </a:endParaRPr>
          </a:p>
        </p:txBody>
      </p:sp>
      <p:sp>
        <p:nvSpPr>
          <p:cNvPr id="11" name="Text Placeholder 2">
            <a:extLst>
              <a:ext uri="{FF2B5EF4-FFF2-40B4-BE49-F238E27FC236}">
                <a16:creationId xmlns:a16="http://schemas.microsoft.com/office/drawing/2014/main" id="{13B86145-9997-49DF-ACC2-304C44647A3B}"/>
              </a:ext>
            </a:extLst>
          </p:cNvPr>
          <p:cNvSpPr txBox="1">
            <a:spLocks/>
          </p:cNvSpPr>
          <p:nvPr/>
        </p:nvSpPr>
        <p:spPr>
          <a:xfrm>
            <a:off x="379412" y="3276600"/>
            <a:ext cx="5383033" cy="838200"/>
          </a:xfrm>
          <a:prstGeom prst="rect">
            <a:avLst/>
          </a:prstGeom>
        </p:spPr>
        <p:txBody>
          <a:bodyPr/>
          <a:lst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2"/>
                    </a:gs>
                    <a:gs pos="99000">
                      <a:schemeClr val="tx2"/>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charset="0"/>
              <a:buNone/>
            </a:pPr>
            <a:r>
              <a:rPr lang="en-US" sz="1600" b="0" i="1" dirty="0"/>
              <a:t>F5 is highest in execution within the Leaders Quadrant.</a:t>
            </a:r>
            <a:endParaRPr lang="en-US" sz="3600" b="0" dirty="0"/>
          </a:p>
        </p:txBody>
      </p:sp>
      <p:sp>
        <p:nvSpPr>
          <p:cNvPr id="12" name="Title 1">
            <a:extLst>
              <a:ext uri="{FF2B5EF4-FFF2-40B4-BE49-F238E27FC236}">
                <a16:creationId xmlns:a16="http://schemas.microsoft.com/office/drawing/2014/main" id="{D615C4A3-7528-4111-97CC-984233792069}"/>
              </a:ext>
            </a:extLst>
          </p:cNvPr>
          <p:cNvSpPr>
            <a:spLocks noGrp="1"/>
          </p:cNvSpPr>
          <p:nvPr>
            <p:ph type="title"/>
          </p:nvPr>
        </p:nvSpPr>
        <p:spPr>
          <a:xfrm>
            <a:off x="379412" y="533400"/>
            <a:ext cx="5453190" cy="2653034"/>
          </a:xfrm>
        </p:spPr>
        <p:txBody>
          <a:bodyPr/>
          <a:lstStyle/>
          <a:p>
            <a:pPr>
              <a:lnSpc>
                <a:spcPct val="100000"/>
              </a:lnSpc>
            </a:pPr>
            <a:r>
              <a:rPr lang="en-US" sz="2800" dirty="0"/>
              <a:t>F5 Networks Positioned as a Leader in 2017 Gartner Magic Quadrant for Web Application Firewalls*</a:t>
            </a:r>
            <a:br>
              <a:rPr lang="en-US" dirty="0"/>
            </a:br>
            <a:endParaRPr lang="en-US" dirty="0"/>
          </a:p>
        </p:txBody>
      </p:sp>
      <p:sp>
        <p:nvSpPr>
          <p:cNvPr id="13" name="TextBox 12">
            <a:extLst>
              <a:ext uri="{FF2B5EF4-FFF2-40B4-BE49-F238E27FC236}">
                <a16:creationId xmlns:a16="http://schemas.microsoft.com/office/drawing/2014/main" id="{1A2E66C0-6E47-4DF6-A522-B9B23E37E1C4}"/>
              </a:ext>
            </a:extLst>
          </p:cNvPr>
          <p:cNvSpPr txBox="1"/>
          <p:nvPr/>
        </p:nvSpPr>
        <p:spPr>
          <a:xfrm>
            <a:off x="301624" y="6059168"/>
            <a:ext cx="11811000" cy="754380"/>
          </a:xfrm>
          <a:prstGeom prst="rect">
            <a:avLst/>
          </a:prstGeom>
          <a:noFill/>
        </p:spPr>
        <p:txBody>
          <a:bodyPr wrap="square" lIns="0" tIns="0" rIns="0" bIns="0" rtlCol="0">
            <a:noAutofit/>
          </a:bodyPr>
          <a:lstStyle/>
          <a:p>
            <a:pPr>
              <a:lnSpc>
                <a:spcPct val="90000"/>
              </a:lnSpc>
              <a:spcAft>
                <a:spcPts val="600"/>
              </a:spcAft>
            </a:pPr>
            <a:r>
              <a:rPr lang="en-US" sz="1100" dirty="0">
                <a:solidFill>
                  <a:schemeClr val="tx2"/>
                </a:solidFill>
                <a:effectLst>
                  <a:outerShdw blurRad="38100" dist="25400" dir="2700000" algn="tl">
                    <a:srgbClr val="000000">
                      <a:alpha val="0"/>
                    </a:srgbClr>
                  </a:outerShdw>
                </a:effectLst>
              </a:rPr>
              <a:t>This graphic was published by Gartner, Inc. as part of a larger research document and should be evaluated in the context of the entire document. The Gartner document is available upon request from F5 Networks.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endParaRPr lang="en-US" sz="1100" kern="1200" dirty="0">
              <a:solidFill>
                <a:schemeClr val="tx2"/>
              </a:solidFill>
              <a:effectLst>
                <a:outerShdw blurRad="38100" dist="25400" dir="2700000" algn="tl">
                  <a:srgbClr val="000000">
                    <a:alpha val="0"/>
                  </a:srgbClr>
                </a:outerShdw>
              </a:effectLst>
            </a:endParaRPr>
          </a:p>
        </p:txBody>
      </p:sp>
      <p:sp>
        <p:nvSpPr>
          <p:cNvPr id="14" name="TextBox 13">
            <a:extLst>
              <a:ext uri="{FF2B5EF4-FFF2-40B4-BE49-F238E27FC236}">
                <a16:creationId xmlns:a16="http://schemas.microsoft.com/office/drawing/2014/main" id="{ABD79C59-8C74-4ED4-AF22-99AB3BC66996}"/>
              </a:ext>
            </a:extLst>
          </p:cNvPr>
          <p:cNvSpPr txBox="1"/>
          <p:nvPr/>
        </p:nvSpPr>
        <p:spPr>
          <a:xfrm>
            <a:off x="303212" y="4770120"/>
            <a:ext cx="5524500" cy="685800"/>
          </a:xfrm>
          <a:prstGeom prst="rect">
            <a:avLst/>
          </a:prstGeom>
          <a:noFill/>
        </p:spPr>
        <p:txBody>
          <a:bodyPr wrap="square" lIns="0" tIns="0" rIns="0" bIns="0" rtlCol="0">
            <a:noAutofit/>
          </a:bodyPr>
          <a:lstStyle/>
          <a:p>
            <a:pPr>
              <a:lnSpc>
                <a:spcPts val="1800"/>
              </a:lnSpc>
              <a:spcAft>
                <a:spcPts val="600"/>
              </a:spcAft>
            </a:pPr>
            <a:r>
              <a:rPr lang="en-US" sz="1400" kern="1200" dirty="0">
                <a:solidFill>
                  <a:schemeClr val="tx2"/>
                </a:solidFill>
                <a:effectLst>
                  <a:outerShdw blurRad="38100" dist="25400" dir="2700000" algn="tl">
                    <a:srgbClr val="000000">
                      <a:alpha val="0"/>
                    </a:srgbClr>
                  </a:outerShdw>
                </a:effectLst>
                <a:latin typeface="+mn-lt"/>
                <a:ea typeface="+mn-ea"/>
                <a:cs typeface="+mn-cs"/>
              </a:rPr>
              <a:t>* Gartner, Magic Quadrant for Web Application Firewalls, </a:t>
            </a:r>
            <a:br>
              <a:rPr lang="en-US" sz="1400" kern="1200" dirty="0">
                <a:solidFill>
                  <a:schemeClr val="tx2"/>
                </a:solidFill>
                <a:effectLst>
                  <a:outerShdw blurRad="38100" dist="25400" dir="2700000" algn="tl">
                    <a:srgbClr val="000000">
                      <a:alpha val="0"/>
                    </a:srgbClr>
                  </a:outerShdw>
                </a:effectLst>
                <a:latin typeface="+mn-lt"/>
                <a:ea typeface="+mn-ea"/>
                <a:cs typeface="+mn-cs"/>
              </a:rPr>
            </a:br>
            <a:r>
              <a:rPr lang="en-US" sz="1400" kern="1200" dirty="0">
                <a:solidFill>
                  <a:schemeClr val="tx2"/>
                </a:solidFill>
                <a:effectLst>
                  <a:outerShdw blurRad="38100" dist="25400" dir="2700000" algn="tl">
                    <a:srgbClr val="000000">
                      <a:alpha val="0"/>
                    </a:srgbClr>
                  </a:outerShdw>
                </a:effectLst>
                <a:latin typeface="+mn-lt"/>
                <a:ea typeface="+mn-ea"/>
                <a:cs typeface="+mn-cs"/>
              </a:rPr>
              <a:t>Jeremy </a:t>
            </a:r>
            <a:r>
              <a:rPr lang="en-US" sz="1400" kern="1200" dirty="0" err="1">
                <a:solidFill>
                  <a:schemeClr val="tx2"/>
                </a:solidFill>
                <a:effectLst>
                  <a:outerShdw blurRad="38100" dist="25400" dir="2700000" algn="tl">
                    <a:srgbClr val="000000">
                      <a:alpha val="0"/>
                    </a:srgbClr>
                  </a:outerShdw>
                </a:effectLst>
                <a:latin typeface="+mn-lt"/>
                <a:ea typeface="+mn-ea"/>
                <a:cs typeface="+mn-cs"/>
              </a:rPr>
              <a:t>D’Hoinne</a:t>
            </a:r>
            <a:r>
              <a:rPr lang="en-US" sz="1400" kern="1200" dirty="0">
                <a:solidFill>
                  <a:schemeClr val="tx2"/>
                </a:solidFill>
                <a:effectLst>
                  <a:outerShdw blurRad="38100" dist="25400" dir="2700000" algn="tl">
                    <a:srgbClr val="000000">
                      <a:alpha val="0"/>
                    </a:srgbClr>
                  </a:outerShdw>
                </a:effectLst>
                <a:latin typeface="+mn-lt"/>
                <a:ea typeface="+mn-ea"/>
                <a:cs typeface="+mn-cs"/>
              </a:rPr>
              <a:t>, Adam </a:t>
            </a:r>
            <a:r>
              <a:rPr lang="en-US" sz="1400" kern="1200" dirty="0" err="1">
                <a:solidFill>
                  <a:schemeClr val="tx2"/>
                </a:solidFill>
                <a:effectLst>
                  <a:outerShdw blurRad="38100" dist="25400" dir="2700000" algn="tl">
                    <a:srgbClr val="000000">
                      <a:alpha val="0"/>
                    </a:srgbClr>
                  </a:outerShdw>
                </a:effectLst>
                <a:latin typeface="+mn-lt"/>
                <a:ea typeface="+mn-ea"/>
                <a:cs typeface="+mn-cs"/>
              </a:rPr>
              <a:t>Hils</a:t>
            </a:r>
            <a:r>
              <a:rPr lang="en-US" sz="1400" kern="1200" dirty="0">
                <a:solidFill>
                  <a:schemeClr val="tx2"/>
                </a:solidFill>
                <a:effectLst>
                  <a:outerShdw blurRad="38100" dist="25400" dir="2700000" algn="tl">
                    <a:srgbClr val="000000">
                      <a:alpha val="0"/>
                    </a:srgbClr>
                  </a:outerShdw>
                </a:effectLst>
                <a:latin typeface="+mn-lt"/>
                <a:ea typeface="+mn-ea"/>
                <a:cs typeface="+mn-cs"/>
              </a:rPr>
              <a:t>, </a:t>
            </a:r>
            <a:r>
              <a:rPr lang="en-US" sz="1400" dirty="0">
                <a:solidFill>
                  <a:schemeClr val="tx2"/>
                </a:solidFill>
                <a:effectLst>
                  <a:outerShdw blurRad="38100" dist="25400" dir="2700000" algn="tl">
                    <a:srgbClr val="000000">
                      <a:alpha val="0"/>
                    </a:srgbClr>
                  </a:outerShdw>
                </a:effectLst>
              </a:rPr>
              <a:t>Claudio Neiva, 7 </a:t>
            </a:r>
            <a:r>
              <a:rPr lang="en-US" sz="1400" kern="1200" dirty="0">
                <a:solidFill>
                  <a:schemeClr val="tx2"/>
                </a:solidFill>
                <a:effectLst>
                  <a:outerShdw blurRad="38100" dist="25400" dir="2700000" algn="tl">
                    <a:srgbClr val="000000">
                      <a:alpha val="0"/>
                    </a:srgbClr>
                  </a:outerShdw>
                </a:effectLst>
                <a:latin typeface="+mn-lt"/>
                <a:ea typeface="+mn-ea"/>
                <a:cs typeface="+mn-cs"/>
              </a:rPr>
              <a:t>August 2017</a:t>
            </a:r>
          </a:p>
        </p:txBody>
      </p:sp>
      <p:pic>
        <p:nvPicPr>
          <p:cNvPr id="15" name="Picture 14">
            <a:extLst>
              <a:ext uri="{FF2B5EF4-FFF2-40B4-BE49-F238E27FC236}">
                <a16:creationId xmlns:a16="http://schemas.microsoft.com/office/drawing/2014/main" id="{974EED11-0B51-413F-B886-0038462421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57" t="14052" b="23371"/>
          <a:stretch/>
        </p:blipFill>
        <p:spPr>
          <a:xfrm>
            <a:off x="11279314" y="327829"/>
            <a:ext cx="606298" cy="545565"/>
          </a:xfrm>
          <a:prstGeom prst="rect">
            <a:avLst/>
          </a:prstGeom>
        </p:spPr>
      </p:pic>
      <p:pic>
        <p:nvPicPr>
          <p:cNvPr id="16" name="Picture 15">
            <a:extLst>
              <a:ext uri="{FF2B5EF4-FFF2-40B4-BE49-F238E27FC236}">
                <a16:creationId xmlns:a16="http://schemas.microsoft.com/office/drawing/2014/main" id="{1922211A-0404-4A4F-AEE8-068FB4C5A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7124" y="356898"/>
            <a:ext cx="5067300" cy="5287617"/>
          </a:xfrm>
          <a:prstGeom prst="rect">
            <a:avLst/>
          </a:prstGeom>
        </p:spPr>
      </p:pic>
    </p:spTree>
    <p:extLst>
      <p:ext uri="{BB962C8B-B14F-4D97-AF65-F5344CB8AC3E}">
        <p14:creationId xmlns:p14="http://schemas.microsoft.com/office/powerpoint/2010/main" val="355188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2"/>
          </p:nvPr>
        </p:nvSpPr>
        <p:spPr>
          <a:xfrm>
            <a:off x="537882" y="753035"/>
            <a:ext cx="11349318" cy="5800165"/>
          </a:xfrm>
        </p:spPr>
        <p:txBody>
          <a:bodyPr/>
          <a:lstStyle/>
          <a:p>
            <a:pPr>
              <a:spcBef>
                <a:spcPts val="1800"/>
              </a:spcBef>
            </a:pPr>
            <a:r>
              <a:rPr lang="en-US" dirty="0"/>
              <a:t>1: Injection</a:t>
            </a:r>
          </a:p>
          <a:p>
            <a:pPr>
              <a:spcBef>
                <a:spcPts val="1800"/>
              </a:spcBef>
            </a:pPr>
            <a:r>
              <a:rPr lang="en-US" dirty="0"/>
              <a:t>2: Broken Authentication and Session Management</a:t>
            </a:r>
          </a:p>
          <a:p>
            <a:pPr>
              <a:spcBef>
                <a:spcPts val="1800"/>
              </a:spcBef>
            </a:pPr>
            <a:r>
              <a:rPr lang="en-US" dirty="0"/>
              <a:t>3: Cross-Site Scripting (XSS)</a:t>
            </a:r>
          </a:p>
          <a:p>
            <a:pPr>
              <a:spcBef>
                <a:spcPts val="1800"/>
              </a:spcBef>
            </a:pPr>
            <a:r>
              <a:rPr lang="en-US" dirty="0"/>
              <a:t>4: Insecure Direct Object References</a:t>
            </a:r>
          </a:p>
          <a:p>
            <a:pPr>
              <a:spcBef>
                <a:spcPts val="1800"/>
              </a:spcBef>
            </a:pPr>
            <a:r>
              <a:rPr lang="en-US" dirty="0"/>
              <a:t>5: Security Misconfiguration</a:t>
            </a:r>
          </a:p>
          <a:p>
            <a:pPr>
              <a:spcBef>
                <a:spcPts val="1800"/>
              </a:spcBef>
            </a:pPr>
            <a:r>
              <a:rPr lang="en-US" dirty="0"/>
              <a:t>6: Sensitive Data Exposure</a:t>
            </a:r>
          </a:p>
          <a:p>
            <a:pPr>
              <a:spcBef>
                <a:spcPts val="1800"/>
              </a:spcBef>
            </a:pPr>
            <a:r>
              <a:rPr lang="en-US" dirty="0"/>
              <a:t>7: Missing Function Level Access Control </a:t>
            </a:r>
          </a:p>
          <a:p>
            <a:pPr>
              <a:spcBef>
                <a:spcPts val="1800"/>
              </a:spcBef>
            </a:pPr>
            <a:r>
              <a:rPr lang="en-US" dirty="0"/>
              <a:t>8: Cross-Site Request Forgery (CSRF)</a:t>
            </a:r>
          </a:p>
          <a:p>
            <a:pPr>
              <a:spcBef>
                <a:spcPts val="1800"/>
              </a:spcBef>
            </a:pPr>
            <a:r>
              <a:rPr lang="en-US" dirty="0"/>
              <a:t>9: Using Components with Known Vulnerabilities</a:t>
            </a:r>
          </a:p>
          <a:p>
            <a:pPr>
              <a:spcBef>
                <a:spcPts val="1800"/>
              </a:spcBef>
            </a:pPr>
            <a:r>
              <a:rPr lang="en-US" dirty="0"/>
              <a:t>10: </a:t>
            </a:r>
            <a:r>
              <a:rPr lang="en-US" dirty="0" err="1"/>
              <a:t>Unvalidated</a:t>
            </a:r>
            <a:r>
              <a:rPr lang="en-US" dirty="0"/>
              <a:t> Requests and Forwards</a:t>
            </a:r>
          </a:p>
        </p:txBody>
      </p:sp>
      <p:sp>
        <p:nvSpPr>
          <p:cNvPr id="2" name="Title 1"/>
          <p:cNvSpPr>
            <a:spLocks noGrp="1"/>
          </p:cNvSpPr>
          <p:nvPr>
            <p:ph type="title"/>
          </p:nvPr>
        </p:nvSpPr>
        <p:spPr/>
        <p:txBody>
          <a:bodyPr/>
          <a:lstStyle/>
          <a:p>
            <a:r>
              <a:rPr lang="en-US" dirty="0"/>
              <a:t>OWASP Top 10</a:t>
            </a:r>
          </a:p>
        </p:txBody>
      </p:sp>
      <p:pic>
        <p:nvPicPr>
          <p:cNvPr id="1026" name="Picture 2" descr="http://www.clker.com/cliparts/2/k/n/l/C/Q/transparent-green-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175" y="844704"/>
            <a:ext cx="482873" cy="503205"/>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276600" y="260133"/>
            <a:ext cx="2435252" cy="851334"/>
          </a:xfrm>
          <a:prstGeom prst="roundRect">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Which can be mitigated with BIG-IP ASM?</a:t>
            </a:r>
          </a:p>
        </p:txBody>
      </p:sp>
      <p:pic>
        <p:nvPicPr>
          <p:cNvPr id="8" name="Picture 2" descr="http://www.clker.com/cliparts/2/k/n/l/C/Q/transparent-green-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175" y="1390552"/>
            <a:ext cx="482873" cy="5032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clker.com/cliparts/2/k/n/l/C/Q/transparent-green-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175" y="1936400"/>
            <a:ext cx="482873" cy="5032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2/k/n/l/C/Q/transparent-green-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175" y="2482248"/>
            <a:ext cx="482873" cy="5032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2/k/n/l/C/Q/transparent-green-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175" y="3028096"/>
            <a:ext cx="482873" cy="5032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2/k/n/l/C/Q/transparent-green-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175" y="3573944"/>
            <a:ext cx="482873" cy="5032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2/k/n/l/C/Q/transparent-green-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175" y="4119792"/>
            <a:ext cx="482873" cy="5032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2/k/n/l/C/Q/transparent-green-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175" y="4665640"/>
            <a:ext cx="482873" cy="5032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2/k/n/l/C/Q/transparent-green-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175" y="5211488"/>
            <a:ext cx="482873" cy="5032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2/k/n/l/C/Q/transparent-green-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175" y="5757338"/>
            <a:ext cx="482873" cy="5032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8532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500"/>
                                        <p:tgtEl>
                                          <p:spTgt spid="5">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500"/>
                                        <p:tgtEl>
                                          <p:spTgt spid="5">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fade">
                                      <p:cBhvr>
                                        <p:cTn id="34" dur="500"/>
                                        <p:tgtEl>
                                          <p:spTgt spid="5">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026"/>
                                        </p:tgtEl>
                                        <p:attrNameLst>
                                          <p:attrName>style.visibility</p:attrName>
                                        </p:attrNameLst>
                                      </p:cBhvr>
                                      <p:to>
                                        <p:strVal val="visible"/>
                                      </p:to>
                                    </p:set>
                                    <p:animEffect transition="in" filter="wipe(left)">
                                      <p:cBhvr>
                                        <p:cTn id="44" dur="250"/>
                                        <p:tgtEl>
                                          <p:spTgt spid="1026"/>
                                        </p:tgtEl>
                                      </p:cBhvr>
                                    </p:animEffect>
                                  </p:childTnLst>
                                </p:cTn>
                              </p:par>
                            </p:childTnLst>
                          </p:cTn>
                        </p:par>
                        <p:par>
                          <p:cTn id="45" fill="hold">
                            <p:stCondLst>
                              <p:cond delay="250"/>
                            </p:stCondLst>
                            <p:childTnLst>
                              <p:par>
                                <p:cTn id="46" presetID="22" presetClass="entr" presetSubtype="8"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250"/>
                                        <p:tgtEl>
                                          <p:spTgt spid="8"/>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250"/>
                                        <p:tgtEl>
                                          <p:spTgt spid="9"/>
                                        </p:tgtEl>
                                      </p:cBhvr>
                                    </p:animEffect>
                                  </p:childTnLst>
                                </p:cTn>
                              </p:par>
                            </p:childTnLst>
                          </p:cTn>
                        </p:par>
                        <p:par>
                          <p:cTn id="53" fill="hold">
                            <p:stCondLst>
                              <p:cond delay="750"/>
                            </p:stCondLst>
                            <p:childTnLst>
                              <p:par>
                                <p:cTn id="54" presetID="22" presetClass="entr" presetSubtype="8"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250"/>
                                        <p:tgtEl>
                                          <p:spTgt spid="10"/>
                                        </p:tgtEl>
                                      </p:cBhvr>
                                    </p:animEffect>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250"/>
                                        <p:tgtEl>
                                          <p:spTgt spid="11"/>
                                        </p:tgtEl>
                                      </p:cBhvr>
                                    </p:animEffect>
                                  </p:childTnLst>
                                </p:cTn>
                              </p:par>
                            </p:childTnLst>
                          </p:cTn>
                        </p:par>
                        <p:par>
                          <p:cTn id="61" fill="hold">
                            <p:stCondLst>
                              <p:cond delay="1250"/>
                            </p:stCondLst>
                            <p:childTnLst>
                              <p:par>
                                <p:cTn id="62" presetID="22" presetClass="entr" presetSubtype="8"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250"/>
                                        <p:tgtEl>
                                          <p:spTgt spid="12"/>
                                        </p:tgtEl>
                                      </p:cBhvr>
                                    </p:animEffect>
                                  </p:childTnLst>
                                </p:cTn>
                              </p:par>
                            </p:childTnLst>
                          </p:cTn>
                        </p:par>
                        <p:par>
                          <p:cTn id="65" fill="hold">
                            <p:stCondLst>
                              <p:cond delay="1500"/>
                            </p:stCondLst>
                            <p:childTnLst>
                              <p:par>
                                <p:cTn id="66" presetID="22" presetClass="entr" presetSubtype="8"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left)">
                                      <p:cBhvr>
                                        <p:cTn id="68" dur="250"/>
                                        <p:tgtEl>
                                          <p:spTgt spid="13"/>
                                        </p:tgtEl>
                                      </p:cBhvr>
                                    </p:animEffect>
                                  </p:childTnLst>
                                </p:cTn>
                              </p:par>
                            </p:childTnLst>
                          </p:cTn>
                        </p:par>
                        <p:par>
                          <p:cTn id="69" fill="hold">
                            <p:stCondLst>
                              <p:cond delay="1750"/>
                            </p:stCondLst>
                            <p:childTnLst>
                              <p:par>
                                <p:cTn id="70" presetID="22" presetClass="entr" presetSubtype="8"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250"/>
                                        <p:tgtEl>
                                          <p:spTgt spid="14"/>
                                        </p:tgtEl>
                                      </p:cBhvr>
                                    </p:animEffect>
                                  </p:childTnLst>
                                </p:cTn>
                              </p:par>
                            </p:childTnLst>
                          </p:cTn>
                        </p:par>
                        <p:par>
                          <p:cTn id="73" fill="hold">
                            <p:stCondLst>
                              <p:cond delay="2000"/>
                            </p:stCondLst>
                            <p:childTnLst>
                              <p:par>
                                <p:cTn id="74" presetID="22" presetClass="entr" presetSubtype="8"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left)">
                                      <p:cBhvr>
                                        <p:cTn id="76" dur="250"/>
                                        <p:tgtEl>
                                          <p:spTgt spid="15"/>
                                        </p:tgtEl>
                                      </p:cBhvr>
                                    </p:animEffect>
                                  </p:childTnLst>
                                </p:cTn>
                              </p:par>
                            </p:childTnLst>
                          </p:cTn>
                        </p:par>
                        <p:par>
                          <p:cTn id="77" fill="hold">
                            <p:stCondLst>
                              <p:cond delay="2250"/>
                            </p:stCondLst>
                            <p:childTnLst>
                              <p:par>
                                <p:cTn id="78" presetID="22" presetClass="entr" presetSubtype="8" fill="hold"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left)">
                                      <p:cBhvr>
                                        <p:cTn id="8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flipH="1">
            <a:off x="2996271" y="1782559"/>
            <a:ext cx="9426" cy="3084602"/>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Rounded Rectangular Callout 53"/>
          <p:cNvSpPr/>
          <p:nvPr/>
        </p:nvSpPr>
        <p:spPr>
          <a:xfrm>
            <a:off x="4119129" y="3036363"/>
            <a:ext cx="3068073" cy="900120"/>
          </a:xfrm>
          <a:prstGeom prst="wedgeRoundRectCallout">
            <a:avLst>
              <a:gd name="adj1" fmla="val -46022"/>
              <a:gd name="adj2" fmla="val 90656"/>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Exploits a security vulnerability in a website's software</a:t>
            </a:r>
          </a:p>
        </p:txBody>
      </p:sp>
      <p:grpSp>
        <p:nvGrpSpPr>
          <p:cNvPr id="5" name="Group 4"/>
          <p:cNvGrpSpPr/>
          <p:nvPr/>
        </p:nvGrpSpPr>
        <p:grpSpPr>
          <a:xfrm>
            <a:off x="7951323" y="4867160"/>
            <a:ext cx="1593706" cy="1393856"/>
            <a:chOff x="7715243" y="5410200"/>
            <a:chExt cx="1593706" cy="1393856"/>
          </a:xfrm>
        </p:grpSpPr>
        <p:sp>
          <p:nvSpPr>
            <p:cNvPr id="15" name="TextBox 14"/>
            <p:cNvSpPr txBox="1"/>
            <p:nvPr/>
          </p:nvSpPr>
          <p:spPr>
            <a:xfrm>
              <a:off x="7715243" y="6496279"/>
              <a:ext cx="1593706"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Database server</a:t>
              </a:r>
            </a:p>
          </p:txBody>
        </p:sp>
        <p:pic>
          <p:nvPicPr>
            <p:cNvPr id="35" name="Picture 34"/>
            <p:cNvPicPr>
              <a:picLocks noChangeAspect="1"/>
            </p:cNvPicPr>
            <p:nvPr/>
          </p:nvPicPr>
          <p:blipFill>
            <a:blip r:embed="rId4"/>
            <a:stretch>
              <a:fillRect/>
            </a:stretch>
          </p:blipFill>
          <p:spPr>
            <a:xfrm>
              <a:off x="8117226" y="5410200"/>
              <a:ext cx="710129" cy="1086079"/>
            </a:xfrm>
            <a:prstGeom prst="rect">
              <a:avLst/>
            </a:prstGeom>
          </p:spPr>
        </p:pic>
      </p:grpSp>
      <p:grpSp>
        <p:nvGrpSpPr>
          <p:cNvPr id="6" name="Group 5"/>
          <p:cNvGrpSpPr/>
          <p:nvPr/>
        </p:nvGrpSpPr>
        <p:grpSpPr>
          <a:xfrm>
            <a:off x="10136902" y="5037467"/>
            <a:ext cx="856954" cy="1223549"/>
            <a:chOff x="10668000" y="4127212"/>
            <a:chExt cx="856954" cy="1223549"/>
          </a:xfrm>
        </p:grpSpPr>
        <p:sp>
          <p:nvSpPr>
            <p:cNvPr id="18" name="TextBox 17"/>
            <p:cNvSpPr txBox="1"/>
            <p:nvPr/>
          </p:nvSpPr>
          <p:spPr>
            <a:xfrm>
              <a:off x="10802165" y="5042984"/>
              <a:ext cx="588624"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Data</a:t>
              </a:r>
            </a:p>
          </p:txBody>
        </p:sp>
        <p:sp>
          <p:nvSpPr>
            <p:cNvPr id="41" name="Freeform 19"/>
            <p:cNvSpPr>
              <a:spLocks noEditPoints="1"/>
            </p:cNvSpPr>
            <p:nvPr/>
          </p:nvSpPr>
          <p:spPr bwMode="auto">
            <a:xfrm>
              <a:off x="10668000" y="4127212"/>
              <a:ext cx="856954" cy="915772"/>
            </a:xfrm>
            <a:custGeom>
              <a:avLst/>
              <a:gdLst>
                <a:gd name="T0" fmla="*/ 206 w 412"/>
                <a:gd name="T1" fmla="*/ 0 h 441"/>
                <a:gd name="T2" fmla="*/ 0 w 412"/>
                <a:gd name="T3" fmla="*/ 82 h 441"/>
                <a:gd name="T4" fmla="*/ 0 w 412"/>
                <a:gd name="T5" fmla="*/ 361 h 441"/>
                <a:gd name="T6" fmla="*/ 0 w 412"/>
                <a:gd name="T7" fmla="*/ 361 h 441"/>
                <a:gd name="T8" fmla="*/ 206 w 412"/>
                <a:gd name="T9" fmla="*/ 441 h 441"/>
                <a:gd name="T10" fmla="*/ 411 w 412"/>
                <a:gd name="T11" fmla="*/ 361 h 441"/>
                <a:gd name="T12" fmla="*/ 412 w 412"/>
                <a:gd name="T13" fmla="*/ 361 h 441"/>
                <a:gd name="T14" fmla="*/ 412 w 412"/>
                <a:gd name="T15" fmla="*/ 82 h 441"/>
                <a:gd name="T16" fmla="*/ 206 w 412"/>
                <a:gd name="T17" fmla="*/ 0 h 441"/>
                <a:gd name="T18" fmla="*/ 381 w 412"/>
                <a:gd name="T19" fmla="*/ 320 h 441"/>
                <a:gd name="T20" fmla="*/ 206 w 412"/>
                <a:gd name="T21" fmla="*/ 357 h 441"/>
                <a:gd name="T22" fmla="*/ 30 w 412"/>
                <a:gd name="T23" fmla="*/ 320 h 441"/>
                <a:gd name="T24" fmla="*/ 25 w 412"/>
                <a:gd name="T25" fmla="*/ 303 h 441"/>
                <a:gd name="T26" fmla="*/ 42 w 412"/>
                <a:gd name="T27" fmla="*/ 299 h 441"/>
                <a:gd name="T28" fmla="*/ 206 w 412"/>
                <a:gd name="T29" fmla="*/ 333 h 441"/>
                <a:gd name="T30" fmla="*/ 369 w 412"/>
                <a:gd name="T31" fmla="*/ 299 h 441"/>
                <a:gd name="T32" fmla="*/ 386 w 412"/>
                <a:gd name="T33" fmla="*/ 303 h 441"/>
                <a:gd name="T34" fmla="*/ 381 w 412"/>
                <a:gd name="T35" fmla="*/ 320 h 441"/>
                <a:gd name="T36" fmla="*/ 381 w 412"/>
                <a:gd name="T37" fmla="*/ 223 h 441"/>
                <a:gd name="T38" fmla="*/ 206 w 412"/>
                <a:gd name="T39" fmla="*/ 260 h 441"/>
                <a:gd name="T40" fmla="*/ 30 w 412"/>
                <a:gd name="T41" fmla="*/ 223 h 441"/>
                <a:gd name="T42" fmla="*/ 25 w 412"/>
                <a:gd name="T43" fmla="*/ 207 h 441"/>
                <a:gd name="T44" fmla="*/ 42 w 412"/>
                <a:gd name="T45" fmla="*/ 202 h 441"/>
                <a:gd name="T46" fmla="*/ 206 w 412"/>
                <a:gd name="T47" fmla="*/ 236 h 441"/>
                <a:gd name="T48" fmla="*/ 369 w 412"/>
                <a:gd name="T49" fmla="*/ 202 h 441"/>
                <a:gd name="T50" fmla="*/ 386 w 412"/>
                <a:gd name="T51" fmla="*/ 207 h 441"/>
                <a:gd name="T52" fmla="*/ 381 w 412"/>
                <a:gd name="T53" fmla="*/ 223 h 441"/>
                <a:gd name="T54" fmla="*/ 381 w 412"/>
                <a:gd name="T55" fmla="*/ 126 h 441"/>
                <a:gd name="T56" fmla="*/ 206 w 412"/>
                <a:gd name="T57" fmla="*/ 164 h 441"/>
                <a:gd name="T58" fmla="*/ 30 w 412"/>
                <a:gd name="T59" fmla="*/ 126 h 441"/>
                <a:gd name="T60" fmla="*/ 25 w 412"/>
                <a:gd name="T61" fmla="*/ 110 h 441"/>
                <a:gd name="T62" fmla="*/ 42 w 412"/>
                <a:gd name="T63" fmla="*/ 106 h 441"/>
                <a:gd name="T64" fmla="*/ 206 w 412"/>
                <a:gd name="T65" fmla="*/ 140 h 441"/>
                <a:gd name="T66" fmla="*/ 369 w 412"/>
                <a:gd name="T67" fmla="*/ 106 h 441"/>
                <a:gd name="T68" fmla="*/ 386 w 412"/>
                <a:gd name="T69" fmla="*/ 110 h 441"/>
                <a:gd name="T70" fmla="*/ 381 w 412"/>
                <a:gd name="T71" fmla="*/ 12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2" h="441">
                  <a:moveTo>
                    <a:pt x="206" y="0"/>
                  </a:moveTo>
                  <a:cubicBezTo>
                    <a:pt x="92" y="0"/>
                    <a:pt x="0" y="37"/>
                    <a:pt x="0" y="82"/>
                  </a:cubicBezTo>
                  <a:cubicBezTo>
                    <a:pt x="0" y="82"/>
                    <a:pt x="0" y="361"/>
                    <a:pt x="0" y="361"/>
                  </a:cubicBezTo>
                  <a:cubicBezTo>
                    <a:pt x="0" y="361"/>
                    <a:pt x="0" y="361"/>
                    <a:pt x="0" y="361"/>
                  </a:cubicBezTo>
                  <a:cubicBezTo>
                    <a:pt x="1" y="406"/>
                    <a:pt x="93" y="441"/>
                    <a:pt x="206" y="441"/>
                  </a:cubicBezTo>
                  <a:cubicBezTo>
                    <a:pt x="318" y="441"/>
                    <a:pt x="410" y="406"/>
                    <a:pt x="411" y="361"/>
                  </a:cubicBezTo>
                  <a:cubicBezTo>
                    <a:pt x="412" y="361"/>
                    <a:pt x="412" y="361"/>
                    <a:pt x="412" y="361"/>
                  </a:cubicBezTo>
                  <a:cubicBezTo>
                    <a:pt x="412" y="361"/>
                    <a:pt x="412" y="82"/>
                    <a:pt x="412" y="82"/>
                  </a:cubicBezTo>
                  <a:cubicBezTo>
                    <a:pt x="412" y="37"/>
                    <a:pt x="319" y="0"/>
                    <a:pt x="206" y="0"/>
                  </a:cubicBezTo>
                  <a:close/>
                  <a:moveTo>
                    <a:pt x="381" y="320"/>
                  </a:moveTo>
                  <a:cubicBezTo>
                    <a:pt x="341" y="343"/>
                    <a:pt x="276" y="357"/>
                    <a:pt x="206" y="357"/>
                  </a:cubicBezTo>
                  <a:cubicBezTo>
                    <a:pt x="136" y="357"/>
                    <a:pt x="70" y="343"/>
                    <a:pt x="30" y="320"/>
                  </a:cubicBezTo>
                  <a:cubicBezTo>
                    <a:pt x="24" y="316"/>
                    <a:pt x="22" y="309"/>
                    <a:pt x="25" y="303"/>
                  </a:cubicBezTo>
                  <a:cubicBezTo>
                    <a:pt x="29" y="297"/>
                    <a:pt x="36" y="295"/>
                    <a:pt x="42" y="299"/>
                  </a:cubicBezTo>
                  <a:cubicBezTo>
                    <a:pt x="78" y="320"/>
                    <a:pt x="140" y="333"/>
                    <a:pt x="206" y="333"/>
                  </a:cubicBezTo>
                  <a:cubicBezTo>
                    <a:pt x="272" y="333"/>
                    <a:pt x="333" y="320"/>
                    <a:pt x="369" y="299"/>
                  </a:cubicBezTo>
                  <a:cubicBezTo>
                    <a:pt x="375" y="295"/>
                    <a:pt x="382" y="297"/>
                    <a:pt x="386" y="303"/>
                  </a:cubicBezTo>
                  <a:cubicBezTo>
                    <a:pt x="389" y="309"/>
                    <a:pt x="387" y="316"/>
                    <a:pt x="381" y="320"/>
                  </a:cubicBezTo>
                  <a:close/>
                  <a:moveTo>
                    <a:pt x="381" y="223"/>
                  </a:moveTo>
                  <a:cubicBezTo>
                    <a:pt x="341" y="246"/>
                    <a:pt x="276" y="260"/>
                    <a:pt x="206" y="260"/>
                  </a:cubicBezTo>
                  <a:cubicBezTo>
                    <a:pt x="136" y="260"/>
                    <a:pt x="70" y="246"/>
                    <a:pt x="30" y="223"/>
                  </a:cubicBezTo>
                  <a:cubicBezTo>
                    <a:pt x="24" y="220"/>
                    <a:pt x="22" y="212"/>
                    <a:pt x="25" y="207"/>
                  </a:cubicBezTo>
                  <a:cubicBezTo>
                    <a:pt x="29" y="201"/>
                    <a:pt x="36" y="199"/>
                    <a:pt x="42" y="202"/>
                  </a:cubicBezTo>
                  <a:cubicBezTo>
                    <a:pt x="78" y="224"/>
                    <a:pt x="140" y="236"/>
                    <a:pt x="206" y="236"/>
                  </a:cubicBezTo>
                  <a:cubicBezTo>
                    <a:pt x="272" y="236"/>
                    <a:pt x="333" y="224"/>
                    <a:pt x="369" y="202"/>
                  </a:cubicBezTo>
                  <a:cubicBezTo>
                    <a:pt x="375" y="199"/>
                    <a:pt x="382" y="201"/>
                    <a:pt x="386" y="207"/>
                  </a:cubicBezTo>
                  <a:cubicBezTo>
                    <a:pt x="389" y="212"/>
                    <a:pt x="387" y="220"/>
                    <a:pt x="381" y="223"/>
                  </a:cubicBezTo>
                  <a:close/>
                  <a:moveTo>
                    <a:pt x="381" y="126"/>
                  </a:moveTo>
                  <a:cubicBezTo>
                    <a:pt x="341" y="150"/>
                    <a:pt x="276" y="164"/>
                    <a:pt x="206" y="164"/>
                  </a:cubicBezTo>
                  <a:cubicBezTo>
                    <a:pt x="136" y="164"/>
                    <a:pt x="70" y="150"/>
                    <a:pt x="30" y="126"/>
                  </a:cubicBezTo>
                  <a:cubicBezTo>
                    <a:pt x="24" y="123"/>
                    <a:pt x="22" y="116"/>
                    <a:pt x="25" y="110"/>
                  </a:cubicBezTo>
                  <a:cubicBezTo>
                    <a:pt x="29" y="104"/>
                    <a:pt x="36" y="102"/>
                    <a:pt x="42" y="106"/>
                  </a:cubicBezTo>
                  <a:cubicBezTo>
                    <a:pt x="78" y="127"/>
                    <a:pt x="140" y="140"/>
                    <a:pt x="206" y="140"/>
                  </a:cubicBezTo>
                  <a:cubicBezTo>
                    <a:pt x="272" y="140"/>
                    <a:pt x="333" y="127"/>
                    <a:pt x="369" y="106"/>
                  </a:cubicBezTo>
                  <a:cubicBezTo>
                    <a:pt x="375" y="102"/>
                    <a:pt x="382" y="104"/>
                    <a:pt x="386" y="110"/>
                  </a:cubicBezTo>
                  <a:cubicBezTo>
                    <a:pt x="389" y="116"/>
                    <a:pt x="387" y="123"/>
                    <a:pt x="381" y="126"/>
                  </a:cubicBez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3" name="Group 2"/>
          <p:cNvGrpSpPr/>
          <p:nvPr/>
        </p:nvGrpSpPr>
        <p:grpSpPr>
          <a:xfrm>
            <a:off x="4173274" y="5124138"/>
            <a:ext cx="1479892" cy="1136878"/>
            <a:chOff x="4670536" y="5743378"/>
            <a:chExt cx="1479892" cy="1136878"/>
          </a:xfrm>
        </p:grpSpPr>
        <p:sp>
          <p:nvSpPr>
            <p:cNvPr id="28" name="TextBox 27"/>
            <p:cNvSpPr txBox="1"/>
            <p:nvPr/>
          </p:nvSpPr>
          <p:spPr>
            <a:xfrm>
              <a:off x="4670536" y="6572479"/>
              <a:ext cx="1479892"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CGI/JavaScript</a:t>
              </a:r>
            </a:p>
          </p:txBody>
        </p:sp>
        <p:sp>
          <p:nvSpPr>
            <p:cNvPr id="45" name="Freeform 12"/>
            <p:cNvSpPr>
              <a:spLocks noEditPoints="1"/>
            </p:cNvSpPr>
            <p:nvPr/>
          </p:nvSpPr>
          <p:spPr bwMode="auto">
            <a:xfrm>
              <a:off x="5081071" y="5743378"/>
              <a:ext cx="658822" cy="820712"/>
            </a:xfrm>
            <a:custGeom>
              <a:avLst/>
              <a:gdLst>
                <a:gd name="T0" fmla="*/ 287 w 287"/>
                <a:gd name="T1" fmla="*/ 314 h 358"/>
                <a:gd name="T2" fmla="*/ 243 w 287"/>
                <a:gd name="T3" fmla="*/ 358 h 358"/>
                <a:gd name="T4" fmla="*/ 43 w 287"/>
                <a:gd name="T5" fmla="*/ 358 h 358"/>
                <a:gd name="T6" fmla="*/ 0 w 287"/>
                <a:gd name="T7" fmla="*/ 314 h 358"/>
                <a:gd name="T8" fmla="*/ 0 w 287"/>
                <a:gd name="T9" fmla="*/ 43 h 358"/>
                <a:gd name="T10" fmla="*/ 43 w 287"/>
                <a:gd name="T11" fmla="*/ 0 h 358"/>
                <a:gd name="T12" fmla="*/ 148 w 287"/>
                <a:gd name="T13" fmla="*/ 0 h 358"/>
                <a:gd name="T14" fmla="*/ 148 w 287"/>
                <a:gd name="T15" fmla="*/ 64 h 358"/>
                <a:gd name="T16" fmla="*/ 222 w 287"/>
                <a:gd name="T17" fmla="*/ 138 h 358"/>
                <a:gd name="T18" fmla="*/ 287 w 287"/>
                <a:gd name="T19" fmla="*/ 138 h 358"/>
                <a:gd name="T20" fmla="*/ 287 w 287"/>
                <a:gd name="T21" fmla="*/ 314 h 358"/>
                <a:gd name="T22" fmla="*/ 222 w 287"/>
                <a:gd name="T23" fmla="*/ 102 h 358"/>
                <a:gd name="T24" fmla="*/ 184 w 287"/>
                <a:gd name="T25" fmla="*/ 64 h 358"/>
                <a:gd name="T26" fmla="*/ 184 w 287"/>
                <a:gd name="T27" fmla="*/ 0 h 358"/>
                <a:gd name="T28" fmla="*/ 287 w 287"/>
                <a:gd name="T29" fmla="*/ 102 h 358"/>
                <a:gd name="T30" fmla="*/ 222 w 287"/>
                <a:gd name="T31" fmla="*/ 10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58">
                  <a:moveTo>
                    <a:pt x="287" y="314"/>
                  </a:moveTo>
                  <a:cubicBezTo>
                    <a:pt x="287" y="338"/>
                    <a:pt x="267" y="358"/>
                    <a:pt x="243" y="358"/>
                  </a:cubicBezTo>
                  <a:cubicBezTo>
                    <a:pt x="43" y="358"/>
                    <a:pt x="43" y="358"/>
                    <a:pt x="43" y="358"/>
                  </a:cubicBezTo>
                  <a:cubicBezTo>
                    <a:pt x="19" y="358"/>
                    <a:pt x="0" y="338"/>
                    <a:pt x="0" y="314"/>
                  </a:cubicBezTo>
                  <a:cubicBezTo>
                    <a:pt x="0" y="43"/>
                    <a:pt x="0" y="43"/>
                    <a:pt x="0" y="43"/>
                  </a:cubicBezTo>
                  <a:cubicBezTo>
                    <a:pt x="0" y="19"/>
                    <a:pt x="19" y="0"/>
                    <a:pt x="43" y="0"/>
                  </a:cubicBezTo>
                  <a:cubicBezTo>
                    <a:pt x="148" y="0"/>
                    <a:pt x="148" y="0"/>
                    <a:pt x="148" y="0"/>
                  </a:cubicBezTo>
                  <a:cubicBezTo>
                    <a:pt x="148" y="64"/>
                    <a:pt x="148" y="64"/>
                    <a:pt x="148" y="64"/>
                  </a:cubicBezTo>
                  <a:cubicBezTo>
                    <a:pt x="148" y="105"/>
                    <a:pt x="182" y="138"/>
                    <a:pt x="222" y="138"/>
                  </a:cubicBezTo>
                  <a:cubicBezTo>
                    <a:pt x="287" y="138"/>
                    <a:pt x="287" y="138"/>
                    <a:pt x="287" y="138"/>
                  </a:cubicBezTo>
                  <a:lnTo>
                    <a:pt x="287" y="314"/>
                  </a:lnTo>
                  <a:close/>
                  <a:moveTo>
                    <a:pt x="222" y="102"/>
                  </a:moveTo>
                  <a:cubicBezTo>
                    <a:pt x="202" y="102"/>
                    <a:pt x="184" y="85"/>
                    <a:pt x="184" y="64"/>
                  </a:cubicBezTo>
                  <a:cubicBezTo>
                    <a:pt x="184" y="0"/>
                    <a:pt x="184" y="0"/>
                    <a:pt x="184" y="0"/>
                  </a:cubicBezTo>
                  <a:cubicBezTo>
                    <a:pt x="287" y="102"/>
                    <a:pt x="287" y="102"/>
                    <a:pt x="287" y="102"/>
                  </a:cubicBezTo>
                  <a:lnTo>
                    <a:pt x="222" y="102"/>
                  </a:ln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2" name="Group 1"/>
          <p:cNvGrpSpPr/>
          <p:nvPr/>
        </p:nvGrpSpPr>
        <p:grpSpPr>
          <a:xfrm>
            <a:off x="2420568" y="4867161"/>
            <a:ext cx="1160832" cy="1393855"/>
            <a:chOff x="1671665" y="4867161"/>
            <a:chExt cx="1160832" cy="1393855"/>
          </a:xfrm>
        </p:grpSpPr>
        <p:sp>
          <p:nvSpPr>
            <p:cNvPr id="11" name="TextBox 10"/>
            <p:cNvSpPr txBox="1"/>
            <p:nvPr/>
          </p:nvSpPr>
          <p:spPr>
            <a:xfrm>
              <a:off x="1671665" y="5953239"/>
              <a:ext cx="1160832"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Web server</a:t>
              </a:r>
            </a:p>
          </p:txBody>
        </p:sp>
        <p:pic>
          <p:nvPicPr>
            <p:cNvPr id="46" name="Picture 45"/>
            <p:cNvPicPr>
              <a:picLocks noChangeAspect="1"/>
            </p:cNvPicPr>
            <p:nvPr/>
          </p:nvPicPr>
          <p:blipFill>
            <a:blip r:embed="rId4"/>
            <a:stretch>
              <a:fillRect/>
            </a:stretch>
          </p:blipFill>
          <p:spPr>
            <a:xfrm>
              <a:off x="1897017" y="4867161"/>
              <a:ext cx="710129" cy="1086079"/>
            </a:xfrm>
            <a:prstGeom prst="rect">
              <a:avLst/>
            </a:prstGeom>
          </p:spPr>
        </p:pic>
      </p:grpSp>
      <p:grpSp>
        <p:nvGrpSpPr>
          <p:cNvPr id="4" name="Group 3"/>
          <p:cNvGrpSpPr/>
          <p:nvPr/>
        </p:nvGrpSpPr>
        <p:grpSpPr>
          <a:xfrm>
            <a:off x="6245040" y="4867160"/>
            <a:ext cx="1114409" cy="1393856"/>
            <a:chOff x="5719263" y="5146756"/>
            <a:chExt cx="1114409" cy="1393856"/>
          </a:xfrm>
        </p:grpSpPr>
        <p:sp>
          <p:nvSpPr>
            <p:cNvPr id="13" name="TextBox 12"/>
            <p:cNvSpPr txBox="1"/>
            <p:nvPr/>
          </p:nvSpPr>
          <p:spPr>
            <a:xfrm>
              <a:off x="5719263" y="6232835"/>
              <a:ext cx="1114409"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App server</a:t>
              </a:r>
            </a:p>
          </p:txBody>
        </p:sp>
        <p:pic>
          <p:nvPicPr>
            <p:cNvPr id="47" name="Picture 46"/>
            <p:cNvPicPr>
              <a:picLocks noChangeAspect="1"/>
            </p:cNvPicPr>
            <p:nvPr/>
          </p:nvPicPr>
          <p:blipFill>
            <a:blip r:embed="rId4"/>
            <a:stretch>
              <a:fillRect/>
            </a:stretch>
          </p:blipFill>
          <p:spPr>
            <a:xfrm>
              <a:off x="5883377" y="5146756"/>
              <a:ext cx="710129" cy="1086079"/>
            </a:xfrm>
            <a:prstGeom prst="rect">
              <a:avLst/>
            </a:prstGeom>
          </p:spPr>
        </p:pic>
      </p:grpSp>
      <p:grpSp>
        <p:nvGrpSpPr>
          <p:cNvPr id="63" name="Group 62"/>
          <p:cNvGrpSpPr/>
          <p:nvPr/>
        </p:nvGrpSpPr>
        <p:grpSpPr>
          <a:xfrm>
            <a:off x="2219785" y="663363"/>
            <a:ext cx="1838901" cy="1104946"/>
            <a:chOff x="7578027" y="1882885"/>
            <a:chExt cx="1100537" cy="661283"/>
          </a:xfrm>
        </p:grpSpPr>
        <p:sp>
          <p:nvSpPr>
            <p:cNvPr id="64" name="Freeform 35"/>
            <p:cNvSpPr>
              <a:spLocks noEditPoints="1"/>
            </p:cNvSpPr>
            <p:nvPr/>
          </p:nvSpPr>
          <p:spPr bwMode="auto">
            <a:xfrm>
              <a:off x="7578027" y="2023878"/>
              <a:ext cx="868200" cy="520290"/>
            </a:xfrm>
            <a:custGeom>
              <a:avLst/>
              <a:gdLst>
                <a:gd name="T0" fmla="*/ 792 w 801"/>
                <a:gd name="T1" fmla="*/ 459 h 480"/>
                <a:gd name="T2" fmla="*/ 662 w 801"/>
                <a:gd name="T3" fmla="*/ 360 h 480"/>
                <a:gd name="T4" fmla="*/ 667 w 801"/>
                <a:gd name="T5" fmla="*/ 339 h 480"/>
                <a:gd name="T6" fmla="*/ 667 w 801"/>
                <a:gd name="T7" fmla="*/ 55 h 480"/>
                <a:gd name="T8" fmla="*/ 613 w 801"/>
                <a:gd name="T9" fmla="*/ 0 h 480"/>
                <a:gd name="T10" fmla="*/ 186 w 801"/>
                <a:gd name="T11" fmla="*/ 0 h 480"/>
                <a:gd name="T12" fmla="*/ 133 w 801"/>
                <a:gd name="T13" fmla="*/ 53 h 480"/>
                <a:gd name="T14" fmla="*/ 133 w 801"/>
                <a:gd name="T15" fmla="*/ 339 h 480"/>
                <a:gd name="T16" fmla="*/ 139 w 801"/>
                <a:gd name="T17" fmla="*/ 360 h 480"/>
                <a:gd name="T18" fmla="*/ 9 w 801"/>
                <a:gd name="T19" fmla="*/ 459 h 480"/>
                <a:gd name="T20" fmla="*/ 20 w 801"/>
                <a:gd name="T21" fmla="*/ 480 h 480"/>
                <a:gd name="T22" fmla="*/ 780 w 801"/>
                <a:gd name="T23" fmla="*/ 480 h 480"/>
                <a:gd name="T24" fmla="*/ 792 w 801"/>
                <a:gd name="T25" fmla="*/ 459 h 480"/>
                <a:gd name="T26" fmla="*/ 187 w 801"/>
                <a:gd name="T27" fmla="*/ 85 h 480"/>
                <a:gd name="T28" fmla="*/ 219 w 801"/>
                <a:gd name="T29" fmla="*/ 53 h 480"/>
                <a:gd name="T30" fmla="*/ 581 w 801"/>
                <a:gd name="T31" fmla="*/ 53 h 480"/>
                <a:gd name="T32" fmla="*/ 613 w 801"/>
                <a:gd name="T33" fmla="*/ 85 h 480"/>
                <a:gd name="T34" fmla="*/ 613 w 801"/>
                <a:gd name="T35" fmla="*/ 309 h 480"/>
                <a:gd name="T36" fmla="*/ 581 w 801"/>
                <a:gd name="T37" fmla="*/ 341 h 480"/>
                <a:gd name="T38" fmla="*/ 219 w 801"/>
                <a:gd name="T39" fmla="*/ 341 h 480"/>
                <a:gd name="T40" fmla="*/ 187 w 801"/>
                <a:gd name="T41" fmla="*/ 309 h 480"/>
                <a:gd name="T42" fmla="*/ 187 w 801"/>
                <a:gd name="T43" fmla="*/ 85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1" h="480">
                  <a:moveTo>
                    <a:pt x="792" y="459"/>
                  </a:moveTo>
                  <a:cubicBezTo>
                    <a:pt x="662" y="360"/>
                    <a:pt x="662" y="360"/>
                    <a:pt x="662" y="360"/>
                  </a:cubicBezTo>
                  <a:cubicBezTo>
                    <a:pt x="665" y="353"/>
                    <a:pt x="667" y="346"/>
                    <a:pt x="667" y="339"/>
                  </a:cubicBezTo>
                  <a:cubicBezTo>
                    <a:pt x="667" y="55"/>
                    <a:pt x="667" y="55"/>
                    <a:pt x="667" y="55"/>
                  </a:cubicBezTo>
                  <a:cubicBezTo>
                    <a:pt x="667" y="57"/>
                    <a:pt x="669" y="0"/>
                    <a:pt x="613" y="0"/>
                  </a:cubicBezTo>
                  <a:cubicBezTo>
                    <a:pt x="186" y="0"/>
                    <a:pt x="186" y="0"/>
                    <a:pt x="186" y="0"/>
                  </a:cubicBezTo>
                  <a:cubicBezTo>
                    <a:pt x="155" y="0"/>
                    <a:pt x="133" y="22"/>
                    <a:pt x="133" y="53"/>
                  </a:cubicBezTo>
                  <a:cubicBezTo>
                    <a:pt x="133" y="339"/>
                    <a:pt x="133" y="339"/>
                    <a:pt x="133" y="339"/>
                  </a:cubicBezTo>
                  <a:cubicBezTo>
                    <a:pt x="133" y="346"/>
                    <a:pt x="135" y="353"/>
                    <a:pt x="139" y="360"/>
                  </a:cubicBezTo>
                  <a:cubicBezTo>
                    <a:pt x="9" y="459"/>
                    <a:pt x="9" y="459"/>
                    <a:pt x="9" y="459"/>
                  </a:cubicBezTo>
                  <a:cubicBezTo>
                    <a:pt x="0" y="471"/>
                    <a:pt x="5" y="480"/>
                    <a:pt x="20" y="480"/>
                  </a:cubicBezTo>
                  <a:cubicBezTo>
                    <a:pt x="780" y="480"/>
                    <a:pt x="780" y="480"/>
                    <a:pt x="780" y="480"/>
                  </a:cubicBezTo>
                  <a:cubicBezTo>
                    <a:pt x="795" y="480"/>
                    <a:pt x="801" y="471"/>
                    <a:pt x="792" y="459"/>
                  </a:cubicBezTo>
                  <a:close/>
                  <a:moveTo>
                    <a:pt x="187" y="85"/>
                  </a:moveTo>
                  <a:cubicBezTo>
                    <a:pt x="187" y="63"/>
                    <a:pt x="196" y="53"/>
                    <a:pt x="219" y="53"/>
                  </a:cubicBezTo>
                  <a:cubicBezTo>
                    <a:pt x="581" y="53"/>
                    <a:pt x="581" y="53"/>
                    <a:pt x="581" y="53"/>
                  </a:cubicBezTo>
                  <a:cubicBezTo>
                    <a:pt x="604" y="53"/>
                    <a:pt x="613" y="63"/>
                    <a:pt x="613" y="85"/>
                  </a:cubicBezTo>
                  <a:cubicBezTo>
                    <a:pt x="613" y="309"/>
                    <a:pt x="613" y="309"/>
                    <a:pt x="613" y="309"/>
                  </a:cubicBezTo>
                  <a:cubicBezTo>
                    <a:pt x="613" y="332"/>
                    <a:pt x="604" y="341"/>
                    <a:pt x="581" y="341"/>
                  </a:cubicBezTo>
                  <a:cubicBezTo>
                    <a:pt x="219" y="341"/>
                    <a:pt x="219" y="341"/>
                    <a:pt x="219" y="341"/>
                  </a:cubicBezTo>
                  <a:cubicBezTo>
                    <a:pt x="196" y="341"/>
                    <a:pt x="187" y="332"/>
                    <a:pt x="187" y="309"/>
                  </a:cubicBezTo>
                  <a:lnTo>
                    <a:pt x="187" y="85"/>
                  </a:ln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5" name="Freeform 8"/>
            <p:cNvSpPr>
              <a:spLocks noEditPoints="1"/>
            </p:cNvSpPr>
            <p:nvPr/>
          </p:nvSpPr>
          <p:spPr bwMode="auto">
            <a:xfrm>
              <a:off x="8204871" y="1882885"/>
              <a:ext cx="473693" cy="537727"/>
            </a:xfrm>
            <a:custGeom>
              <a:avLst/>
              <a:gdLst>
                <a:gd name="T0" fmla="*/ 189 w 379"/>
                <a:gd name="T1" fmla="*/ 0 h 430"/>
                <a:gd name="T2" fmla="*/ 0 w 379"/>
                <a:gd name="T3" fmla="*/ 189 h 430"/>
                <a:gd name="T4" fmla="*/ 61 w 379"/>
                <a:gd name="T5" fmla="*/ 322 h 430"/>
                <a:gd name="T6" fmla="*/ 82 w 379"/>
                <a:gd name="T7" fmla="*/ 375 h 430"/>
                <a:gd name="T8" fmla="*/ 82 w 379"/>
                <a:gd name="T9" fmla="*/ 400 h 430"/>
                <a:gd name="T10" fmla="*/ 98 w 379"/>
                <a:gd name="T11" fmla="*/ 430 h 430"/>
                <a:gd name="T12" fmla="*/ 115 w 379"/>
                <a:gd name="T13" fmla="*/ 401 h 430"/>
                <a:gd name="T14" fmla="*/ 118 w 379"/>
                <a:gd name="T15" fmla="*/ 365 h 430"/>
                <a:gd name="T16" fmla="*/ 122 w 379"/>
                <a:gd name="T17" fmla="*/ 365 h 430"/>
                <a:gd name="T18" fmla="*/ 126 w 379"/>
                <a:gd name="T19" fmla="*/ 365 h 430"/>
                <a:gd name="T20" fmla="*/ 130 w 379"/>
                <a:gd name="T21" fmla="*/ 401 h 430"/>
                <a:gd name="T22" fmla="*/ 145 w 379"/>
                <a:gd name="T23" fmla="*/ 430 h 430"/>
                <a:gd name="T24" fmla="*/ 160 w 379"/>
                <a:gd name="T25" fmla="*/ 401 h 430"/>
                <a:gd name="T26" fmla="*/ 163 w 379"/>
                <a:gd name="T27" fmla="*/ 365 h 430"/>
                <a:gd name="T28" fmla="*/ 167 w 379"/>
                <a:gd name="T29" fmla="*/ 365 h 430"/>
                <a:gd name="T30" fmla="*/ 171 w 379"/>
                <a:gd name="T31" fmla="*/ 365 h 430"/>
                <a:gd name="T32" fmla="*/ 174 w 379"/>
                <a:gd name="T33" fmla="*/ 401 h 430"/>
                <a:gd name="T34" fmla="*/ 189 w 379"/>
                <a:gd name="T35" fmla="*/ 430 h 430"/>
                <a:gd name="T36" fmla="*/ 205 w 379"/>
                <a:gd name="T37" fmla="*/ 401 h 430"/>
                <a:gd name="T38" fmla="*/ 208 w 379"/>
                <a:gd name="T39" fmla="*/ 365 h 430"/>
                <a:gd name="T40" fmla="*/ 212 w 379"/>
                <a:gd name="T41" fmla="*/ 365 h 430"/>
                <a:gd name="T42" fmla="*/ 216 w 379"/>
                <a:gd name="T43" fmla="*/ 365 h 430"/>
                <a:gd name="T44" fmla="*/ 219 w 379"/>
                <a:gd name="T45" fmla="*/ 401 h 430"/>
                <a:gd name="T46" fmla="*/ 234 w 379"/>
                <a:gd name="T47" fmla="*/ 430 h 430"/>
                <a:gd name="T48" fmla="*/ 249 w 379"/>
                <a:gd name="T49" fmla="*/ 401 h 430"/>
                <a:gd name="T50" fmla="*/ 252 w 379"/>
                <a:gd name="T51" fmla="*/ 365 h 430"/>
                <a:gd name="T52" fmla="*/ 256 w 379"/>
                <a:gd name="T53" fmla="*/ 365 h 430"/>
                <a:gd name="T54" fmla="*/ 260 w 379"/>
                <a:gd name="T55" fmla="*/ 365 h 430"/>
                <a:gd name="T56" fmla="*/ 264 w 379"/>
                <a:gd name="T57" fmla="*/ 401 h 430"/>
                <a:gd name="T58" fmla="*/ 280 w 379"/>
                <a:gd name="T59" fmla="*/ 430 h 430"/>
                <a:gd name="T60" fmla="*/ 297 w 379"/>
                <a:gd name="T61" fmla="*/ 400 h 430"/>
                <a:gd name="T62" fmla="*/ 297 w 379"/>
                <a:gd name="T63" fmla="*/ 375 h 430"/>
                <a:gd name="T64" fmla="*/ 318 w 379"/>
                <a:gd name="T65" fmla="*/ 322 h 430"/>
                <a:gd name="T66" fmla="*/ 379 w 379"/>
                <a:gd name="T67" fmla="*/ 189 h 430"/>
                <a:gd name="T68" fmla="*/ 189 w 379"/>
                <a:gd name="T69" fmla="*/ 0 h 430"/>
                <a:gd name="T70" fmla="*/ 114 w 379"/>
                <a:gd name="T71" fmla="*/ 252 h 430"/>
                <a:gd name="T72" fmla="*/ 55 w 379"/>
                <a:gd name="T73" fmla="*/ 192 h 430"/>
                <a:gd name="T74" fmla="*/ 114 w 379"/>
                <a:gd name="T75" fmla="*/ 133 h 430"/>
                <a:gd name="T76" fmla="*/ 173 w 379"/>
                <a:gd name="T77" fmla="*/ 192 h 430"/>
                <a:gd name="T78" fmla="*/ 114 w 379"/>
                <a:gd name="T79" fmla="*/ 252 h 430"/>
                <a:gd name="T80" fmla="*/ 203 w 379"/>
                <a:gd name="T81" fmla="*/ 314 h 430"/>
                <a:gd name="T82" fmla="*/ 176 w 379"/>
                <a:gd name="T83" fmla="*/ 314 h 430"/>
                <a:gd name="T84" fmla="*/ 161 w 379"/>
                <a:gd name="T85" fmla="*/ 288 h 430"/>
                <a:gd name="T86" fmla="*/ 174 w 379"/>
                <a:gd name="T87" fmla="*/ 264 h 430"/>
                <a:gd name="T88" fmla="*/ 205 w 379"/>
                <a:gd name="T89" fmla="*/ 264 h 430"/>
                <a:gd name="T90" fmla="*/ 218 w 379"/>
                <a:gd name="T91" fmla="*/ 288 h 430"/>
                <a:gd name="T92" fmla="*/ 203 w 379"/>
                <a:gd name="T93" fmla="*/ 314 h 430"/>
                <a:gd name="T94" fmla="*/ 265 w 379"/>
                <a:gd name="T95" fmla="*/ 252 h 430"/>
                <a:gd name="T96" fmla="*/ 206 w 379"/>
                <a:gd name="T97" fmla="*/ 192 h 430"/>
                <a:gd name="T98" fmla="*/ 265 w 379"/>
                <a:gd name="T99" fmla="*/ 133 h 430"/>
                <a:gd name="T100" fmla="*/ 324 w 379"/>
                <a:gd name="T101" fmla="*/ 192 h 430"/>
                <a:gd name="T102" fmla="*/ 265 w 379"/>
                <a:gd name="T103" fmla="*/ 25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9" h="430">
                  <a:moveTo>
                    <a:pt x="189" y="0"/>
                  </a:moveTo>
                  <a:cubicBezTo>
                    <a:pt x="85" y="0"/>
                    <a:pt x="0" y="85"/>
                    <a:pt x="0" y="189"/>
                  </a:cubicBezTo>
                  <a:cubicBezTo>
                    <a:pt x="0" y="254"/>
                    <a:pt x="61" y="322"/>
                    <a:pt x="61" y="322"/>
                  </a:cubicBezTo>
                  <a:cubicBezTo>
                    <a:pt x="72" y="334"/>
                    <a:pt x="82" y="358"/>
                    <a:pt x="82" y="375"/>
                  </a:cubicBezTo>
                  <a:cubicBezTo>
                    <a:pt x="82" y="400"/>
                    <a:pt x="82" y="400"/>
                    <a:pt x="82" y="400"/>
                  </a:cubicBezTo>
                  <a:cubicBezTo>
                    <a:pt x="82" y="417"/>
                    <a:pt x="89" y="430"/>
                    <a:pt x="98" y="430"/>
                  </a:cubicBezTo>
                  <a:cubicBezTo>
                    <a:pt x="108" y="430"/>
                    <a:pt x="115" y="417"/>
                    <a:pt x="115" y="401"/>
                  </a:cubicBezTo>
                  <a:cubicBezTo>
                    <a:pt x="115" y="386"/>
                    <a:pt x="117" y="369"/>
                    <a:pt x="118" y="365"/>
                  </a:cubicBezTo>
                  <a:cubicBezTo>
                    <a:pt x="118" y="365"/>
                    <a:pt x="118" y="365"/>
                    <a:pt x="122" y="365"/>
                  </a:cubicBezTo>
                  <a:cubicBezTo>
                    <a:pt x="126" y="365"/>
                    <a:pt x="126" y="365"/>
                    <a:pt x="126" y="365"/>
                  </a:cubicBezTo>
                  <a:cubicBezTo>
                    <a:pt x="128" y="369"/>
                    <a:pt x="130" y="386"/>
                    <a:pt x="130" y="401"/>
                  </a:cubicBezTo>
                  <a:cubicBezTo>
                    <a:pt x="130" y="417"/>
                    <a:pt x="136" y="430"/>
                    <a:pt x="145" y="430"/>
                  </a:cubicBezTo>
                  <a:cubicBezTo>
                    <a:pt x="153" y="430"/>
                    <a:pt x="160" y="417"/>
                    <a:pt x="160" y="401"/>
                  </a:cubicBezTo>
                  <a:cubicBezTo>
                    <a:pt x="160" y="386"/>
                    <a:pt x="161" y="369"/>
                    <a:pt x="163" y="365"/>
                  </a:cubicBezTo>
                  <a:cubicBezTo>
                    <a:pt x="163" y="365"/>
                    <a:pt x="163" y="365"/>
                    <a:pt x="167" y="365"/>
                  </a:cubicBezTo>
                  <a:cubicBezTo>
                    <a:pt x="171" y="365"/>
                    <a:pt x="171" y="365"/>
                    <a:pt x="171" y="365"/>
                  </a:cubicBezTo>
                  <a:cubicBezTo>
                    <a:pt x="173" y="369"/>
                    <a:pt x="174" y="386"/>
                    <a:pt x="174" y="401"/>
                  </a:cubicBezTo>
                  <a:cubicBezTo>
                    <a:pt x="174" y="417"/>
                    <a:pt x="181" y="430"/>
                    <a:pt x="189" y="430"/>
                  </a:cubicBezTo>
                  <a:cubicBezTo>
                    <a:pt x="198" y="430"/>
                    <a:pt x="205" y="417"/>
                    <a:pt x="205" y="401"/>
                  </a:cubicBezTo>
                  <a:cubicBezTo>
                    <a:pt x="205" y="386"/>
                    <a:pt x="206" y="369"/>
                    <a:pt x="208" y="365"/>
                  </a:cubicBezTo>
                  <a:cubicBezTo>
                    <a:pt x="208" y="365"/>
                    <a:pt x="208" y="365"/>
                    <a:pt x="212" y="365"/>
                  </a:cubicBezTo>
                  <a:cubicBezTo>
                    <a:pt x="216" y="365"/>
                    <a:pt x="216" y="365"/>
                    <a:pt x="216" y="365"/>
                  </a:cubicBezTo>
                  <a:cubicBezTo>
                    <a:pt x="218" y="369"/>
                    <a:pt x="219" y="386"/>
                    <a:pt x="219" y="401"/>
                  </a:cubicBezTo>
                  <a:cubicBezTo>
                    <a:pt x="219" y="417"/>
                    <a:pt x="226" y="430"/>
                    <a:pt x="234" y="430"/>
                  </a:cubicBezTo>
                  <a:cubicBezTo>
                    <a:pt x="242" y="430"/>
                    <a:pt x="249" y="417"/>
                    <a:pt x="249" y="401"/>
                  </a:cubicBezTo>
                  <a:cubicBezTo>
                    <a:pt x="249" y="386"/>
                    <a:pt x="251" y="369"/>
                    <a:pt x="252" y="365"/>
                  </a:cubicBezTo>
                  <a:cubicBezTo>
                    <a:pt x="252" y="365"/>
                    <a:pt x="252" y="365"/>
                    <a:pt x="256" y="365"/>
                  </a:cubicBezTo>
                  <a:cubicBezTo>
                    <a:pt x="260" y="365"/>
                    <a:pt x="260" y="365"/>
                    <a:pt x="260" y="365"/>
                  </a:cubicBezTo>
                  <a:cubicBezTo>
                    <a:pt x="262" y="369"/>
                    <a:pt x="264" y="386"/>
                    <a:pt x="264" y="401"/>
                  </a:cubicBezTo>
                  <a:cubicBezTo>
                    <a:pt x="264" y="417"/>
                    <a:pt x="271" y="430"/>
                    <a:pt x="280" y="430"/>
                  </a:cubicBezTo>
                  <a:cubicBezTo>
                    <a:pt x="290" y="430"/>
                    <a:pt x="297" y="417"/>
                    <a:pt x="297" y="400"/>
                  </a:cubicBezTo>
                  <a:cubicBezTo>
                    <a:pt x="297" y="375"/>
                    <a:pt x="297" y="375"/>
                    <a:pt x="297" y="375"/>
                  </a:cubicBezTo>
                  <a:cubicBezTo>
                    <a:pt x="297" y="358"/>
                    <a:pt x="306" y="334"/>
                    <a:pt x="318" y="322"/>
                  </a:cubicBezTo>
                  <a:cubicBezTo>
                    <a:pt x="318" y="322"/>
                    <a:pt x="379" y="254"/>
                    <a:pt x="379" y="189"/>
                  </a:cubicBezTo>
                  <a:cubicBezTo>
                    <a:pt x="379" y="85"/>
                    <a:pt x="294" y="0"/>
                    <a:pt x="189" y="0"/>
                  </a:cubicBezTo>
                  <a:close/>
                  <a:moveTo>
                    <a:pt x="114" y="252"/>
                  </a:moveTo>
                  <a:cubicBezTo>
                    <a:pt x="81" y="252"/>
                    <a:pt x="55" y="225"/>
                    <a:pt x="55" y="192"/>
                  </a:cubicBezTo>
                  <a:cubicBezTo>
                    <a:pt x="55" y="160"/>
                    <a:pt x="81" y="133"/>
                    <a:pt x="114" y="133"/>
                  </a:cubicBezTo>
                  <a:cubicBezTo>
                    <a:pt x="147" y="133"/>
                    <a:pt x="173" y="160"/>
                    <a:pt x="173" y="192"/>
                  </a:cubicBezTo>
                  <a:cubicBezTo>
                    <a:pt x="173" y="225"/>
                    <a:pt x="147" y="252"/>
                    <a:pt x="114" y="252"/>
                  </a:cubicBezTo>
                  <a:close/>
                  <a:moveTo>
                    <a:pt x="203" y="314"/>
                  </a:moveTo>
                  <a:cubicBezTo>
                    <a:pt x="176" y="314"/>
                    <a:pt x="176" y="314"/>
                    <a:pt x="176" y="314"/>
                  </a:cubicBezTo>
                  <a:cubicBezTo>
                    <a:pt x="159" y="314"/>
                    <a:pt x="152" y="302"/>
                    <a:pt x="161" y="288"/>
                  </a:cubicBezTo>
                  <a:cubicBezTo>
                    <a:pt x="174" y="264"/>
                    <a:pt x="174" y="264"/>
                    <a:pt x="174" y="264"/>
                  </a:cubicBezTo>
                  <a:cubicBezTo>
                    <a:pt x="183" y="249"/>
                    <a:pt x="196" y="249"/>
                    <a:pt x="205" y="264"/>
                  </a:cubicBezTo>
                  <a:cubicBezTo>
                    <a:pt x="218" y="288"/>
                    <a:pt x="218" y="288"/>
                    <a:pt x="218" y="288"/>
                  </a:cubicBezTo>
                  <a:cubicBezTo>
                    <a:pt x="227" y="302"/>
                    <a:pt x="220" y="314"/>
                    <a:pt x="203" y="314"/>
                  </a:cubicBezTo>
                  <a:close/>
                  <a:moveTo>
                    <a:pt x="265" y="252"/>
                  </a:moveTo>
                  <a:cubicBezTo>
                    <a:pt x="232" y="252"/>
                    <a:pt x="206" y="225"/>
                    <a:pt x="206" y="192"/>
                  </a:cubicBezTo>
                  <a:cubicBezTo>
                    <a:pt x="206" y="160"/>
                    <a:pt x="232" y="133"/>
                    <a:pt x="265" y="133"/>
                  </a:cubicBezTo>
                  <a:cubicBezTo>
                    <a:pt x="298" y="133"/>
                    <a:pt x="324" y="160"/>
                    <a:pt x="324" y="192"/>
                  </a:cubicBezTo>
                  <a:cubicBezTo>
                    <a:pt x="324" y="225"/>
                    <a:pt x="298" y="252"/>
                    <a:pt x="265" y="252"/>
                  </a:cubicBezTo>
                  <a:close/>
                </a:path>
              </a:pathLst>
            </a:custGeom>
            <a:solidFill>
              <a:schemeClr val="accent5">
                <a:lumMod val="75000"/>
              </a:schemeClr>
            </a:solidFill>
            <a:ln>
              <a:noFill/>
            </a:ln>
            <a:effectLst>
              <a:glow rad="76200">
                <a:schemeClr val="bg1"/>
              </a:glow>
            </a:effectLst>
            <a:extLst/>
          </p:spPr>
          <p:txBody>
            <a:bodyPr vert="horz" wrap="square" lIns="91440" tIns="45720" rIns="91440" bIns="45720" numCol="1" anchor="t" anchorCtr="0" compatLnSpc="1">
              <a:prstTxWarp prst="textNoShape">
                <a:avLst/>
              </a:prstTxWarp>
            </a:bodyPr>
            <a:lstStyle/>
            <a:p>
              <a:endParaRPr lang="en-US" dirty="0"/>
            </a:p>
          </p:txBody>
        </p:sp>
      </p:grpSp>
      <p:sp>
        <p:nvSpPr>
          <p:cNvPr id="7" name="Title 6"/>
          <p:cNvSpPr>
            <a:spLocks noGrp="1"/>
          </p:cNvSpPr>
          <p:nvPr>
            <p:ph type="title"/>
          </p:nvPr>
        </p:nvSpPr>
        <p:spPr/>
        <p:txBody>
          <a:bodyPr/>
          <a:lstStyle/>
          <a:p>
            <a:r>
              <a:rPr lang="en-US" dirty="0"/>
              <a:t>Injection</a:t>
            </a:r>
          </a:p>
        </p:txBody>
      </p:sp>
      <p:sp>
        <p:nvSpPr>
          <p:cNvPr id="67" name="TextBox 66"/>
          <p:cNvSpPr txBox="1"/>
          <p:nvPr/>
        </p:nvSpPr>
        <p:spPr>
          <a:xfrm>
            <a:off x="3124200" y="1852787"/>
            <a:ext cx="1213012" cy="252898"/>
          </a:xfrm>
          <a:prstGeom prst="rect">
            <a:avLst/>
          </a:prstGeom>
          <a:solidFill>
            <a:schemeClr val="accent5">
              <a:lumMod val="75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b="1" dirty="0">
                <a:solidFill>
                  <a:schemeClr val="tx1"/>
                </a:solidFill>
              </a:rPr>
              <a:t>SQL injection</a:t>
            </a:r>
          </a:p>
        </p:txBody>
      </p:sp>
      <p:sp>
        <p:nvSpPr>
          <p:cNvPr id="69" name="TextBox 68"/>
          <p:cNvSpPr txBox="1"/>
          <p:nvPr/>
        </p:nvSpPr>
        <p:spPr>
          <a:xfrm>
            <a:off x="3124200" y="4529785"/>
            <a:ext cx="1213012" cy="252898"/>
          </a:xfrm>
          <a:prstGeom prst="rect">
            <a:avLst/>
          </a:prstGeom>
          <a:solidFill>
            <a:schemeClr val="accent5">
              <a:lumMod val="75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b="1" dirty="0">
                <a:solidFill>
                  <a:schemeClr val="tx1"/>
                </a:solidFill>
              </a:rPr>
              <a:t>SQL injection</a:t>
            </a:r>
          </a:p>
        </p:txBody>
      </p:sp>
      <p:pic>
        <p:nvPicPr>
          <p:cNvPr id="61" name="Picture 2" descr="http://www.adweek.com/socialtimes/files/2013/03/credit-cards.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 t="4466" r="4984" b="19013"/>
          <a:stretch/>
        </p:blipFill>
        <p:spPr bwMode="auto">
          <a:xfrm>
            <a:off x="9631193" y="4110149"/>
            <a:ext cx="1422628" cy="1228501"/>
          </a:xfrm>
          <a:prstGeom prst="rect">
            <a:avLst/>
          </a:prstGeom>
          <a:noFill/>
          <a:extLst>
            <a:ext uri="{909E8E84-426E-40DD-AFC4-6F175D3DCCD1}">
              <a14:hiddenFill xmlns:a14="http://schemas.microsoft.com/office/drawing/2010/main">
                <a:solidFill>
                  <a:srgbClr val="FFFFFF"/>
                </a:solidFill>
              </a14:hiddenFill>
            </a:ext>
          </a:extLst>
        </p:spPr>
      </p:pic>
      <p:sp>
        <p:nvSpPr>
          <p:cNvPr id="74" name="Oval 61"/>
          <p:cNvSpPr/>
          <p:nvPr/>
        </p:nvSpPr>
        <p:spPr>
          <a:xfrm>
            <a:off x="9966147" y="4962513"/>
            <a:ext cx="1134193" cy="577657"/>
          </a:xfrm>
          <a:custGeom>
            <a:avLst/>
            <a:gdLst>
              <a:gd name="connsiteX0" fmla="*/ 0 w 738723"/>
              <a:gd name="connsiteY0" fmla="*/ 285032 h 570063"/>
              <a:gd name="connsiteX1" fmla="*/ 369362 w 738723"/>
              <a:gd name="connsiteY1" fmla="*/ 0 h 570063"/>
              <a:gd name="connsiteX2" fmla="*/ 738724 w 738723"/>
              <a:gd name="connsiteY2" fmla="*/ 285032 h 570063"/>
              <a:gd name="connsiteX3" fmla="*/ 369362 w 738723"/>
              <a:gd name="connsiteY3" fmla="*/ 570064 h 570063"/>
              <a:gd name="connsiteX4" fmla="*/ 0 w 738723"/>
              <a:gd name="connsiteY4" fmla="*/ 285032 h 570063"/>
              <a:gd name="connsiteX0" fmla="*/ 0 w 841273"/>
              <a:gd name="connsiteY0" fmla="*/ 276498 h 570087"/>
              <a:gd name="connsiteX1" fmla="*/ 471911 w 841273"/>
              <a:gd name="connsiteY1" fmla="*/ 12 h 570087"/>
              <a:gd name="connsiteX2" fmla="*/ 841273 w 841273"/>
              <a:gd name="connsiteY2" fmla="*/ 285044 h 570087"/>
              <a:gd name="connsiteX3" fmla="*/ 471911 w 841273"/>
              <a:gd name="connsiteY3" fmla="*/ 570076 h 570087"/>
              <a:gd name="connsiteX4" fmla="*/ 0 w 841273"/>
              <a:gd name="connsiteY4" fmla="*/ 276498 h 570087"/>
              <a:gd name="connsiteX0" fmla="*/ 1107 w 842380"/>
              <a:gd name="connsiteY0" fmla="*/ 280767 h 574356"/>
              <a:gd name="connsiteX1" fmla="*/ 357650 w 842380"/>
              <a:gd name="connsiteY1" fmla="*/ 8 h 574356"/>
              <a:gd name="connsiteX2" fmla="*/ 842380 w 842380"/>
              <a:gd name="connsiteY2" fmla="*/ 289313 h 574356"/>
              <a:gd name="connsiteX3" fmla="*/ 473018 w 842380"/>
              <a:gd name="connsiteY3" fmla="*/ 574345 h 574356"/>
              <a:gd name="connsiteX4" fmla="*/ 1107 w 842380"/>
              <a:gd name="connsiteY4" fmla="*/ 280767 h 574356"/>
              <a:gd name="connsiteX0" fmla="*/ 1107 w 842380"/>
              <a:gd name="connsiteY0" fmla="*/ 280767 h 574792"/>
              <a:gd name="connsiteX1" fmla="*/ 357650 w 842380"/>
              <a:gd name="connsiteY1" fmla="*/ 8 h 574792"/>
              <a:gd name="connsiteX2" fmla="*/ 842380 w 842380"/>
              <a:gd name="connsiteY2" fmla="*/ 289313 h 574792"/>
              <a:gd name="connsiteX3" fmla="*/ 473018 w 842380"/>
              <a:gd name="connsiteY3" fmla="*/ 574345 h 574792"/>
              <a:gd name="connsiteX4" fmla="*/ 1107 w 842380"/>
              <a:gd name="connsiteY4" fmla="*/ 280767 h 574792"/>
              <a:gd name="connsiteX0" fmla="*/ 7861 w 849134"/>
              <a:gd name="connsiteY0" fmla="*/ 280782 h 575359"/>
              <a:gd name="connsiteX1" fmla="*/ 364404 w 849134"/>
              <a:gd name="connsiteY1" fmla="*/ 23 h 575359"/>
              <a:gd name="connsiteX2" fmla="*/ 849134 w 849134"/>
              <a:gd name="connsiteY2" fmla="*/ 289328 h 575359"/>
              <a:gd name="connsiteX3" fmla="*/ 479772 w 849134"/>
              <a:gd name="connsiteY3" fmla="*/ 574360 h 575359"/>
              <a:gd name="connsiteX4" fmla="*/ 7861 w 849134"/>
              <a:gd name="connsiteY4" fmla="*/ 280782 h 575359"/>
              <a:gd name="connsiteX0" fmla="*/ 1607 w 842880"/>
              <a:gd name="connsiteY0" fmla="*/ 280782 h 575319"/>
              <a:gd name="connsiteX1" fmla="*/ 358150 w 842880"/>
              <a:gd name="connsiteY1" fmla="*/ 23 h 575319"/>
              <a:gd name="connsiteX2" fmla="*/ 842880 w 842880"/>
              <a:gd name="connsiteY2" fmla="*/ 289328 h 575319"/>
              <a:gd name="connsiteX3" fmla="*/ 473518 w 842880"/>
              <a:gd name="connsiteY3" fmla="*/ 574360 h 575319"/>
              <a:gd name="connsiteX4" fmla="*/ 1607 w 842880"/>
              <a:gd name="connsiteY4" fmla="*/ 280782 h 575319"/>
              <a:gd name="connsiteX0" fmla="*/ 3050 w 844323"/>
              <a:gd name="connsiteY0" fmla="*/ 284068 h 578605"/>
              <a:gd name="connsiteX1" fmla="*/ 359593 w 844323"/>
              <a:gd name="connsiteY1" fmla="*/ 3309 h 578605"/>
              <a:gd name="connsiteX2" fmla="*/ 844323 w 844323"/>
              <a:gd name="connsiteY2" fmla="*/ 292614 h 578605"/>
              <a:gd name="connsiteX3" fmla="*/ 474961 w 844323"/>
              <a:gd name="connsiteY3" fmla="*/ 577646 h 578605"/>
              <a:gd name="connsiteX4" fmla="*/ 3050 w 844323"/>
              <a:gd name="connsiteY4" fmla="*/ 284068 h 578605"/>
              <a:gd name="connsiteX0" fmla="*/ 3050 w 844323"/>
              <a:gd name="connsiteY0" fmla="*/ 284068 h 578605"/>
              <a:gd name="connsiteX1" fmla="*/ 359593 w 844323"/>
              <a:gd name="connsiteY1" fmla="*/ 3309 h 578605"/>
              <a:gd name="connsiteX2" fmla="*/ 844323 w 844323"/>
              <a:gd name="connsiteY2" fmla="*/ 292614 h 578605"/>
              <a:gd name="connsiteX3" fmla="*/ 474961 w 844323"/>
              <a:gd name="connsiteY3" fmla="*/ 577646 h 578605"/>
              <a:gd name="connsiteX4" fmla="*/ 3050 w 844323"/>
              <a:gd name="connsiteY4" fmla="*/ 284068 h 578605"/>
              <a:gd name="connsiteX0" fmla="*/ 3050 w 844323"/>
              <a:gd name="connsiteY0" fmla="*/ 284068 h 577657"/>
              <a:gd name="connsiteX1" fmla="*/ 359593 w 844323"/>
              <a:gd name="connsiteY1" fmla="*/ 3309 h 577657"/>
              <a:gd name="connsiteX2" fmla="*/ 844323 w 844323"/>
              <a:gd name="connsiteY2" fmla="*/ 292614 h 577657"/>
              <a:gd name="connsiteX3" fmla="*/ 474961 w 844323"/>
              <a:gd name="connsiteY3" fmla="*/ 577646 h 577657"/>
              <a:gd name="connsiteX4" fmla="*/ 3050 w 844323"/>
              <a:gd name="connsiteY4" fmla="*/ 284068 h 577657"/>
              <a:gd name="connsiteX0" fmla="*/ 3050 w 844323"/>
              <a:gd name="connsiteY0" fmla="*/ 284068 h 577657"/>
              <a:gd name="connsiteX1" fmla="*/ 359593 w 844323"/>
              <a:gd name="connsiteY1" fmla="*/ 3309 h 577657"/>
              <a:gd name="connsiteX2" fmla="*/ 844323 w 844323"/>
              <a:gd name="connsiteY2" fmla="*/ 292614 h 577657"/>
              <a:gd name="connsiteX3" fmla="*/ 474961 w 844323"/>
              <a:gd name="connsiteY3" fmla="*/ 577646 h 577657"/>
              <a:gd name="connsiteX4" fmla="*/ 3050 w 844323"/>
              <a:gd name="connsiteY4" fmla="*/ 284068 h 577657"/>
              <a:gd name="connsiteX0" fmla="*/ 14060 w 855333"/>
              <a:gd name="connsiteY0" fmla="*/ 284068 h 577657"/>
              <a:gd name="connsiteX1" fmla="*/ 370603 w 855333"/>
              <a:gd name="connsiteY1" fmla="*/ 3309 h 577657"/>
              <a:gd name="connsiteX2" fmla="*/ 855333 w 855333"/>
              <a:gd name="connsiteY2" fmla="*/ 292614 h 577657"/>
              <a:gd name="connsiteX3" fmla="*/ 485971 w 855333"/>
              <a:gd name="connsiteY3" fmla="*/ 577646 h 577657"/>
              <a:gd name="connsiteX4" fmla="*/ 14060 w 855333"/>
              <a:gd name="connsiteY4" fmla="*/ 284068 h 577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333" h="577657">
                <a:moveTo>
                  <a:pt x="14060" y="284068"/>
                </a:moveTo>
                <a:cubicBezTo>
                  <a:pt x="-48438" y="76636"/>
                  <a:pt x="102205" y="31795"/>
                  <a:pt x="370603" y="3309"/>
                </a:cubicBezTo>
                <a:cubicBezTo>
                  <a:pt x="639001" y="-25177"/>
                  <a:pt x="855333" y="135195"/>
                  <a:pt x="855333" y="292614"/>
                </a:cubicBezTo>
                <a:cubicBezTo>
                  <a:pt x="855333" y="450033"/>
                  <a:pt x="775956" y="579050"/>
                  <a:pt x="485971" y="577646"/>
                </a:cubicBezTo>
                <a:cubicBezTo>
                  <a:pt x="191934" y="576222"/>
                  <a:pt x="93109" y="546434"/>
                  <a:pt x="14060" y="284068"/>
                </a:cubicBezTo>
                <a:close/>
              </a:path>
            </a:pathLst>
          </a:custGeom>
          <a:solidFill>
            <a:schemeClr val="bg2"/>
          </a:solidFill>
          <a:ln w="19050">
            <a:noFill/>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80" name="Rounded Rectangular Callout 79"/>
          <p:cNvSpPr/>
          <p:nvPr/>
        </p:nvSpPr>
        <p:spPr>
          <a:xfrm>
            <a:off x="9968324" y="3551904"/>
            <a:ext cx="2027264" cy="838179"/>
          </a:xfrm>
          <a:prstGeom prst="wedgeRoundRectCallout">
            <a:avLst>
              <a:gd name="adj1" fmla="val -28094"/>
              <a:gd name="adj2" fmla="val 133475"/>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Deletes database records</a:t>
            </a:r>
          </a:p>
        </p:txBody>
      </p:sp>
      <p:sp>
        <p:nvSpPr>
          <p:cNvPr id="81" name="Oval 61"/>
          <p:cNvSpPr/>
          <p:nvPr/>
        </p:nvSpPr>
        <p:spPr>
          <a:xfrm>
            <a:off x="10088952" y="5381256"/>
            <a:ext cx="1109296" cy="595496"/>
          </a:xfrm>
          <a:custGeom>
            <a:avLst/>
            <a:gdLst>
              <a:gd name="connsiteX0" fmla="*/ 0 w 738723"/>
              <a:gd name="connsiteY0" fmla="*/ 285032 h 570063"/>
              <a:gd name="connsiteX1" fmla="*/ 369362 w 738723"/>
              <a:gd name="connsiteY1" fmla="*/ 0 h 570063"/>
              <a:gd name="connsiteX2" fmla="*/ 738724 w 738723"/>
              <a:gd name="connsiteY2" fmla="*/ 285032 h 570063"/>
              <a:gd name="connsiteX3" fmla="*/ 369362 w 738723"/>
              <a:gd name="connsiteY3" fmla="*/ 570064 h 570063"/>
              <a:gd name="connsiteX4" fmla="*/ 0 w 738723"/>
              <a:gd name="connsiteY4" fmla="*/ 285032 h 570063"/>
              <a:gd name="connsiteX0" fmla="*/ 0 w 841273"/>
              <a:gd name="connsiteY0" fmla="*/ 276498 h 570087"/>
              <a:gd name="connsiteX1" fmla="*/ 471911 w 841273"/>
              <a:gd name="connsiteY1" fmla="*/ 12 h 570087"/>
              <a:gd name="connsiteX2" fmla="*/ 841273 w 841273"/>
              <a:gd name="connsiteY2" fmla="*/ 285044 h 570087"/>
              <a:gd name="connsiteX3" fmla="*/ 471911 w 841273"/>
              <a:gd name="connsiteY3" fmla="*/ 570076 h 570087"/>
              <a:gd name="connsiteX4" fmla="*/ 0 w 841273"/>
              <a:gd name="connsiteY4" fmla="*/ 276498 h 570087"/>
              <a:gd name="connsiteX0" fmla="*/ 1107 w 842380"/>
              <a:gd name="connsiteY0" fmla="*/ 280767 h 574356"/>
              <a:gd name="connsiteX1" fmla="*/ 357650 w 842380"/>
              <a:gd name="connsiteY1" fmla="*/ 8 h 574356"/>
              <a:gd name="connsiteX2" fmla="*/ 842380 w 842380"/>
              <a:gd name="connsiteY2" fmla="*/ 289313 h 574356"/>
              <a:gd name="connsiteX3" fmla="*/ 473018 w 842380"/>
              <a:gd name="connsiteY3" fmla="*/ 574345 h 574356"/>
              <a:gd name="connsiteX4" fmla="*/ 1107 w 842380"/>
              <a:gd name="connsiteY4" fmla="*/ 280767 h 574356"/>
              <a:gd name="connsiteX0" fmla="*/ 1107 w 842380"/>
              <a:gd name="connsiteY0" fmla="*/ 280767 h 574792"/>
              <a:gd name="connsiteX1" fmla="*/ 357650 w 842380"/>
              <a:gd name="connsiteY1" fmla="*/ 8 h 574792"/>
              <a:gd name="connsiteX2" fmla="*/ 842380 w 842380"/>
              <a:gd name="connsiteY2" fmla="*/ 289313 h 574792"/>
              <a:gd name="connsiteX3" fmla="*/ 473018 w 842380"/>
              <a:gd name="connsiteY3" fmla="*/ 574345 h 574792"/>
              <a:gd name="connsiteX4" fmla="*/ 1107 w 842380"/>
              <a:gd name="connsiteY4" fmla="*/ 280767 h 574792"/>
              <a:gd name="connsiteX0" fmla="*/ 7861 w 849134"/>
              <a:gd name="connsiteY0" fmla="*/ 280782 h 575359"/>
              <a:gd name="connsiteX1" fmla="*/ 364404 w 849134"/>
              <a:gd name="connsiteY1" fmla="*/ 23 h 575359"/>
              <a:gd name="connsiteX2" fmla="*/ 849134 w 849134"/>
              <a:gd name="connsiteY2" fmla="*/ 289328 h 575359"/>
              <a:gd name="connsiteX3" fmla="*/ 479772 w 849134"/>
              <a:gd name="connsiteY3" fmla="*/ 574360 h 575359"/>
              <a:gd name="connsiteX4" fmla="*/ 7861 w 849134"/>
              <a:gd name="connsiteY4" fmla="*/ 280782 h 575359"/>
              <a:gd name="connsiteX0" fmla="*/ 1607 w 842880"/>
              <a:gd name="connsiteY0" fmla="*/ 280782 h 575319"/>
              <a:gd name="connsiteX1" fmla="*/ 358150 w 842880"/>
              <a:gd name="connsiteY1" fmla="*/ 23 h 575319"/>
              <a:gd name="connsiteX2" fmla="*/ 842880 w 842880"/>
              <a:gd name="connsiteY2" fmla="*/ 289328 h 575319"/>
              <a:gd name="connsiteX3" fmla="*/ 473518 w 842880"/>
              <a:gd name="connsiteY3" fmla="*/ 574360 h 575319"/>
              <a:gd name="connsiteX4" fmla="*/ 1607 w 842880"/>
              <a:gd name="connsiteY4" fmla="*/ 280782 h 575319"/>
              <a:gd name="connsiteX0" fmla="*/ 3050 w 844323"/>
              <a:gd name="connsiteY0" fmla="*/ 284068 h 578605"/>
              <a:gd name="connsiteX1" fmla="*/ 359593 w 844323"/>
              <a:gd name="connsiteY1" fmla="*/ 3309 h 578605"/>
              <a:gd name="connsiteX2" fmla="*/ 844323 w 844323"/>
              <a:gd name="connsiteY2" fmla="*/ 292614 h 578605"/>
              <a:gd name="connsiteX3" fmla="*/ 474961 w 844323"/>
              <a:gd name="connsiteY3" fmla="*/ 577646 h 578605"/>
              <a:gd name="connsiteX4" fmla="*/ 3050 w 844323"/>
              <a:gd name="connsiteY4" fmla="*/ 284068 h 578605"/>
              <a:gd name="connsiteX0" fmla="*/ 3050 w 844323"/>
              <a:gd name="connsiteY0" fmla="*/ 284068 h 578605"/>
              <a:gd name="connsiteX1" fmla="*/ 359593 w 844323"/>
              <a:gd name="connsiteY1" fmla="*/ 3309 h 578605"/>
              <a:gd name="connsiteX2" fmla="*/ 844323 w 844323"/>
              <a:gd name="connsiteY2" fmla="*/ 292614 h 578605"/>
              <a:gd name="connsiteX3" fmla="*/ 474961 w 844323"/>
              <a:gd name="connsiteY3" fmla="*/ 577646 h 578605"/>
              <a:gd name="connsiteX4" fmla="*/ 3050 w 844323"/>
              <a:gd name="connsiteY4" fmla="*/ 284068 h 578605"/>
              <a:gd name="connsiteX0" fmla="*/ 3050 w 844323"/>
              <a:gd name="connsiteY0" fmla="*/ 284068 h 577657"/>
              <a:gd name="connsiteX1" fmla="*/ 359593 w 844323"/>
              <a:gd name="connsiteY1" fmla="*/ 3309 h 577657"/>
              <a:gd name="connsiteX2" fmla="*/ 844323 w 844323"/>
              <a:gd name="connsiteY2" fmla="*/ 292614 h 577657"/>
              <a:gd name="connsiteX3" fmla="*/ 474961 w 844323"/>
              <a:gd name="connsiteY3" fmla="*/ 577646 h 577657"/>
              <a:gd name="connsiteX4" fmla="*/ 3050 w 844323"/>
              <a:gd name="connsiteY4" fmla="*/ 284068 h 577657"/>
              <a:gd name="connsiteX0" fmla="*/ 3050 w 844323"/>
              <a:gd name="connsiteY0" fmla="*/ 284068 h 577657"/>
              <a:gd name="connsiteX1" fmla="*/ 359593 w 844323"/>
              <a:gd name="connsiteY1" fmla="*/ 3309 h 577657"/>
              <a:gd name="connsiteX2" fmla="*/ 844323 w 844323"/>
              <a:gd name="connsiteY2" fmla="*/ 292614 h 577657"/>
              <a:gd name="connsiteX3" fmla="*/ 474961 w 844323"/>
              <a:gd name="connsiteY3" fmla="*/ 577646 h 577657"/>
              <a:gd name="connsiteX4" fmla="*/ 3050 w 844323"/>
              <a:gd name="connsiteY4" fmla="*/ 284068 h 577657"/>
              <a:gd name="connsiteX0" fmla="*/ 14060 w 855333"/>
              <a:gd name="connsiteY0" fmla="*/ 284068 h 577657"/>
              <a:gd name="connsiteX1" fmla="*/ 370603 w 855333"/>
              <a:gd name="connsiteY1" fmla="*/ 3309 h 577657"/>
              <a:gd name="connsiteX2" fmla="*/ 855333 w 855333"/>
              <a:gd name="connsiteY2" fmla="*/ 292614 h 577657"/>
              <a:gd name="connsiteX3" fmla="*/ 485971 w 855333"/>
              <a:gd name="connsiteY3" fmla="*/ 577646 h 577657"/>
              <a:gd name="connsiteX4" fmla="*/ 14060 w 855333"/>
              <a:gd name="connsiteY4" fmla="*/ 284068 h 577657"/>
              <a:gd name="connsiteX0" fmla="*/ 9102 w 845619"/>
              <a:gd name="connsiteY0" fmla="*/ 274516 h 574435"/>
              <a:gd name="connsiteX1" fmla="*/ 360889 w 845619"/>
              <a:gd name="connsiteY1" fmla="*/ 64 h 574435"/>
              <a:gd name="connsiteX2" fmla="*/ 845619 w 845619"/>
              <a:gd name="connsiteY2" fmla="*/ 289369 h 574435"/>
              <a:gd name="connsiteX3" fmla="*/ 476257 w 845619"/>
              <a:gd name="connsiteY3" fmla="*/ 574401 h 574435"/>
              <a:gd name="connsiteX4" fmla="*/ 9102 w 845619"/>
              <a:gd name="connsiteY4" fmla="*/ 274516 h 574435"/>
              <a:gd name="connsiteX0" fmla="*/ 203 w 836720"/>
              <a:gd name="connsiteY0" fmla="*/ 294142 h 594061"/>
              <a:gd name="connsiteX1" fmla="*/ 351990 w 836720"/>
              <a:gd name="connsiteY1" fmla="*/ 19690 h 594061"/>
              <a:gd name="connsiteX2" fmla="*/ 836720 w 836720"/>
              <a:gd name="connsiteY2" fmla="*/ 308995 h 594061"/>
              <a:gd name="connsiteX3" fmla="*/ 467358 w 836720"/>
              <a:gd name="connsiteY3" fmla="*/ 594027 h 594061"/>
              <a:gd name="connsiteX4" fmla="*/ 203 w 836720"/>
              <a:gd name="connsiteY4" fmla="*/ 294142 h 594061"/>
              <a:gd name="connsiteX0" fmla="*/ 40 w 836557"/>
              <a:gd name="connsiteY0" fmla="*/ 294159 h 595496"/>
              <a:gd name="connsiteX1" fmla="*/ 351827 w 836557"/>
              <a:gd name="connsiteY1" fmla="*/ 19707 h 595496"/>
              <a:gd name="connsiteX2" fmla="*/ 836557 w 836557"/>
              <a:gd name="connsiteY2" fmla="*/ 309012 h 595496"/>
              <a:gd name="connsiteX3" fmla="*/ 467195 w 836557"/>
              <a:gd name="connsiteY3" fmla="*/ 594044 h 595496"/>
              <a:gd name="connsiteX4" fmla="*/ 40 w 836557"/>
              <a:gd name="connsiteY4" fmla="*/ 294159 h 595496"/>
              <a:gd name="connsiteX0" fmla="*/ 40 w 836557"/>
              <a:gd name="connsiteY0" fmla="*/ 294159 h 595496"/>
              <a:gd name="connsiteX1" fmla="*/ 351827 w 836557"/>
              <a:gd name="connsiteY1" fmla="*/ 19707 h 595496"/>
              <a:gd name="connsiteX2" fmla="*/ 836557 w 836557"/>
              <a:gd name="connsiteY2" fmla="*/ 309012 h 595496"/>
              <a:gd name="connsiteX3" fmla="*/ 467195 w 836557"/>
              <a:gd name="connsiteY3" fmla="*/ 594044 h 595496"/>
              <a:gd name="connsiteX4" fmla="*/ 40 w 836557"/>
              <a:gd name="connsiteY4" fmla="*/ 294159 h 595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557" h="595496">
                <a:moveTo>
                  <a:pt x="40" y="294159"/>
                </a:moveTo>
                <a:cubicBezTo>
                  <a:pt x="-3358" y="-105674"/>
                  <a:pt x="212408" y="17232"/>
                  <a:pt x="351827" y="19707"/>
                </a:cubicBezTo>
                <a:cubicBezTo>
                  <a:pt x="491247" y="22183"/>
                  <a:pt x="827046" y="34929"/>
                  <a:pt x="836557" y="309012"/>
                </a:cubicBezTo>
                <a:cubicBezTo>
                  <a:pt x="836557" y="466431"/>
                  <a:pt x="606615" y="596520"/>
                  <a:pt x="467195" y="594044"/>
                </a:cubicBezTo>
                <a:cubicBezTo>
                  <a:pt x="327776" y="591569"/>
                  <a:pt x="3011" y="643797"/>
                  <a:pt x="40" y="294159"/>
                </a:cubicBezTo>
                <a:close/>
              </a:path>
            </a:pathLst>
          </a:custGeom>
          <a:solidFill>
            <a:schemeClr val="bg2"/>
          </a:solidFill>
          <a:ln w="19050">
            <a:noFill/>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83" name="Rounded Rectangular Callout 82"/>
          <p:cNvSpPr/>
          <p:nvPr/>
        </p:nvSpPr>
        <p:spPr>
          <a:xfrm>
            <a:off x="7632456" y="5693818"/>
            <a:ext cx="2027264" cy="838179"/>
          </a:xfrm>
          <a:prstGeom prst="wedgeRoundRectCallout">
            <a:avLst>
              <a:gd name="adj1" fmla="val 76937"/>
              <a:gd name="adj2" fmla="val -37958"/>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Deletes entire databases</a:t>
            </a:r>
          </a:p>
        </p:txBody>
      </p:sp>
      <p:sp>
        <p:nvSpPr>
          <p:cNvPr id="73" name="Rounded Rectangular Callout 72"/>
          <p:cNvSpPr/>
          <p:nvPr/>
        </p:nvSpPr>
        <p:spPr>
          <a:xfrm>
            <a:off x="5358920" y="725203"/>
            <a:ext cx="2100468" cy="899223"/>
          </a:xfrm>
          <a:prstGeom prst="wedgeRoundRectCallout">
            <a:avLst>
              <a:gd name="adj1" fmla="val -77739"/>
              <a:gd name="adj2" fmla="val 26738"/>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Retrieves database records</a:t>
            </a:r>
          </a:p>
        </p:txBody>
      </p:sp>
      <p:pic>
        <p:nvPicPr>
          <p:cNvPr id="9" name="Picture 8"/>
          <p:cNvPicPr>
            <a:picLocks noChangeAspect="1"/>
          </p:cNvPicPr>
          <p:nvPr/>
        </p:nvPicPr>
        <p:blipFill>
          <a:blip r:embed="rId6"/>
          <a:stretch>
            <a:fillRect/>
          </a:stretch>
        </p:blipFill>
        <p:spPr>
          <a:xfrm>
            <a:off x="4469705" y="548457"/>
            <a:ext cx="5779487" cy="2885060"/>
          </a:xfrm>
          <a:prstGeom prst="rect">
            <a:avLst/>
          </a:prstGeom>
        </p:spPr>
      </p:pic>
      <p:sp>
        <p:nvSpPr>
          <p:cNvPr id="33" name="Rectangle 32">
            <a:extLst>
              <a:ext uri="{FF2B5EF4-FFF2-40B4-BE49-F238E27FC236}">
                <a16:creationId xmlns:a16="http://schemas.microsoft.com/office/drawing/2014/main" id="{FEB1D99D-E97B-440E-8459-57AAAE53C751}"/>
              </a:ext>
            </a:extLst>
          </p:cNvPr>
          <p:cNvSpPr/>
          <p:nvPr/>
        </p:nvSpPr>
        <p:spPr>
          <a:xfrm>
            <a:off x="4672669" y="2350808"/>
            <a:ext cx="1329714" cy="314015"/>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Tree>
    <p:custDataLst>
      <p:tags r:id="rId1"/>
    </p:custDataLst>
    <p:extLst>
      <p:ext uri="{BB962C8B-B14F-4D97-AF65-F5344CB8AC3E}">
        <p14:creationId xmlns:p14="http://schemas.microsoft.com/office/powerpoint/2010/main" val="205489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500"/>
                                        <p:tgtEl>
                                          <p:spTgt spid="1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childTnLst>
                                </p:cTn>
                              </p:par>
                              <p:par>
                                <p:cTn id="10" presetID="42" presetClass="path" presetSubtype="0" accel="50000" decel="50000" fill="hold" grpId="1" nodeType="withEffect">
                                  <p:stCondLst>
                                    <p:cond delay="0"/>
                                  </p:stCondLst>
                                  <p:childTnLst>
                                    <p:animMotion origin="layout" path="M 4.16667E-7 4.07407E-6 L 4.16667E-7 0.39051 " pathEditMode="relative" rAng="0" ptsTypes="AA">
                                      <p:cBhvr>
                                        <p:cTn id="11" dur="1500" fill="hold"/>
                                        <p:tgtEl>
                                          <p:spTgt spid="67"/>
                                        </p:tgtEl>
                                        <p:attrNameLst>
                                          <p:attrName>ppt_x</p:attrName>
                                          <p:attrName>ppt_y</p:attrName>
                                        </p:attrNameLst>
                                      </p:cBhvr>
                                      <p:rCtr x="0" y="19514"/>
                                    </p:animMotion>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9"/>
                                        </p:tgtEl>
                                        <p:attrNameLst>
                                          <p:attrName>style.visibility</p:attrName>
                                        </p:attrNameLst>
                                      </p:cBhvr>
                                      <p:to>
                                        <p:strVal val="visible"/>
                                      </p:to>
                                    </p:set>
                                  </p:childTnLst>
                                </p:cTn>
                              </p:par>
                              <p:par>
                                <p:cTn id="20" presetID="1" presetClass="exit" presetSubtype="0" fill="hold" grpId="2" nodeType="withEffect">
                                  <p:stCondLst>
                                    <p:cond delay="0"/>
                                  </p:stCondLst>
                                  <p:childTnLst>
                                    <p:set>
                                      <p:cBhvr>
                                        <p:cTn id="21" dur="1" fill="hold">
                                          <p:stCondLst>
                                            <p:cond delay="0"/>
                                          </p:stCondLst>
                                        </p:cTn>
                                        <p:tgtEl>
                                          <p:spTgt spid="67"/>
                                        </p:tgtEl>
                                        <p:attrNameLst>
                                          <p:attrName>style.visibility</p:attrName>
                                        </p:attrNameLst>
                                      </p:cBhvr>
                                      <p:to>
                                        <p:strVal val="hidden"/>
                                      </p:to>
                                    </p:set>
                                  </p:childTnLst>
                                </p:cTn>
                              </p:par>
                              <p:par>
                                <p:cTn id="22" presetID="42" presetClass="path" presetSubtype="0" accel="50000" decel="50000" fill="hold" grpId="1" nodeType="withEffect">
                                  <p:stCondLst>
                                    <p:cond delay="0"/>
                                  </p:stCondLst>
                                  <p:childTnLst>
                                    <p:animMotion origin="layout" path="M 4.16667E-7 4.81481E-6 L 0.46615 0.00555 " pathEditMode="relative" rAng="0" ptsTypes="AA">
                                      <p:cBhvr>
                                        <p:cTn id="23" dur="1500" fill="hold"/>
                                        <p:tgtEl>
                                          <p:spTgt spid="69"/>
                                        </p:tgtEl>
                                        <p:attrNameLst>
                                          <p:attrName>ppt_x</p:attrName>
                                          <p:attrName>ppt_y</p:attrName>
                                        </p:attrNameLst>
                                      </p:cBhvr>
                                      <p:rCtr x="23307" y="278"/>
                                    </p:animMotion>
                                  </p:childTnLst>
                                </p:cTn>
                              </p:par>
                            </p:childTnLst>
                          </p:cTn>
                        </p:par>
                        <p:par>
                          <p:cTn id="24" fill="hold">
                            <p:stCondLst>
                              <p:cond delay="1500"/>
                            </p:stCondLst>
                            <p:childTnLst>
                              <p:par>
                                <p:cTn id="25" presetID="26" presetClass="emph" presetSubtype="0" repeatCount="3000" fill="hold" grpId="2" nodeType="afterEffect">
                                  <p:stCondLst>
                                    <p:cond delay="0"/>
                                  </p:stCondLst>
                                  <p:childTnLst>
                                    <p:animEffect transition="out" filter="fade">
                                      <p:cBhvr>
                                        <p:cTn id="26" dur="500" tmFilter="0, 0; .2, .5; .8, .5; 1, 0"/>
                                        <p:tgtEl>
                                          <p:spTgt spid="69"/>
                                        </p:tgtEl>
                                      </p:cBhvr>
                                    </p:animEffect>
                                    <p:animScale>
                                      <p:cBhvr>
                                        <p:cTn id="27" dur="250" autoRev="1" fill="hold"/>
                                        <p:tgtEl>
                                          <p:spTgt spid="69"/>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childTnLst>
                                </p:cTn>
                              </p:par>
                              <p:par>
                                <p:cTn id="32" presetID="42" presetClass="path" presetSubtype="0" accel="50000" decel="50000" fill="hold" nodeType="withEffect">
                                  <p:stCondLst>
                                    <p:cond delay="0"/>
                                  </p:stCondLst>
                                  <p:childTnLst>
                                    <p:animMotion origin="layout" path="M 2.70833E-6 1.11111E-6 L -0.47982 -0.5125 " pathEditMode="relative" rAng="0" ptsTypes="AA">
                                      <p:cBhvr>
                                        <p:cTn id="33" dur="1500" fill="hold"/>
                                        <p:tgtEl>
                                          <p:spTgt spid="61"/>
                                        </p:tgtEl>
                                        <p:attrNameLst>
                                          <p:attrName>ppt_x</p:attrName>
                                          <p:attrName>ppt_y</p:attrName>
                                        </p:attrNameLst>
                                      </p:cBhvr>
                                      <p:rCtr x="-23997" y="-25625"/>
                                    </p:animMotion>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subTnLst>
                                    <p:set>
                                      <p:cBhvr override="childStyle">
                                        <p:cTn dur="1" fill="hold" display="0" masterRel="nextClick" afterEffect="1"/>
                                        <p:tgtEl>
                                          <p:spTgt spid="73"/>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4"/>
                                        </p:tgtEl>
                                        <p:attrNameLst>
                                          <p:attrName>style.visibility</p:attrName>
                                        </p:attrNameLst>
                                      </p:cBhvr>
                                      <p:to>
                                        <p:strVal val="visible"/>
                                      </p:to>
                                    </p:set>
                                    <p:animEffect transition="in" filter="fade">
                                      <p:cBhvr>
                                        <p:cTn id="42" dur="500"/>
                                        <p:tgtEl>
                                          <p:spTgt spid="74"/>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500"/>
                                        <p:tgtEl>
                                          <p:spTgt spid="80"/>
                                        </p:tgtEl>
                                      </p:cBhvr>
                                    </p:animEffect>
                                  </p:childTnLst>
                                  <p:subTnLst>
                                    <p:set>
                                      <p:cBhvr override="childStyle">
                                        <p:cTn dur="1" fill="hold" display="0" masterRel="nextClick" afterEffect="1"/>
                                        <p:tgtEl>
                                          <p:spTgt spid="80"/>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fade">
                                      <p:cBhvr>
                                        <p:cTn id="51" dur="500"/>
                                        <p:tgtEl>
                                          <p:spTgt spid="81"/>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83"/>
                                        </p:tgtEl>
                                        <p:attrNameLst>
                                          <p:attrName>style.visibility</p:attrName>
                                        </p:attrNameLst>
                                      </p:cBhvr>
                                      <p:to>
                                        <p:strVal val="visible"/>
                                      </p:to>
                                    </p:set>
                                    <p:animEffect transition="in" filter="fade">
                                      <p:cBhvr>
                                        <p:cTn id="55" dur="500"/>
                                        <p:tgtEl>
                                          <p:spTgt spid="83"/>
                                        </p:tgtEl>
                                      </p:cBhvr>
                                    </p:animEffect>
                                  </p:childTnLst>
                                  <p:subTnLst>
                                    <p:set>
                                      <p:cBhvr override="childStyle">
                                        <p:cTn dur="1" fill="hold" display="0" masterRel="nextClick" afterEffect="1"/>
                                        <p:tgtEl>
                                          <p:spTgt spid="83"/>
                                        </p:tgtEl>
                                        <p:attrNameLst>
                                          <p:attrName>style.visibility</p:attrName>
                                        </p:attrNameLst>
                                      </p:cBhvr>
                                      <p:to>
                                        <p:strVal val="hidden"/>
                                      </p:to>
                                    </p:set>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xit" presetSubtype="0" fill="hold" nodeType="withEffect">
                                  <p:stCondLst>
                                    <p:cond delay="0"/>
                                  </p:stCondLst>
                                  <p:childTnLst>
                                    <p:animEffect transition="out" filter="fade">
                                      <p:cBhvr>
                                        <p:cTn id="62" dur="500"/>
                                        <p:tgtEl>
                                          <p:spTgt spid="61"/>
                                        </p:tgtEl>
                                      </p:cBhvr>
                                    </p:animEffect>
                                    <p:set>
                                      <p:cBhvr>
                                        <p:cTn id="63" dur="1" fill="hold">
                                          <p:stCondLst>
                                            <p:cond delay="499"/>
                                          </p:stCondLst>
                                        </p:cTn>
                                        <p:tgtEl>
                                          <p:spTgt spid="61"/>
                                        </p:tgtEl>
                                        <p:attrNameLst>
                                          <p:attrName>style.visibility</p:attrName>
                                        </p:attrNameLst>
                                      </p:cBhvr>
                                      <p:to>
                                        <p:strVal val="hidden"/>
                                      </p:to>
                                    </p:set>
                                  </p:childTnLst>
                                </p:cTn>
                              </p:par>
                            </p:childTnLst>
                          </p:cTn>
                        </p:par>
                        <p:par>
                          <p:cTn id="64" fill="hold">
                            <p:stCondLst>
                              <p:cond delay="500"/>
                            </p:stCondLst>
                            <p:childTnLst>
                              <p:par>
                                <p:cTn id="65" presetID="21" presetClass="entr" presetSubtype="1"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heel(1)">
                                      <p:cBhvr>
                                        <p:cTn id="6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7" grpId="0" animBg="1"/>
      <p:bldP spid="67" grpId="1" animBg="1"/>
      <p:bldP spid="67" grpId="2" animBg="1"/>
      <p:bldP spid="69" grpId="0" animBg="1"/>
      <p:bldP spid="69" grpId="1" animBg="1"/>
      <p:bldP spid="69" grpId="2" animBg="1"/>
      <p:bldP spid="74" grpId="0" animBg="1"/>
      <p:bldP spid="80" grpId="0" animBg="1"/>
      <p:bldP spid="81" grpId="0" animBg="1"/>
      <p:bldP spid="83" grpId="0" animBg="1"/>
      <p:bldP spid="73"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2420568" y="4867161"/>
            <a:ext cx="1160832" cy="1393855"/>
            <a:chOff x="1671665" y="4867161"/>
            <a:chExt cx="1160832" cy="1393855"/>
          </a:xfrm>
        </p:grpSpPr>
        <p:sp>
          <p:nvSpPr>
            <p:cNvPr id="48" name="TextBox 47"/>
            <p:cNvSpPr txBox="1"/>
            <p:nvPr/>
          </p:nvSpPr>
          <p:spPr>
            <a:xfrm>
              <a:off x="1671665" y="5953239"/>
              <a:ext cx="1160832"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Web server</a:t>
              </a:r>
            </a:p>
          </p:txBody>
        </p:sp>
        <p:pic>
          <p:nvPicPr>
            <p:cNvPr id="49" name="Picture 48"/>
            <p:cNvPicPr>
              <a:picLocks noChangeAspect="1"/>
            </p:cNvPicPr>
            <p:nvPr/>
          </p:nvPicPr>
          <p:blipFill>
            <a:blip r:embed="rId4"/>
            <a:stretch>
              <a:fillRect/>
            </a:stretch>
          </p:blipFill>
          <p:spPr>
            <a:xfrm>
              <a:off x="1897017" y="4867161"/>
              <a:ext cx="710129" cy="1086079"/>
            </a:xfrm>
            <a:prstGeom prst="rect">
              <a:avLst/>
            </a:prstGeom>
          </p:spPr>
        </p:pic>
      </p:grpSp>
      <p:grpSp>
        <p:nvGrpSpPr>
          <p:cNvPr id="2" name="Group 1"/>
          <p:cNvGrpSpPr/>
          <p:nvPr/>
        </p:nvGrpSpPr>
        <p:grpSpPr>
          <a:xfrm>
            <a:off x="2420568" y="4867161"/>
            <a:ext cx="1160832" cy="1393855"/>
            <a:chOff x="1671665" y="4867161"/>
            <a:chExt cx="1160832" cy="1393855"/>
          </a:xfrm>
        </p:grpSpPr>
        <p:sp>
          <p:nvSpPr>
            <p:cNvPr id="11" name="TextBox 10"/>
            <p:cNvSpPr txBox="1"/>
            <p:nvPr/>
          </p:nvSpPr>
          <p:spPr>
            <a:xfrm>
              <a:off x="1671665" y="5953239"/>
              <a:ext cx="1160832"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Web server</a:t>
              </a:r>
            </a:p>
          </p:txBody>
        </p:sp>
        <p:pic>
          <p:nvPicPr>
            <p:cNvPr id="46" name="Picture 45"/>
            <p:cNvPicPr>
              <a:picLocks noChangeAspect="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1897017" y="4867161"/>
              <a:ext cx="710129" cy="1086079"/>
            </a:xfrm>
            <a:prstGeom prst="rect">
              <a:avLst/>
            </a:prstGeom>
          </p:spPr>
        </p:pic>
      </p:grpSp>
      <p:cxnSp>
        <p:nvCxnSpPr>
          <p:cNvPr id="19" name="Straight Arrow Connector 18"/>
          <p:cNvCxnSpPr/>
          <p:nvPr/>
        </p:nvCxnSpPr>
        <p:spPr>
          <a:xfrm flipH="1">
            <a:off x="2996271" y="1782559"/>
            <a:ext cx="9426" cy="3084602"/>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951323" y="4867160"/>
            <a:ext cx="1593706" cy="1393856"/>
            <a:chOff x="7715243" y="5410200"/>
            <a:chExt cx="1593706" cy="1393856"/>
          </a:xfrm>
        </p:grpSpPr>
        <p:sp>
          <p:nvSpPr>
            <p:cNvPr id="15" name="TextBox 14"/>
            <p:cNvSpPr txBox="1"/>
            <p:nvPr/>
          </p:nvSpPr>
          <p:spPr>
            <a:xfrm>
              <a:off x="7715243" y="6496279"/>
              <a:ext cx="1593706"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Database server</a:t>
              </a:r>
            </a:p>
          </p:txBody>
        </p:sp>
        <p:pic>
          <p:nvPicPr>
            <p:cNvPr id="35" name="Picture 34"/>
            <p:cNvPicPr>
              <a:picLocks noChangeAspect="1"/>
            </p:cNvPicPr>
            <p:nvPr/>
          </p:nvPicPr>
          <p:blipFill>
            <a:blip r:embed="rId4"/>
            <a:stretch>
              <a:fillRect/>
            </a:stretch>
          </p:blipFill>
          <p:spPr>
            <a:xfrm>
              <a:off x="8117226" y="5410200"/>
              <a:ext cx="710129" cy="1086079"/>
            </a:xfrm>
            <a:prstGeom prst="rect">
              <a:avLst/>
            </a:prstGeom>
          </p:spPr>
        </p:pic>
      </p:grpSp>
      <p:grpSp>
        <p:nvGrpSpPr>
          <p:cNvPr id="6" name="Group 5"/>
          <p:cNvGrpSpPr/>
          <p:nvPr/>
        </p:nvGrpSpPr>
        <p:grpSpPr>
          <a:xfrm>
            <a:off x="10136902" y="5037467"/>
            <a:ext cx="856954" cy="1223549"/>
            <a:chOff x="10668000" y="4127212"/>
            <a:chExt cx="856954" cy="1223549"/>
          </a:xfrm>
        </p:grpSpPr>
        <p:sp>
          <p:nvSpPr>
            <p:cNvPr id="18" name="TextBox 17"/>
            <p:cNvSpPr txBox="1"/>
            <p:nvPr/>
          </p:nvSpPr>
          <p:spPr>
            <a:xfrm>
              <a:off x="10802165" y="5042984"/>
              <a:ext cx="588624"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Data</a:t>
              </a:r>
            </a:p>
          </p:txBody>
        </p:sp>
        <p:sp>
          <p:nvSpPr>
            <p:cNvPr id="41" name="Freeform 19"/>
            <p:cNvSpPr>
              <a:spLocks noEditPoints="1"/>
            </p:cNvSpPr>
            <p:nvPr/>
          </p:nvSpPr>
          <p:spPr bwMode="auto">
            <a:xfrm>
              <a:off x="10668000" y="4127212"/>
              <a:ext cx="856954" cy="915772"/>
            </a:xfrm>
            <a:custGeom>
              <a:avLst/>
              <a:gdLst>
                <a:gd name="T0" fmla="*/ 206 w 412"/>
                <a:gd name="T1" fmla="*/ 0 h 441"/>
                <a:gd name="T2" fmla="*/ 0 w 412"/>
                <a:gd name="T3" fmla="*/ 82 h 441"/>
                <a:gd name="T4" fmla="*/ 0 w 412"/>
                <a:gd name="T5" fmla="*/ 361 h 441"/>
                <a:gd name="T6" fmla="*/ 0 w 412"/>
                <a:gd name="T7" fmla="*/ 361 h 441"/>
                <a:gd name="T8" fmla="*/ 206 w 412"/>
                <a:gd name="T9" fmla="*/ 441 h 441"/>
                <a:gd name="T10" fmla="*/ 411 w 412"/>
                <a:gd name="T11" fmla="*/ 361 h 441"/>
                <a:gd name="T12" fmla="*/ 412 w 412"/>
                <a:gd name="T13" fmla="*/ 361 h 441"/>
                <a:gd name="T14" fmla="*/ 412 w 412"/>
                <a:gd name="T15" fmla="*/ 82 h 441"/>
                <a:gd name="T16" fmla="*/ 206 w 412"/>
                <a:gd name="T17" fmla="*/ 0 h 441"/>
                <a:gd name="T18" fmla="*/ 381 w 412"/>
                <a:gd name="T19" fmla="*/ 320 h 441"/>
                <a:gd name="T20" fmla="*/ 206 w 412"/>
                <a:gd name="T21" fmla="*/ 357 h 441"/>
                <a:gd name="T22" fmla="*/ 30 w 412"/>
                <a:gd name="T23" fmla="*/ 320 h 441"/>
                <a:gd name="T24" fmla="*/ 25 w 412"/>
                <a:gd name="T25" fmla="*/ 303 h 441"/>
                <a:gd name="T26" fmla="*/ 42 w 412"/>
                <a:gd name="T27" fmla="*/ 299 h 441"/>
                <a:gd name="T28" fmla="*/ 206 w 412"/>
                <a:gd name="T29" fmla="*/ 333 h 441"/>
                <a:gd name="T30" fmla="*/ 369 w 412"/>
                <a:gd name="T31" fmla="*/ 299 h 441"/>
                <a:gd name="T32" fmla="*/ 386 w 412"/>
                <a:gd name="T33" fmla="*/ 303 h 441"/>
                <a:gd name="T34" fmla="*/ 381 w 412"/>
                <a:gd name="T35" fmla="*/ 320 h 441"/>
                <a:gd name="T36" fmla="*/ 381 w 412"/>
                <a:gd name="T37" fmla="*/ 223 h 441"/>
                <a:gd name="T38" fmla="*/ 206 w 412"/>
                <a:gd name="T39" fmla="*/ 260 h 441"/>
                <a:gd name="T40" fmla="*/ 30 w 412"/>
                <a:gd name="T41" fmla="*/ 223 h 441"/>
                <a:gd name="T42" fmla="*/ 25 w 412"/>
                <a:gd name="T43" fmla="*/ 207 h 441"/>
                <a:gd name="T44" fmla="*/ 42 w 412"/>
                <a:gd name="T45" fmla="*/ 202 h 441"/>
                <a:gd name="T46" fmla="*/ 206 w 412"/>
                <a:gd name="T47" fmla="*/ 236 h 441"/>
                <a:gd name="T48" fmla="*/ 369 w 412"/>
                <a:gd name="T49" fmla="*/ 202 h 441"/>
                <a:gd name="T50" fmla="*/ 386 w 412"/>
                <a:gd name="T51" fmla="*/ 207 h 441"/>
                <a:gd name="T52" fmla="*/ 381 w 412"/>
                <a:gd name="T53" fmla="*/ 223 h 441"/>
                <a:gd name="T54" fmla="*/ 381 w 412"/>
                <a:gd name="T55" fmla="*/ 126 h 441"/>
                <a:gd name="T56" fmla="*/ 206 w 412"/>
                <a:gd name="T57" fmla="*/ 164 h 441"/>
                <a:gd name="T58" fmla="*/ 30 w 412"/>
                <a:gd name="T59" fmla="*/ 126 h 441"/>
                <a:gd name="T60" fmla="*/ 25 w 412"/>
                <a:gd name="T61" fmla="*/ 110 h 441"/>
                <a:gd name="T62" fmla="*/ 42 w 412"/>
                <a:gd name="T63" fmla="*/ 106 h 441"/>
                <a:gd name="T64" fmla="*/ 206 w 412"/>
                <a:gd name="T65" fmla="*/ 140 h 441"/>
                <a:gd name="T66" fmla="*/ 369 w 412"/>
                <a:gd name="T67" fmla="*/ 106 h 441"/>
                <a:gd name="T68" fmla="*/ 386 w 412"/>
                <a:gd name="T69" fmla="*/ 110 h 441"/>
                <a:gd name="T70" fmla="*/ 381 w 412"/>
                <a:gd name="T71" fmla="*/ 12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2" h="441">
                  <a:moveTo>
                    <a:pt x="206" y="0"/>
                  </a:moveTo>
                  <a:cubicBezTo>
                    <a:pt x="92" y="0"/>
                    <a:pt x="0" y="37"/>
                    <a:pt x="0" y="82"/>
                  </a:cubicBezTo>
                  <a:cubicBezTo>
                    <a:pt x="0" y="82"/>
                    <a:pt x="0" y="361"/>
                    <a:pt x="0" y="361"/>
                  </a:cubicBezTo>
                  <a:cubicBezTo>
                    <a:pt x="0" y="361"/>
                    <a:pt x="0" y="361"/>
                    <a:pt x="0" y="361"/>
                  </a:cubicBezTo>
                  <a:cubicBezTo>
                    <a:pt x="1" y="406"/>
                    <a:pt x="93" y="441"/>
                    <a:pt x="206" y="441"/>
                  </a:cubicBezTo>
                  <a:cubicBezTo>
                    <a:pt x="318" y="441"/>
                    <a:pt x="410" y="406"/>
                    <a:pt x="411" y="361"/>
                  </a:cubicBezTo>
                  <a:cubicBezTo>
                    <a:pt x="412" y="361"/>
                    <a:pt x="412" y="361"/>
                    <a:pt x="412" y="361"/>
                  </a:cubicBezTo>
                  <a:cubicBezTo>
                    <a:pt x="412" y="361"/>
                    <a:pt x="412" y="82"/>
                    <a:pt x="412" y="82"/>
                  </a:cubicBezTo>
                  <a:cubicBezTo>
                    <a:pt x="412" y="37"/>
                    <a:pt x="319" y="0"/>
                    <a:pt x="206" y="0"/>
                  </a:cubicBezTo>
                  <a:close/>
                  <a:moveTo>
                    <a:pt x="381" y="320"/>
                  </a:moveTo>
                  <a:cubicBezTo>
                    <a:pt x="341" y="343"/>
                    <a:pt x="276" y="357"/>
                    <a:pt x="206" y="357"/>
                  </a:cubicBezTo>
                  <a:cubicBezTo>
                    <a:pt x="136" y="357"/>
                    <a:pt x="70" y="343"/>
                    <a:pt x="30" y="320"/>
                  </a:cubicBezTo>
                  <a:cubicBezTo>
                    <a:pt x="24" y="316"/>
                    <a:pt x="22" y="309"/>
                    <a:pt x="25" y="303"/>
                  </a:cubicBezTo>
                  <a:cubicBezTo>
                    <a:pt x="29" y="297"/>
                    <a:pt x="36" y="295"/>
                    <a:pt x="42" y="299"/>
                  </a:cubicBezTo>
                  <a:cubicBezTo>
                    <a:pt x="78" y="320"/>
                    <a:pt x="140" y="333"/>
                    <a:pt x="206" y="333"/>
                  </a:cubicBezTo>
                  <a:cubicBezTo>
                    <a:pt x="272" y="333"/>
                    <a:pt x="333" y="320"/>
                    <a:pt x="369" y="299"/>
                  </a:cubicBezTo>
                  <a:cubicBezTo>
                    <a:pt x="375" y="295"/>
                    <a:pt x="382" y="297"/>
                    <a:pt x="386" y="303"/>
                  </a:cubicBezTo>
                  <a:cubicBezTo>
                    <a:pt x="389" y="309"/>
                    <a:pt x="387" y="316"/>
                    <a:pt x="381" y="320"/>
                  </a:cubicBezTo>
                  <a:close/>
                  <a:moveTo>
                    <a:pt x="381" y="223"/>
                  </a:moveTo>
                  <a:cubicBezTo>
                    <a:pt x="341" y="246"/>
                    <a:pt x="276" y="260"/>
                    <a:pt x="206" y="260"/>
                  </a:cubicBezTo>
                  <a:cubicBezTo>
                    <a:pt x="136" y="260"/>
                    <a:pt x="70" y="246"/>
                    <a:pt x="30" y="223"/>
                  </a:cubicBezTo>
                  <a:cubicBezTo>
                    <a:pt x="24" y="220"/>
                    <a:pt x="22" y="212"/>
                    <a:pt x="25" y="207"/>
                  </a:cubicBezTo>
                  <a:cubicBezTo>
                    <a:pt x="29" y="201"/>
                    <a:pt x="36" y="199"/>
                    <a:pt x="42" y="202"/>
                  </a:cubicBezTo>
                  <a:cubicBezTo>
                    <a:pt x="78" y="224"/>
                    <a:pt x="140" y="236"/>
                    <a:pt x="206" y="236"/>
                  </a:cubicBezTo>
                  <a:cubicBezTo>
                    <a:pt x="272" y="236"/>
                    <a:pt x="333" y="224"/>
                    <a:pt x="369" y="202"/>
                  </a:cubicBezTo>
                  <a:cubicBezTo>
                    <a:pt x="375" y="199"/>
                    <a:pt x="382" y="201"/>
                    <a:pt x="386" y="207"/>
                  </a:cubicBezTo>
                  <a:cubicBezTo>
                    <a:pt x="389" y="212"/>
                    <a:pt x="387" y="220"/>
                    <a:pt x="381" y="223"/>
                  </a:cubicBezTo>
                  <a:close/>
                  <a:moveTo>
                    <a:pt x="381" y="126"/>
                  </a:moveTo>
                  <a:cubicBezTo>
                    <a:pt x="341" y="150"/>
                    <a:pt x="276" y="164"/>
                    <a:pt x="206" y="164"/>
                  </a:cubicBezTo>
                  <a:cubicBezTo>
                    <a:pt x="136" y="164"/>
                    <a:pt x="70" y="150"/>
                    <a:pt x="30" y="126"/>
                  </a:cubicBezTo>
                  <a:cubicBezTo>
                    <a:pt x="24" y="123"/>
                    <a:pt x="22" y="116"/>
                    <a:pt x="25" y="110"/>
                  </a:cubicBezTo>
                  <a:cubicBezTo>
                    <a:pt x="29" y="104"/>
                    <a:pt x="36" y="102"/>
                    <a:pt x="42" y="106"/>
                  </a:cubicBezTo>
                  <a:cubicBezTo>
                    <a:pt x="78" y="127"/>
                    <a:pt x="140" y="140"/>
                    <a:pt x="206" y="140"/>
                  </a:cubicBezTo>
                  <a:cubicBezTo>
                    <a:pt x="272" y="140"/>
                    <a:pt x="333" y="127"/>
                    <a:pt x="369" y="106"/>
                  </a:cubicBezTo>
                  <a:cubicBezTo>
                    <a:pt x="375" y="102"/>
                    <a:pt x="382" y="104"/>
                    <a:pt x="386" y="110"/>
                  </a:cubicBezTo>
                  <a:cubicBezTo>
                    <a:pt x="389" y="116"/>
                    <a:pt x="387" y="123"/>
                    <a:pt x="381" y="126"/>
                  </a:cubicBez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3" name="Group 2"/>
          <p:cNvGrpSpPr/>
          <p:nvPr/>
        </p:nvGrpSpPr>
        <p:grpSpPr>
          <a:xfrm>
            <a:off x="4173274" y="5124138"/>
            <a:ext cx="1479892" cy="1136878"/>
            <a:chOff x="4670536" y="5743378"/>
            <a:chExt cx="1479892" cy="1136878"/>
          </a:xfrm>
        </p:grpSpPr>
        <p:sp>
          <p:nvSpPr>
            <p:cNvPr id="28" name="TextBox 27"/>
            <p:cNvSpPr txBox="1"/>
            <p:nvPr/>
          </p:nvSpPr>
          <p:spPr>
            <a:xfrm>
              <a:off x="4670536" y="6572479"/>
              <a:ext cx="1479892"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CGI/JavaScript</a:t>
              </a:r>
            </a:p>
          </p:txBody>
        </p:sp>
        <p:sp>
          <p:nvSpPr>
            <p:cNvPr id="45" name="Freeform 12"/>
            <p:cNvSpPr>
              <a:spLocks noEditPoints="1"/>
            </p:cNvSpPr>
            <p:nvPr/>
          </p:nvSpPr>
          <p:spPr bwMode="auto">
            <a:xfrm>
              <a:off x="5081071" y="5743378"/>
              <a:ext cx="658822" cy="820712"/>
            </a:xfrm>
            <a:custGeom>
              <a:avLst/>
              <a:gdLst>
                <a:gd name="T0" fmla="*/ 287 w 287"/>
                <a:gd name="T1" fmla="*/ 314 h 358"/>
                <a:gd name="T2" fmla="*/ 243 w 287"/>
                <a:gd name="T3" fmla="*/ 358 h 358"/>
                <a:gd name="T4" fmla="*/ 43 w 287"/>
                <a:gd name="T5" fmla="*/ 358 h 358"/>
                <a:gd name="T6" fmla="*/ 0 w 287"/>
                <a:gd name="T7" fmla="*/ 314 h 358"/>
                <a:gd name="T8" fmla="*/ 0 w 287"/>
                <a:gd name="T9" fmla="*/ 43 h 358"/>
                <a:gd name="T10" fmla="*/ 43 w 287"/>
                <a:gd name="T11" fmla="*/ 0 h 358"/>
                <a:gd name="T12" fmla="*/ 148 w 287"/>
                <a:gd name="T13" fmla="*/ 0 h 358"/>
                <a:gd name="T14" fmla="*/ 148 w 287"/>
                <a:gd name="T15" fmla="*/ 64 h 358"/>
                <a:gd name="T16" fmla="*/ 222 w 287"/>
                <a:gd name="T17" fmla="*/ 138 h 358"/>
                <a:gd name="T18" fmla="*/ 287 w 287"/>
                <a:gd name="T19" fmla="*/ 138 h 358"/>
                <a:gd name="T20" fmla="*/ 287 w 287"/>
                <a:gd name="T21" fmla="*/ 314 h 358"/>
                <a:gd name="T22" fmla="*/ 222 w 287"/>
                <a:gd name="T23" fmla="*/ 102 h 358"/>
                <a:gd name="T24" fmla="*/ 184 w 287"/>
                <a:gd name="T25" fmla="*/ 64 h 358"/>
                <a:gd name="T26" fmla="*/ 184 w 287"/>
                <a:gd name="T27" fmla="*/ 0 h 358"/>
                <a:gd name="T28" fmla="*/ 287 w 287"/>
                <a:gd name="T29" fmla="*/ 102 h 358"/>
                <a:gd name="T30" fmla="*/ 222 w 287"/>
                <a:gd name="T31" fmla="*/ 10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58">
                  <a:moveTo>
                    <a:pt x="287" y="314"/>
                  </a:moveTo>
                  <a:cubicBezTo>
                    <a:pt x="287" y="338"/>
                    <a:pt x="267" y="358"/>
                    <a:pt x="243" y="358"/>
                  </a:cubicBezTo>
                  <a:cubicBezTo>
                    <a:pt x="43" y="358"/>
                    <a:pt x="43" y="358"/>
                    <a:pt x="43" y="358"/>
                  </a:cubicBezTo>
                  <a:cubicBezTo>
                    <a:pt x="19" y="358"/>
                    <a:pt x="0" y="338"/>
                    <a:pt x="0" y="314"/>
                  </a:cubicBezTo>
                  <a:cubicBezTo>
                    <a:pt x="0" y="43"/>
                    <a:pt x="0" y="43"/>
                    <a:pt x="0" y="43"/>
                  </a:cubicBezTo>
                  <a:cubicBezTo>
                    <a:pt x="0" y="19"/>
                    <a:pt x="19" y="0"/>
                    <a:pt x="43" y="0"/>
                  </a:cubicBezTo>
                  <a:cubicBezTo>
                    <a:pt x="148" y="0"/>
                    <a:pt x="148" y="0"/>
                    <a:pt x="148" y="0"/>
                  </a:cubicBezTo>
                  <a:cubicBezTo>
                    <a:pt x="148" y="64"/>
                    <a:pt x="148" y="64"/>
                    <a:pt x="148" y="64"/>
                  </a:cubicBezTo>
                  <a:cubicBezTo>
                    <a:pt x="148" y="105"/>
                    <a:pt x="182" y="138"/>
                    <a:pt x="222" y="138"/>
                  </a:cubicBezTo>
                  <a:cubicBezTo>
                    <a:pt x="287" y="138"/>
                    <a:pt x="287" y="138"/>
                    <a:pt x="287" y="138"/>
                  </a:cubicBezTo>
                  <a:lnTo>
                    <a:pt x="287" y="314"/>
                  </a:lnTo>
                  <a:close/>
                  <a:moveTo>
                    <a:pt x="222" y="102"/>
                  </a:moveTo>
                  <a:cubicBezTo>
                    <a:pt x="202" y="102"/>
                    <a:pt x="184" y="85"/>
                    <a:pt x="184" y="64"/>
                  </a:cubicBezTo>
                  <a:cubicBezTo>
                    <a:pt x="184" y="0"/>
                    <a:pt x="184" y="0"/>
                    <a:pt x="184" y="0"/>
                  </a:cubicBezTo>
                  <a:cubicBezTo>
                    <a:pt x="287" y="102"/>
                    <a:pt x="287" y="102"/>
                    <a:pt x="287" y="102"/>
                  </a:cubicBezTo>
                  <a:lnTo>
                    <a:pt x="222" y="102"/>
                  </a:ln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4" name="Group 3"/>
          <p:cNvGrpSpPr/>
          <p:nvPr/>
        </p:nvGrpSpPr>
        <p:grpSpPr>
          <a:xfrm>
            <a:off x="6245040" y="4867160"/>
            <a:ext cx="1114409" cy="1393856"/>
            <a:chOff x="5719263" y="5146756"/>
            <a:chExt cx="1114409" cy="1393856"/>
          </a:xfrm>
        </p:grpSpPr>
        <p:sp>
          <p:nvSpPr>
            <p:cNvPr id="13" name="TextBox 12"/>
            <p:cNvSpPr txBox="1"/>
            <p:nvPr/>
          </p:nvSpPr>
          <p:spPr>
            <a:xfrm>
              <a:off x="5719263" y="6232835"/>
              <a:ext cx="1114409"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App server</a:t>
              </a:r>
            </a:p>
          </p:txBody>
        </p:sp>
        <p:pic>
          <p:nvPicPr>
            <p:cNvPr id="47" name="Picture 46"/>
            <p:cNvPicPr>
              <a:picLocks noChangeAspect="1"/>
            </p:cNvPicPr>
            <p:nvPr/>
          </p:nvPicPr>
          <p:blipFill>
            <a:blip r:embed="rId4"/>
            <a:stretch>
              <a:fillRect/>
            </a:stretch>
          </p:blipFill>
          <p:spPr>
            <a:xfrm>
              <a:off x="5883377" y="5146756"/>
              <a:ext cx="710129" cy="1086079"/>
            </a:xfrm>
            <a:prstGeom prst="rect">
              <a:avLst/>
            </a:prstGeom>
          </p:spPr>
        </p:pic>
      </p:grpSp>
      <p:grpSp>
        <p:nvGrpSpPr>
          <p:cNvPr id="63" name="Group 62"/>
          <p:cNvGrpSpPr/>
          <p:nvPr/>
        </p:nvGrpSpPr>
        <p:grpSpPr>
          <a:xfrm>
            <a:off x="2219785" y="663363"/>
            <a:ext cx="1838901" cy="1104946"/>
            <a:chOff x="7578027" y="1882885"/>
            <a:chExt cx="1100537" cy="661283"/>
          </a:xfrm>
        </p:grpSpPr>
        <p:sp>
          <p:nvSpPr>
            <p:cNvPr id="64" name="Freeform 35"/>
            <p:cNvSpPr>
              <a:spLocks noEditPoints="1"/>
            </p:cNvSpPr>
            <p:nvPr/>
          </p:nvSpPr>
          <p:spPr bwMode="auto">
            <a:xfrm>
              <a:off x="7578027" y="2023878"/>
              <a:ext cx="868200" cy="520290"/>
            </a:xfrm>
            <a:custGeom>
              <a:avLst/>
              <a:gdLst>
                <a:gd name="T0" fmla="*/ 792 w 801"/>
                <a:gd name="T1" fmla="*/ 459 h 480"/>
                <a:gd name="T2" fmla="*/ 662 w 801"/>
                <a:gd name="T3" fmla="*/ 360 h 480"/>
                <a:gd name="T4" fmla="*/ 667 w 801"/>
                <a:gd name="T5" fmla="*/ 339 h 480"/>
                <a:gd name="T6" fmla="*/ 667 w 801"/>
                <a:gd name="T7" fmla="*/ 55 h 480"/>
                <a:gd name="T8" fmla="*/ 613 w 801"/>
                <a:gd name="T9" fmla="*/ 0 h 480"/>
                <a:gd name="T10" fmla="*/ 186 w 801"/>
                <a:gd name="T11" fmla="*/ 0 h 480"/>
                <a:gd name="T12" fmla="*/ 133 w 801"/>
                <a:gd name="T13" fmla="*/ 53 h 480"/>
                <a:gd name="T14" fmla="*/ 133 w 801"/>
                <a:gd name="T15" fmla="*/ 339 h 480"/>
                <a:gd name="T16" fmla="*/ 139 w 801"/>
                <a:gd name="T17" fmla="*/ 360 h 480"/>
                <a:gd name="T18" fmla="*/ 9 w 801"/>
                <a:gd name="T19" fmla="*/ 459 h 480"/>
                <a:gd name="T20" fmla="*/ 20 w 801"/>
                <a:gd name="T21" fmla="*/ 480 h 480"/>
                <a:gd name="T22" fmla="*/ 780 w 801"/>
                <a:gd name="T23" fmla="*/ 480 h 480"/>
                <a:gd name="T24" fmla="*/ 792 w 801"/>
                <a:gd name="T25" fmla="*/ 459 h 480"/>
                <a:gd name="T26" fmla="*/ 187 w 801"/>
                <a:gd name="T27" fmla="*/ 85 h 480"/>
                <a:gd name="T28" fmla="*/ 219 w 801"/>
                <a:gd name="T29" fmla="*/ 53 h 480"/>
                <a:gd name="T30" fmla="*/ 581 w 801"/>
                <a:gd name="T31" fmla="*/ 53 h 480"/>
                <a:gd name="T32" fmla="*/ 613 w 801"/>
                <a:gd name="T33" fmla="*/ 85 h 480"/>
                <a:gd name="T34" fmla="*/ 613 w 801"/>
                <a:gd name="T35" fmla="*/ 309 h 480"/>
                <a:gd name="T36" fmla="*/ 581 w 801"/>
                <a:gd name="T37" fmla="*/ 341 h 480"/>
                <a:gd name="T38" fmla="*/ 219 w 801"/>
                <a:gd name="T39" fmla="*/ 341 h 480"/>
                <a:gd name="T40" fmla="*/ 187 w 801"/>
                <a:gd name="T41" fmla="*/ 309 h 480"/>
                <a:gd name="T42" fmla="*/ 187 w 801"/>
                <a:gd name="T43" fmla="*/ 85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1" h="480">
                  <a:moveTo>
                    <a:pt x="792" y="459"/>
                  </a:moveTo>
                  <a:cubicBezTo>
                    <a:pt x="662" y="360"/>
                    <a:pt x="662" y="360"/>
                    <a:pt x="662" y="360"/>
                  </a:cubicBezTo>
                  <a:cubicBezTo>
                    <a:pt x="665" y="353"/>
                    <a:pt x="667" y="346"/>
                    <a:pt x="667" y="339"/>
                  </a:cubicBezTo>
                  <a:cubicBezTo>
                    <a:pt x="667" y="55"/>
                    <a:pt x="667" y="55"/>
                    <a:pt x="667" y="55"/>
                  </a:cubicBezTo>
                  <a:cubicBezTo>
                    <a:pt x="667" y="57"/>
                    <a:pt x="669" y="0"/>
                    <a:pt x="613" y="0"/>
                  </a:cubicBezTo>
                  <a:cubicBezTo>
                    <a:pt x="186" y="0"/>
                    <a:pt x="186" y="0"/>
                    <a:pt x="186" y="0"/>
                  </a:cubicBezTo>
                  <a:cubicBezTo>
                    <a:pt x="155" y="0"/>
                    <a:pt x="133" y="22"/>
                    <a:pt x="133" y="53"/>
                  </a:cubicBezTo>
                  <a:cubicBezTo>
                    <a:pt x="133" y="339"/>
                    <a:pt x="133" y="339"/>
                    <a:pt x="133" y="339"/>
                  </a:cubicBezTo>
                  <a:cubicBezTo>
                    <a:pt x="133" y="346"/>
                    <a:pt x="135" y="353"/>
                    <a:pt x="139" y="360"/>
                  </a:cubicBezTo>
                  <a:cubicBezTo>
                    <a:pt x="9" y="459"/>
                    <a:pt x="9" y="459"/>
                    <a:pt x="9" y="459"/>
                  </a:cubicBezTo>
                  <a:cubicBezTo>
                    <a:pt x="0" y="471"/>
                    <a:pt x="5" y="480"/>
                    <a:pt x="20" y="480"/>
                  </a:cubicBezTo>
                  <a:cubicBezTo>
                    <a:pt x="780" y="480"/>
                    <a:pt x="780" y="480"/>
                    <a:pt x="780" y="480"/>
                  </a:cubicBezTo>
                  <a:cubicBezTo>
                    <a:pt x="795" y="480"/>
                    <a:pt x="801" y="471"/>
                    <a:pt x="792" y="459"/>
                  </a:cubicBezTo>
                  <a:close/>
                  <a:moveTo>
                    <a:pt x="187" y="85"/>
                  </a:moveTo>
                  <a:cubicBezTo>
                    <a:pt x="187" y="63"/>
                    <a:pt x="196" y="53"/>
                    <a:pt x="219" y="53"/>
                  </a:cubicBezTo>
                  <a:cubicBezTo>
                    <a:pt x="581" y="53"/>
                    <a:pt x="581" y="53"/>
                    <a:pt x="581" y="53"/>
                  </a:cubicBezTo>
                  <a:cubicBezTo>
                    <a:pt x="604" y="53"/>
                    <a:pt x="613" y="63"/>
                    <a:pt x="613" y="85"/>
                  </a:cubicBezTo>
                  <a:cubicBezTo>
                    <a:pt x="613" y="309"/>
                    <a:pt x="613" y="309"/>
                    <a:pt x="613" y="309"/>
                  </a:cubicBezTo>
                  <a:cubicBezTo>
                    <a:pt x="613" y="332"/>
                    <a:pt x="604" y="341"/>
                    <a:pt x="581" y="341"/>
                  </a:cubicBezTo>
                  <a:cubicBezTo>
                    <a:pt x="219" y="341"/>
                    <a:pt x="219" y="341"/>
                    <a:pt x="219" y="341"/>
                  </a:cubicBezTo>
                  <a:cubicBezTo>
                    <a:pt x="196" y="341"/>
                    <a:pt x="187" y="332"/>
                    <a:pt x="187" y="309"/>
                  </a:cubicBezTo>
                  <a:lnTo>
                    <a:pt x="187" y="85"/>
                  </a:ln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5" name="Freeform 8"/>
            <p:cNvSpPr>
              <a:spLocks noEditPoints="1"/>
            </p:cNvSpPr>
            <p:nvPr/>
          </p:nvSpPr>
          <p:spPr bwMode="auto">
            <a:xfrm>
              <a:off x="8204871" y="1882885"/>
              <a:ext cx="473693" cy="537727"/>
            </a:xfrm>
            <a:custGeom>
              <a:avLst/>
              <a:gdLst>
                <a:gd name="T0" fmla="*/ 189 w 379"/>
                <a:gd name="T1" fmla="*/ 0 h 430"/>
                <a:gd name="T2" fmla="*/ 0 w 379"/>
                <a:gd name="T3" fmla="*/ 189 h 430"/>
                <a:gd name="T4" fmla="*/ 61 w 379"/>
                <a:gd name="T5" fmla="*/ 322 h 430"/>
                <a:gd name="T6" fmla="*/ 82 w 379"/>
                <a:gd name="T7" fmla="*/ 375 h 430"/>
                <a:gd name="T8" fmla="*/ 82 w 379"/>
                <a:gd name="T9" fmla="*/ 400 h 430"/>
                <a:gd name="T10" fmla="*/ 98 w 379"/>
                <a:gd name="T11" fmla="*/ 430 h 430"/>
                <a:gd name="T12" fmla="*/ 115 w 379"/>
                <a:gd name="T13" fmla="*/ 401 h 430"/>
                <a:gd name="T14" fmla="*/ 118 w 379"/>
                <a:gd name="T15" fmla="*/ 365 h 430"/>
                <a:gd name="T16" fmla="*/ 122 w 379"/>
                <a:gd name="T17" fmla="*/ 365 h 430"/>
                <a:gd name="T18" fmla="*/ 126 w 379"/>
                <a:gd name="T19" fmla="*/ 365 h 430"/>
                <a:gd name="T20" fmla="*/ 130 w 379"/>
                <a:gd name="T21" fmla="*/ 401 h 430"/>
                <a:gd name="T22" fmla="*/ 145 w 379"/>
                <a:gd name="T23" fmla="*/ 430 h 430"/>
                <a:gd name="T24" fmla="*/ 160 w 379"/>
                <a:gd name="T25" fmla="*/ 401 h 430"/>
                <a:gd name="T26" fmla="*/ 163 w 379"/>
                <a:gd name="T27" fmla="*/ 365 h 430"/>
                <a:gd name="T28" fmla="*/ 167 w 379"/>
                <a:gd name="T29" fmla="*/ 365 h 430"/>
                <a:gd name="T30" fmla="*/ 171 w 379"/>
                <a:gd name="T31" fmla="*/ 365 h 430"/>
                <a:gd name="T32" fmla="*/ 174 w 379"/>
                <a:gd name="T33" fmla="*/ 401 h 430"/>
                <a:gd name="T34" fmla="*/ 189 w 379"/>
                <a:gd name="T35" fmla="*/ 430 h 430"/>
                <a:gd name="T36" fmla="*/ 205 w 379"/>
                <a:gd name="T37" fmla="*/ 401 h 430"/>
                <a:gd name="T38" fmla="*/ 208 w 379"/>
                <a:gd name="T39" fmla="*/ 365 h 430"/>
                <a:gd name="T40" fmla="*/ 212 w 379"/>
                <a:gd name="T41" fmla="*/ 365 h 430"/>
                <a:gd name="T42" fmla="*/ 216 w 379"/>
                <a:gd name="T43" fmla="*/ 365 h 430"/>
                <a:gd name="T44" fmla="*/ 219 w 379"/>
                <a:gd name="T45" fmla="*/ 401 h 430"/>
                <a:gd name="T46" fmla="*/ 234 w 379"/>
                <a:gd name="T47" fmla="*/ 430 h 430"/>
                <a:gd name="T48" fmla="*/ 249 w 379"/>
                <a:gd name="T49" fmla="*/ 401 h 430"/>
                <a:gd name="T50" fmla="*/ 252 w 379"/>
                <a:gd name="T51" fmla="*/ 365 h 430"/>
                <a:gd name="T52" fmla="*/ 256 w 379"/>
                <a:gd name="T53" fmla="*/ 365 h 430"/>
                <a:gd name="T54" fmla="*/ 260 w 379"/>
                <a:gd name="T55" fmla="*/ 365 h 430"/>
                <a:gd name="T56" fmla="*/ 264 w 379"/>
                <a:gd name="T57" fmla="*/ 401 h 430"/>
                <a:gd name="T58" fmla="*/ 280 w 379"/>
                <a:gd name="T59" fmla="*/ 430 h 430"/>
                <a:gd name="T60" fmla="*/ 297 w 379"/>
                <a:gd name="T61" fmla="*/ 400 h 430"/>
                <a:gd name="T62" fmla="*/ 297 w 379"/>
                <a:gd name="T63" fmla="*/ 375 h 430"/>
                <a:gd name="T64" fmla="*/ 318 w 379"/>
                <a:gd name="T65" fmla="*/ 322 h 430"/>
                <a:gd name="T66" fmla="*/ 379 w 379"/>
                <a:gd name="T67" fmla="*/ 189 h 430"/>
                <a:gd name="T68" fmla="*/ 189 w 379"/>
                <a:gd name="T69" fmla="*/ 0 h 430"/>
                <a:gd name="T70" fmla="*/ 114 w 379"/>
                <a:gd name="T71" fmla="*/ 252 h 430"/>
                <a:gd name="T72" fmla="*/ 55 w 379"/>
                <a:gd name="T73" fmla="*/ 192 h 430"/>
                <a:gd name="T74" fmla="*/ 114 w 379"/>
                <a:gd name="T75" fmla="*/ 133 h 430"/>
                <a:gd name="T76" fmla="*/ 173 w 379"/>
                <a:gd name="T77" fmla="*/ 192 h 430"/>
                <a:gd name="T78" fmla="*/ 114 w 379"/>
                <a:gd name="T79" fmla="*/ 252 h 430"/>
                <a:gd name="T80" fmla="*/ 203 w 379"/>
                <a:gd name="T81" fmla="*/ 314 h 430"/>
                <a:gd name="T82" fmla="*/ 176 w 379"/>
                <a:gd name="T83" fmla="*/ 314 h 430"/>
                <a:gd name="T84" fmla="*/ 161 w 379"/>
                <a:gd name="T85" fmla="*/ 288 h 430"/>
                <a:gd name="T86" fmla="*/ 174 w 379"/>
                <a:gd name="T87" fmla="*/ 264 h 430"/>
                <a:gd name="T88" fmla="*/ 205 w 379"/>
                <a:gd name="T89" fmla="*/ 264 h 430"/>
                <a:gd name="T90" fmla="*/ 218 w 379"/>
                <a:gd name="T91" fmla="*/ 288 h 430"/>
                <a:gd name="T92" fmla="*/ 203 w 379"/>
                <a:gd name="T93" fmla="*/ 314 h 430"/>
                <a:gd name="T94" fmla="*/ 265 w 379"/>
                <a:gd name="T95" fmla="*/ 252 h 430"/>
                <a:gd name="T96" fmla="*/ 206 w 379"/>
                <a:gd name="T97" fmla="*/ 192 h 430"/>
                <a:gd name="T98" fmla="*/ 265 w 379"/>
                <a:gd name="T99" fmla="*/ 133 h 430"/>
                <a:gd name="T100" fmla="*/ 324 w 379"/>
                <a:gd name="T101" fmla="*/ 192 h 430"/>
                <a:gd name="T102" fmla="*/ 265 w 379"/>
                <a:gd name="T103" fmla="*/ 25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9" h="430">
                  <a:moveTo>
                    <a:pt x="189" y="0"/>
                  </a:moveTo>
                  <a:cubicBezTo>
                    <a:pt x="85" y="0"/>
                    <a:pt x="0" y="85"/>
                    <a:pt x="0" y="189"/>
                  </a:cubicBezTo>
                  <a:cubicBezTo>
                    <a:pt x="0" y="254"/>
                    <a:pt x="61" y="322"/>
                    <a:pt x="61" y="322"/>
                  </a:cubicBezTo>
                  <a:cubicBezTo>
                    <a:pt x="72" y="334"/>
                    <a:pt x="82" y="358"/>
                    <a:pt x="82" y="375"/>
                  </a:cubicBezTo>
                  <a:cubicBezTo>
                    <a:pt x="82" y="400"/>
                    <a:pt x="82" y="400"/>
                    <a:pt x="82" y="400"/>
                  </a:cubicBezTo>
                  <a:cubicBezTo>
                    <a:pt x="82" y="417"/>
                    <a:pt x="89" y="430"/>
                    <a:pt x="98" y="430"/>
                  </a:cubicBezTo>
                  <a:cubicBezTo>
                    <a:pt x="108" y="430"/>
                    <a:pt x="115" y="417"/>
                    <a:pt x="115" y="401"/>
                  </a:cubicBezTo>
                  <a:cubicBezTo>
                    <a:pt x="115" y="386"/>
                    <a:pt x="117" y="369"/>
                    <a:pt x="118" y="365"/>
                  </a:cubicBezTo>
                  <a:cubicBezTo>
                    <a:pt x="118" y="365"/>
                    <a:pt x="118" y="365"/>
                    <a:pt x="122" y="365"/>
                  </a:cubicBezTo>
                  <a:cubicBezTo>
                    <a:pt x="126" y="365"/>
                    <a:pt x="126" y="365"/>
                    <a:pt x="126" y="365"/>
                  </a:cubicBezTo>
                  <a:cubicBezTo>
                    <a:pt x="128" y="369"/>
                    <a:pt x="130" y="386"/>
                    <a:pt x="130" y="401"/>
                  </a:cubicBezTo>
                  <a:cubicBezTo>
                    <a:pt x="130" y="417"/>
                    <a:pt x="136" y="430"/>
                    <a:pt x="145" y="430"/>
                  </a:cubicBezTo>
                  <a:cubicBezTo>
                    <a:pt x="153" y="430"/>
                    <a:pt x="160" y="417"/>
                    <a:pt x="160" y="401"/>
                  </a:cubicBezTo>
                  <a:cubicBezTo>
                    <a:pt x="160" y="386"/>
                    <a:pt x="161" y="369"/>
                    <a:pt x="163" y="365"/>
                  </a:cubicBezTo>
                  <a:cubicBezTo>
                    <a:pt x="163" y="365"/>
                    <a:pt x="163" y="365"/>
                    <a:pt x="167" y="365"/>
                  </a:cubicBezTo>
                  <a:cubicBezTo>
                    <a:pt x="171" y="365"/>
                    <a:pt x="171" y="365"/>
                    <a:pt x="171" y="365"/>
                  </a:cubicBezTo>
                  <a:cubicBezTo>
                    <a:pt x="173" y="369"/>
                    <a:pt x="174" y="386"/>
                    <a:pt x="174" y="401"/>
                  </a:cubicBezTo>
                  <a:cubicBezTo>
                    <a:pt x="174" y="417"/>
                    <a:pt x="181" y="430"/>
                    <a:pt x="189" y="430"/>
                  </a:cubicBezTo>
                  <a:cubicBezTo>
                    <a:pt x="198" y="430"/>
                    <a:pt x="205" y="417"/>
                    <a:pt x="205" y="401"/>
                  </a:cubicBezTo>
                  <a:cubicBezTo>
                    <a:pt x="205" y="386"/>
                    <a:pt x="206" y="369"/>
                    <a:pt x="208" y="365"/>
                  </a:cubicBezTo>
                  <a:cubicBezTo>
                    <a:pt x="208" y="365"/>
                    <a:pt x="208" y="365"/>
                    <a:pt x="212" y="365"/>
                  </a:cubicBezTo>
                  <a:cubicBezTo>
                    <a:pt x="216" y="365"/>
                    <a:pt x="216" y="365"/>
                    <a:pt x="216" y="365"/>
                  </a:cubicBezTo>
                  <a:cubicBezTo>
                    <a:pt x="218" y="369"/>
                    <a:pt x="219" y="386"/>
                    <a:pt x="219" y="401"/>
                  </a:cubicBezTo>
                  <a:cubicBezTo>
                    <a:pt x="219" y="417"/>
                    <a:pt x="226" y="430"/>
                    <a:pt x="234" y="430"/>
                  </a:cubicBezTo>
                  <a:cubicBezTo>
                    <a:pt x="242" y="430"/>
                    <a:pt x="249" y="417"/>
                    <a:pt x="249" y="401"/>
                  </a:cubicBezTo>
                  <a:cubicBezTo>
                    <a:pt x="249" y="386"/>
                    <a:pt x="251" y="369"/>
                    <a:pt x="252" y="365"/>
                  </a:cubicBezTo>
                  <a:cubicBezTo>
                    <a:pt x="252" y="365"/>
                    <a:pt x="252" y="365"/>
                    <a:pt x="256" y="365"/>
                  </a:cubicBezTo>
                  <a:cubicBezTo>
                    <a:pt x="260" y="365"/>
                    <a:pt x="260" y="365"/>
                    <a:pt x="260" y="365"/>
                  </a:cubicBezTo>
                  <a:cubicBezTo>
                    <a:pt x="262" y="369"/>
                    <a:pt x="264" y="386"/>
                    <a:pt x="264" y="401"/>
                  </a:cubicBezTo>
                  <a:cubicBezTo>
                    <a:pt x="264" y="417"/>
                    <a:pt x="271" y="430"/>
                    <a:pt x="280" y="430"/>
                  </a:cubicBezTo>
                  <a:cubicBezTo>
                    <a:pt x="290" y="430"/>
                    <a:pt x="297" y="417"/>
                    <a:pt x="297" y="400"/>
                  </a:cubicBezTo>
                  <a:cubicBezTo>
                    <a:pt x="297" y="375"/>
                    <a:pt x="297" y="375"/>
                    <a:pt x="297" y="375"/>
                  </a:cubicBezTo>
                  <a:cubicBezTo>
                    <a:pt x="297" y="358"/>
                    <a:pt x="306" y="334"/>
                    <a:pt x="318" y="322"/>
                  </a:cubicBezTo>
                  <a:cubicBezTo>
                    <a:pt x="318" y="322"/>
                    <a:pt x="379" y="254"/>
                    <a:pt x="379" y="189"/>
                  </a:cubicBezTo>
                  <a:cubicBezTo>
                    <a:pt x="379" y="85"/>
                    <a:pt x="294" y="0"/>
                    <a:pt x="189" y="0"/>
                  </a:cubicBezTo>
                  <a:close/>
                  <a:moveTo>
                    <a:pt x="114" y="252"/>
                  </a:moveTo>
                  <a:cubicBezTo>
                    <a:pt x="81" y="252"/>
                    <a:pt x="55" y="225"/>
                    <a:pt x="55" y="192"/>
                  </a:cubicBezTo>
                  <a:cubicBezTo>
                    <a:pt x="55" y="160"/>
                    <a:pt x="81" y="133"/>
                    <a:pt x="114" y="133"/>
                  </a:cubicBezTo>
                  <a:cubicBezTo>
                    <a:pt x="147" y="133"/>
                    <a:pt x="173" y="160"/>
                    <a:pt x="173" y="192"/>
                  </a:cubicBezTo>
                  <a:cubicBezTo>
                    <a:pt x="173" y="225"/>
                    <a:pt x="147" y="252"/>
                    <a:pt x="114" y="252"/>
                  </a:cubicBezTo>
                  <a:close/>
                  <a:moveTo>
                    <a:pt x="203" y="314"/>
                  </a:moveTo>
                  <a:cubicBezTo>
                    <a:pt x="176" y="314"/>
                    <a:pt x="176" y="314"/>
                    <a:pt x="176" y="314"/>
                  </a:cubicBezTo>
                  <a:cubicBezTo>
                    <a:pt x="159" y="314"/>
                    <a:pt x="152" y="302"/>
                    <a:pt x="161" y="288"/>
                  </a:cubicBezTo>
                  <a:cubicBezTo>
                    <a:pt x="174" y="264"/>
                    <a:pt x="174" y="264"/>
                    <a:pt x="174" y="264"/>
                  </a:cubicBezTo>
                  <a:cubicBezTo>
                    <a:pt x="183" y="249"/>
                    <a:pt x="196" y="249"/>
                    <a:pt x="205" y="264"/>
                  </a:cubicBezTo>
                  <a:cubicBezTo>
                    <a:pt x="218" y="288"/>
                    <a:pt x="218" y="288"/>
                    <a:pt x="218" y="288"/>
                  </a:cubicBezTo>
                  <a:cubicBezTo>
                    <a:pt x="227" y="302"/>
                    <a:pt x="220" y="314"/>
                    <a:pt x="203" y="314"/>
                  </a:cubicBezTo>
                  <a:close/>
                  <a:moveTo>
                    <a:pt x="265" y="252"/>
                  </a:moveTo>
                  <a:cubicBezTo>
                    <a:pt x="232" y="252"/>
                    <a:pt x="206" y="225"/>
                    <a:pt x="206" y="192"/>
                  </a:cubicBezTo>
                  <a:cubicBezTo>
                    <a:pt x="206" y="160"/>
                    <a:pt x="232" y="133"/>
                    <a:pt x="265" y="133"/>
                  </a:cubicBezTo>
                  <a:cubicBezTo>
                    <a:pt x="298" y="133"/>
                    <a:pt x="324" y="160"/>
                    <a:pt x="324" y="192"/>
                  </a:cubicBezTo>
                  <a:cubicBezTo>
                    <a:pt x="324" y="225"/>
                    <a:pt x="298" y="252"/>
                    <a:pt x="265" y="252"/>
                  </a:cubicBezTo>
                  <a:close/>
                </a:path>
              </a:pathLst>
            </a:custGeom>
            <a:solidFill>
              <a:schemeClr val="accent5">
                <a:lumMod val="75000"/>
              </a:schemeClr>
            </a:solidFill>
            <a:ln>
              <a:noFill/>
            </a:ln>
            <a:effectLst>
              <a:glow rad="76200">
                <a:schemeClr val="bg1"/>
              </a:glow>
            </a:effectLst>
            <a:extLst/>
          </p:spPr>
          <p:txBody>
            <a:bodyPr vert="horz" wrap="square" lIns="91440" tIns="45720" rIns="91440" bIns="45720" numCol="1" anchor="t" anchorCtr="0" compatLnSpc="1">
              <a:prstTxWarp prst="textNoShape">
                <a:avLst/>
              </a:prstTxWarp>
            </a:bodyPr>
            <a:lstStyle/>
            <a:p>
              <a:endParaRPr lang="en-US" dirty="0"/>
            </a:p>
          </p:txBody>
        </p:sp>
      </p:grpSp>
      <p:sp>
        <p:nvSpPr>
          <p:cNvPr id="7" name="Title 6"/>
          <p:cNvSpPr>
            <a:spLocks noGrp="1"/>
          </p:cNvSpPr>
          <p:nvPr>
            <p:ph type="title"/>
          </p:nvPr>
        </p:nvSpPr>
        <p:spPr/>
        <p:txBody>
          <a:bodyPr/>
          <a:lstStyle/>
          <a:p>
            <a:r>
              <a:rPr lang="en-US" dirty="0"/>
              <a:t>Cross-Site Scripting (XSS)</a:t>
            </a:r>
          </a:p>
        </p:txBody>
      </p:sp>
      <p:sp>
        <p:nvSpPr>
          <p:cNvPr id="67" name="TextBox 66"/>
          <p:cNvSpPr txBox="1"/>
          <p:nvPr/>
        </p:nvSpPr>
        <p:spPr>
          <a:xfrm>
            <a:off x="3124199" y="1852786"/>
            <a:ext cx="1459609" cy="339993"/>
          </a:xfrm>
          <a:prstGeom prst="rect">
            <a:avLst/>
          </a:prstGeom>
          <a:solidFill>
            <a:schemeClr val="accent5">
              <a:lumMod val="75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b="1" dirty="0">
                <a:solidFill>
                  <a:schemeClr val="tx1"/>
                </a:solidFill>
              </a:rPr>
              <a:t>Cross-site script</a:t>
            </a:r>
          </a:p>
        </p:txBody>
      </p:sp>
      <p:sp>
        <p:nvSpPr>
          <p:cNvPr id="69" name="TextBox 68"/>
          <p:cNvSpPr txBox="1"/>
          <p:nvPr/>
        </p:nvSpPr>
        <p:spPr>
          <a:xfrm>
            <a:off x="3124199" y="4529784"/>
            <a:ext cx="1459609" cy="339993"/>
          </a:xfrm>
          <a:prstGeom prst="rect">
            <a:avLst/>
          </a:prstGeom>
          <a:solidFill>
            <a:schemeClr val="accent5">
              <a:lumMod val="75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b="1" dirty="0">
                <a:solidFill>
                  <a:schemeClr val="tx1"/>
                </a:solidFill>
              </a:rPr>
              <a:t>Cross site script</a:t>
            </a:r>
          </a:p>
        </p:txBody>
      </p:sp>
      <p:sp>
        <p:nvSpPr>
          <p:cNvPr id="73" name="Rounded Rectangular Callout 72"/>
          <p:cNvSpPr/>
          <p:nvPr/>
        </p:nvSpPr>
        <p:spPr>
          <a:xfrm>
            <a:off x="2679065" y="2354239"/>
            <a:ext cx="2425419" cy="899223"/>
          </a:xfrm>
          <a:prstGeom prst="wedgeRoundRectCallout">
            <a:avLst>
              <a:gd name="adj1" fmla="val -56196"/>
              <a:gd name="adj2" fmla="val -93835"/>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solidFill>
              </a:rPr>
              <a:t>Non-persistent:</a:t>
            </a:r>
            <a:r>
              <a:rPr lang="en-US" sz="1600" dirty="0">
                <a:solidFill>
                  <a:schemeClr val="bg2"/>
                </a:solidFill>
              </a:rPr>
              <a:t> Can expose web server files</a:t>
            </a:r>
          </a:p>
        </p:txBody>
      </p:sp>
      <p:sp>
        <p:nvSpPr>
          <p:cNvPr id="54" name="Rounded Rectangular Callout 53"/>
          <p:cNvSpPr/>
          <p:nvPr/>
        </p:nvSpPr>
        <p:spPr>
          <a:xfrm>
            <a:off x="4058686" y="3255999"/>
            <a:ext cx="3068073" cy="900120"/>
          </a:xfrm>
          <a:prstGeom prst="wedgeRoundRectCallout">
            <a:avLst>
              <a:gd name="adj1" fmla="val -45596"/>
              <a:gd name="adj2" fmla="val 96461"/>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Enables hackers to inject client-side script into requests</a:t>
            </a:r>
          </a:p>
        </p:txBody>
      </p:sp>
      <p:sp>
        <p:nvSpPr>
          <p:cNvPr id="60" name="Rounded Rectangular Callout 59"/>
          <p:cNvSpPr/>
          <p:nvPr/>
        </p:nvSpPr>
        <p:spPr>
          <a:xfrm>
            <a:off x="4199900" y="5503296"/>
            <a:ext cx="2179141" cy="1035232"/>
          </a:xfrm>
          <a:prstGeom prst="wedgeRoundRectCallout">
            <a:avLst>
              <a:gd name="adj1" fmla="val -74179"/>
              <a:gd name="adj2" fmla="val -39576"/>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solidFill>
              </a:rPr>
              <a:t>Non-persistent:</a:t>
            </a:r>
            <a:r>
              <a:rPr lang="en-US" sz="1600" dirty="0">
                <a:solidFill>
                  <a:schemeClr val="bg2"/>
                </a:solidFill>
              </a:rPr>
              <a:t> </a:t>
            </a:r>
            <a:br>
              <a:rPr lang="en-US" sz="1600" dirty="0">
                <a:solidFill>
                  <a:schemeClr val="bg2"/>
                </a:solidFill>
              </a:rPr>
            </a:br>
            <a:r>
              <a:rPr lang="en-US" sz="1600" dirty="0">
                <a:solidFill>
                  <a:schemeClr val="bg2"/>
                </a:solidFill>
              </a:rPr>
              <a:t>Can cause a server to go offline</a:t>
            </a:r>
          </a:p>
        </p:txBody>
      </p:sp>
      <p:grpSp>
        <p:nvGrpSpPr>
          <p:cNvPr id="33" name="Group 32"/>
          <p:cNvGrpSpPr/>
          <p:nvPr/>
        </p:nvGrpSpPr>
        <p:grpSpPr>
          <a:xfrm>
            <a:off x="2274665" y="4876800"/>
            <a:ext cx="1030588" cy="1258502"/>
            <a:chOff x="7676712" y="721099"/>
            <a:chExt cx="1030588" cy="1258502"/>
          </a:xfrm>
        </p:grpSpPr>
        <p:grpSp>
          <p:nvGrpSpPr>
            <p:cNvPr id="34" name="Group 33"/>
            <p:cNvGrpSpPr/>
            <p:nvPr/>
          </p:nvGrpSpPr>
          <p:grpSpPr>
            <a:xfrm>
              <a:off x="7676712" y="721099"/>
              <a:ext cx="1030588" cy="1258502"/>
              <a:chOff x="1624013" y="835025"/>
              <a:chExt cx="381000" cy="465137"/>
            </a:xfrm>
            <a:solidFill>
              <a:srgbClr val="92D050"/>
            </a:solidFill>
          </p:grpSpPr>
          <p:sp>
            <p:nvSpPr>
              <p:cNvPr id="37" name="Freeform 42"/>
              <p:cNvSpPr>
                <a:spLocks noEditPoints="1"/>
              </p:cNvSpPr>
              <p:nvPr/>
            </p:nvSpPr>
            <p:spPr bwMode="auto">
              <a:xfrm>
                <a:off x="1624013" y="977900"/>
                <a:ext cx="258763" cy="322262"/>
              </a:xfrm>
              <a:custGeom>
                <a:avLst/>
                <a:gdLst>
                  <a:gd name="T0" fmla="*/ 287 w 287"/>
                  <a:gd name="T1" fmla="*/ 315 h 358"/>
                  <a:gd name="T2" fmla="*/ 244 w 287"/>
                  <a:gd name="T3" fmla="*/ 358 h 358"/>
                  <a:gd name="T4" fmla="*/ 43 w 287"/>
                  <a:gd name="T5" fmla="*/ 358 h 358"/>
                  <a:gd name="T6" fmla="*/ 0 w 287"/>
                  <a:gd name="T7" fmla="*/ 315 h 358"/>
                  <a:gd name="T8" fmla="*/ 0 w 287"/>
                  <a:gd name="T9" fmla="*/ 43 h 358"/>
                  <a:gd name="T10" fmla="*/ 43 w 287"/>
                  <a:gd name="T11" fmla="*/ 0 h 358"/>
                  <a:gd name="T12" fmla="*/ 149 w 287"/>
                  <a:gd name="T13" fmla="*/ 0 h 358"/>
                  <a:gd name="T14" fmla="*/ 149 w 287"/>
                  <a:gd name="T15" fmla="*/ 64 h 358"/>
                  <a:gd name="T16" fmla="*/ 223 w 287"/>
                  <a:gd name="T17" fmla="*/ 138 h 358"/>
                  <a:gd name="T18" fmla="*/ 287 w 287"/>
                  <a:gd name="T19" fmla="*/ 138 h 358"/>
                  <a:gd name="T20" fmla="*/ 287 w 287"/>
                  <a:gd name="T21" fmla="*/ 315 h 358"/>
                  <a:gd name="T22" fmla="*/ 223 w 287"/>
                  <a:gd name="T23" fmla="*/ 102 h 358"/>
                  <a:gd name="T24" fmla="*/ 185 w 287"/>
                  <a:gd name="T25" fmla="*/ 64 h 358"/>
                  <a:gd name="T26" fmla="*/ 185 w 287"/>
                  <a:gd name="T27" fmla="*/ 0 h 358"/>
                  <a:gd name="T28" fmla="*/ 287 w 287"/>
                  <a:gd name="T29" fmla="*/ 102 h 358"/>
                  <a:gd name="T30" fmla="*/ 223 w 287"/>
                  <a:gd name="T31" fmla="*/ 10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58">
                    <a:moveTo>
                      <a:pt x="287" y="315"/>
                    </a:moveTo>
                    <a:cubicBezTo>
                      <a:pt x="287" y="338"/>
                      <a:pt x="268" y="358"/>
                      <a:pt x="244" y="358"/>
                    </a:cubicBezTo>
                    <a:cubicBezTo>
                      <a:pt x="43" y="358"/>
                      <a:pt x="43" y="358"/>
                      <a:pt x="43" y="358"/>
                    </a:cubicBezTo>
                    <a:cubicBezTo>
                      <a:pt x="20" y="358"/>
                      <a:pt x="0" y="338"/>
                      <a:pt x="0" y="315"/>
                    </a:cubicBezTo>
                    <a:cubicBezTo>
                      <a:pt x="0" y="43"/>
                      <a:pt x="0" y="43"/>
                      <a:pt x="0" y="43"/>
                    </a:cubicBezTo>
                    <a:cubicBezTo>
                      <a:pt x="0" y="19"/>
                      <a:pt x="20" y="0"/>
                      <a:pt x="43" y="0"/>
                    </a:cubicBezTo>
                    <a:cubicBezTo>
                      <a:pt x="149" y="0"/>
                      <a:pt x="149" y="0"/>
                      <a:pt x="149" y="0"/>
                    </a:cubicBezTo>
                    <a:cubicBezTo>
                      <a:pt x="149" y="64"/>
                      <a:pt x="149" y="64"/>
                      <a:pt x="149" y="64"/>
                    </a:cubicBezTo>
                    <a:cubicBezTo>
                      <a:pt x="149" y="105"/>
                      <a:pt x="182" y="138"/>
                      <a:pt x="223" y="138"/>
                    </a:cubicBezTo>
                    <a:cubicBezTo>
                      <a:pt x="287" y="138"/>
                      <a:pt x="287" y="138"/>
                      <a:pt x="287" y="138"/>
                    </a:cubicBezTo>
                    <a:lnTo>
                      <a:pt x="287" y="315"/>
                    </a:lnTo>
                    <a:close/>
                    <a:moveTo>
                      <a:pt x="223" y="102"/>
                    </a:moveTo>
                    <a:cubicBezTo>
                      <a:pt x="202" y="102"/>
                      <a:pt x="185" y="85"/>
                      <a:pt x="185" y="64"/>
                    </a:cubicBezTo>
                    <a:cubicBezTo>
                      <a:pt x="185" y="0"/>
                      <a:pt x="185" y="0"/>
                      <a:pt x="185" y="0"/>
                    </a:cubicBezTo>
                    <a:cubicBezTo>
                      <a:pt x="287" y="102"/>
                      <a:pt x="287" y="102"/>
                      <a:pt x="287" y="102"/>
                    </a:cubicBezTo>
                    <a:lnTo>
                      <a:pt x="223"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43"/>
              <p:cNvSpPr>
                <a:spLocks/>
              </p:cNvSpPr>
              <p:nvPr/>
            </p:nvSpPr>
            <p:spPr bwMode="auto">
              <a:xfrm>
                <a:off x="1747838" y="835025"/>
                <a:ext cx="257175" cy="322262"/>
              </a:xfrm>
              <a:custGeom>
                <a:avLst/>
                <a:gdLst>
                  <a:gd name="T0" fmla="*/ 149 w 287"/>
                  <a:gd name="T1" fmla="*/ 64 h 358"/>
                  <a:gd name="T2" fmla="*/ 149 w 287"/>
                  <a:gd name="T3" fmla="*/ 0 h 358"/>
                  <a:gd name="T4" fmla="*/ 43 w 287"/>
                  <a:gd name="T5" fmla="*/ 0 h 358"/>
                  <a:gd name="T6" fmla="*/ 0 w 287"/>
                  <a:gd name="T7" fmla="*/ 43 h 358"/>
                  <a:gd name="T8" fmla="*/ 0 w 287"/>
                  <a:gd name="T9" fmla="*/ 129 h 358"/>
                  <a:gd name="T10" fmla="*/ 67 w 287"/>
                  <a:gd name="T11" fmla="*/ 129 h 358"/>
                  <a:gd name="T12" fmla="*/ 186 w 287"/>
                  <a:gd name="T13" fmla="*/ 249 h 358"/>
                  <a:gd name="T14" fmla="*/ 186 w 287"/>
                  <a:gd name="T15" fmla="*/ 358 h 358"/>
                  <a:gd name="T16" fmla="*/ 244 w 287"/>
                  <a:gd name="T17" fmla="*/ 358 h 358"/>
                  <a:gd name="T18" fmla="*/ 287 w 287"/>
                  <a:gd name="T19" fmla="*/ 314 h 358"/>
                  <a:gd name="T20" fmla="*/ 287 w 287"/>
                  <a:gd name="T21" fmla="*/ 138 h 358"/>
                  <a:gd name="T22" fmla="*/ 223 w 287"/>
                  <a:gd name="T23" fmla="*/ 138 h 358"/>
                  <a:gd name="T24" fmla="*/ 149 w 287"/>
                  <a:gd name="T25" fmla="*/ 64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358">
                    <a:moveTo>
                      <a:pt x="149" y="64"/>
                    </a:moveTo>
                    <a:cubicBezTo>
                      <a:pt x="149" y="0"/>
                      <a:pt x="149" y="0"/>
                      <a:pt x="149" y="0"/>
                    </a:cubicBezTo>
                    <a:cubicBezTo>
                      <a:pt x="43" y="0"/>
                      <a:pt x="43" y="0"/>
                      <a:pt x="43" y="0"/>
                    </a:cubicBezTo>
                    <a:cubicBezTo>
                      <a:pt x="19" y="0"/>
                      <a:pt x="0" y="19"/>
                      <a:pt x="0" y="43"/>
                    </a:cubicBezTo>
                    <a:cubicBezTo>
                      <a:pt x="0" y="129"/>
                      <a:pt x="0" y="129"/>
                      <a:pt x="0" y="129"/>
                    </a:cubicBezTo>
                    <a:cubicBezTo>
                      <a:pt x="67" y="129"/>
                      <a:pt x="67" y="129"/>
                      <a:pt x="67" y="129"/>
                    </a:cubicBezTo>
                    <a:cubicBezTo>
                      <a:pt x="186" y="249"/>
                      <a:pt x="186" y="249"/>
                      <a:pt x="186" y="249"/>
                    </a:cubicBezTo>
                    <a:cubicBezTo>
                      <a:pt x="186" y="358"/>
                      <a:pt x="186" y="358"/>
                      <a:pt x="186" y="358"/>
                    </a:cubicBezTo>
                    <a:cubicBezTo>
                      <a:pt x="244" y="358"/>
                      <a:pt x="244" y="358"/>
                      <a:pt x="244" y="358"/>
                    </a:cubicBezTo>
                    <a:cubicBezTo>
                      <a:pt x="267" y="358"/>
                      <a:pt x="287" y="338"/>
                      <a:pt x="287" y="314"/>
                    </a:cubicBezTo>
                    <a:cubicBezTo>
                      <a:pt x="287" y="138"/>
                      <a:pt x="287" y="138"/>
                      <a:pt x="287" y="138"/>
                    </a:cubicBezTo>
                    <a:cubicBezTo>
                      <a:pt x="223" y="138"/>
                      <a:pt x="223" y="138"/>
                      <a:pt x="223" y="138"/>
                    </a:cubicBezTo>
                    <a:cubicBezTo>
                      <a:pt x="182" y="138"/>
                      <a:pt x="149" y="105"/>
                      <a:pt x="14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44"/>
              <p:cNvSpPr>
                <a:spLocks/>
              </p:cNvSpPr>
              <p:nvPr/>
            </p:nvSpPr>
            <p:spPr bwMode="auto">
              <a:xfrm>
                <a:off x="1912938" y="835025"/>
                <a:ext cx="92075" cy="92075"/>
              </a:xfrm>
              <a:custGeom>
                <a:avLst/>
                <a:gdLst>
                  <a:gd name="T0" fmla="*/ 38 w 102"/>
                  <a:gd name="T1" fmla="*/ 102 h 102"/>
                  <a:gd name="T2" fmla="*/ 102 w 102"/>
                  <a:gd name="T3" fmla="*/ 102 h 102"/>
                  <a:gd name="T4" fmla="*/ 0 w 102"/>
                  <a:gd name="T5" fmla="*/ 0 h 102"/>
                  <a:gd name="T6" fmla="*/ 0 w 102"/>
                  <a:gd name="T7" fmla="*/ 64 h 102"/>
                  <a:gd name="T8" fmla="*/ 38 w 102"/>
                  <a:gd name="T9" fmla="*/ 102 h 102"/>
                </a:gdLst>
                <a:ahLst/>
                <a:cxnLst>
                  <a:cxn ang="0">
                    <a:pos x="T0" y="T1"/>
                  </a:cxn>
                  <a:cxn ang="0">
                    <a:pos x="T2" y="T3"/>
                  </a:cxn>
                  <a:cxn ang="0">
                    <a:pos x="T4" y="T5"/>
                  </a:cxn>
                  <a:cxn ang="0">
                    <a:pos x="T6" y="T7"/>
                  </a:cxn>
                  <a:cxn ang="0">
                    <a:pos x="T8" y="T9"/>
                  </a:cxn>
                </a:cxnLst>
                <a:rect l="0" t="0" r="r" b="b"/>
                <a:pathLst>
                  <a:path w="102" h="102">
                    <a:moveTo>
                      <a:pt x="38" y="102"/>
                    </a:moveTo>
                    <a:cubicBezTo>
                      <a:pt x="102" y="102"/>
                      <a:pt x="102" y="102"/>
                      <a:pt x="102" y="102"/>
                    </a:cubicBezTo>
                    <a:cubicBezTo>
                      <a:pt x="0" y="0"/>
                      <a:pt x="0" y="0"/>
                      <a:pt x="0" y="0"/>
                    </a:cubicBezTo>
                    <a:cubicBezTo>
                      <a:pt x="0" y="64"/>
                      <a:pt x="0" y="64"/>
                      <a:pt x="0" y="64"/>
                    </a:cubicBezTo>
                    <a:cubicBezTo>
                      <a:pt x="0" y="85"/>
                      <a:pt x="17" y="102"/>
                      <a:pt x="38"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6" name="TextBox 35"/>
            <p:cNvSpPr txBox="1"/>
            <p:nvPr/>
          </p:nvSpPr>
          <p:spPr>
            <a:xfrm rot="18770199">
              <a:off x="7739647" y="1282447"/>
              <a:ext cx="990600" cy="318520"/>
            </a:xfrm>
            <a:prstGeom prst="rect">
              <a:avLst/>
            </a:prstGeom>
            <a:solidFill>
              <a:schemeClr val="bg1"/>
            </a:solidFill>
          </p:spPr>
          <p:txBody>
            <a:bodyPr wrap="square" rtlCol="0">
              <a:spAutoFit/>
            </a:bodyPr>
            <a:lstStyle/>
            <a:p>
              <a:pPr algn="ctr"/>
              <a:r>
                <a:rPr lang="en-US" sz="1400" dirty="0"/>
                <a:t>password</a:t>
              </a:r>
            </a:p>
          </p:txBody>
        </p:sp>
      </p:grpSp>
      <p:sp>
        <p:nvSpPr>
          <p:cNvPr id="62" name="Rounded Rectangular Callout 61"/>
          <p:cNvSpPr/>
          <p:nvPr/>
        </p:nvSpPr>
        <p:spPr>
          <a:xfrm>
            <a:off x="8757341" y="3612339"/>
            <a:ext cx="2425419" cy="899223"/>
          </a:xfrm>
          <a:prstGeom prst="wedgeRoundRectCallout">
            <a:avLst>
              <a:gd name="adj1" fmla="val 28361"/>
              <a:gd name="adj2" fmla="val 121162"/>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solidFill>
              </a:rPr>
              <a:t>Persistent:</a:t>
            </a:r>
            <a:r>
              <a:rPr lang="en-US" sz="1600" dirty="0">
                <a:solidFill>
                  <a:schemeClr val="bg2"/>
                </a:solidFill>
              </a:rPr>
              <a:t> Insert script into the database</a:t>
            </a:r>
          </a:p>
        </p:txBody>
      </p:sp>
      <p:cxnSp>
        <p:nvCxnSpPr>
          <p:cNvPr id="66" name="Straight Arrow Connector 65"/>
          <p:cNvCxnSpPr/>
          <p:nvPr/>
        </p:nvCxnSpPr>
        <p:spPr>
          <a:xfrm flipH="1">
            <a:off x="2913017" y="1375916"/>
            <a:ext cx="5012278" cy="3483467"/>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nvPicPr>
        <p:blipFill>
          <a:blip r:embed="rId7"/>
          <a:stretch>
            <a:fillRect/>
          </a:stretch>
        </p:blipFill>
        <p:spPr>
          <a:xfrm>
            <a:off x="7377757" y="421984"/>
            <a:ext cx="1147132" cy="953932"/>
          </a:xfrm>
          <a:prstGeom prst="rect">
            <a:avLst/>
          </a:prstGeom>
        </p:spPr>
      </p:pic>
      <p:cxnSp>
        <p:nvCxnSpPr>
          <p:cNvPr id="71" name="Straight Arrow Connector 70"/>
          <p:cNvCxnSpPr/>
          <p:nvPr/>
        </p:nvCxnSpPr>
        <p:spPr>
          <a:xfrm>
            <a:off x="3411470" y="4724400"/>
            <a:ext cx="6859597" cy="0"/>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9739412" y="5168823"/>
            <a:ext cx="1459609" cy="339993"/>
          </a:xfrm>
          <a:prstGeom prst="rect">
            <a:avLst/>
          </a:prstGeom>
          <a:solidFill>
            <a:schemeClr val="accent5">
              <a:lumMod val="75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b="1" dirty="0">
                <a:solidFill>
                  <a:schemeClr val="tx1"/>
                </a:solidFill>
              </a:rPr>
              <a:t>Cross site script</a:t>
            </a:r>
          </a:p>
        </p:txBody>
      </p:sp>
      <p:sp>
        <p:nvSpPr>
          <p:cNvPr id="75" name="Rounded Rectangle 74"/>
          <p:cNvSpPr/>
          <p:nvPr/>
        </p:nvSpPr>
        <p:spPr>
          <a:xfrm>
            <a:off x="4349754" y="575608"/>
            <a:ext cx="2841135" cy="900120"/>
          </a:xfrm>
          <a:prstGeom prst="roundRect">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Accounts for roughly 84% of all security vulnerabilities </a:t>
            </a:r>
          </a:p>
        </p:txBody>
      </p:sp>
      <p:pic>
        <p:nvPicPr>
          <p:cNvPr id="14" name="Picture 13"/>
          <p:cNvPicPr>
            <a:picLocks noChangeAspect="1"/>
          </p:cNvPicPr>
          <p:nvPr/>
        </p:nvPicPr>
        <p:blipFill>
          <a:blip r:embed="rId8"/>
          <a:stretch>
            <a:fillRect/>
          </a:stretch>
        </p:blipFill>
        <p:spPr>
          <a:xfrm>
            <a:off x="3277125" y="1004290"/>
            <a:ext cx="8264650" cy="3049173"/>
          </a:xfrm>
          <a:prstGeom prst="rect">
            <a:avLst/>
          </a:prstGeom>
        </p:spPr>
      </p:pic>
      <p:sp>
        <p:nvSpPr>
          <p:cNvPr id="50" name="Rectangle 49">
            <a:extLst>
              <a:ext uri="{FF2B5EF4-FFF2-40B4-BE49-F238E27FC236}">
                <a16:creationId xmlns:a16="http://schemas.microsoft.com/office/drawing/2014/main" id="{D97906C9-E6CB-4BB1-A19C-241B4E99B050}"/>
              </a:ext>
            </a:extLst>
          </p:cNvPr>
          <p:cNvSpPr/>
          <p:nvPr/>
        </p:nvSpPr>
        <p:spPr>
          <a:xfrm>
            <a:off x="4397476" y="2108514"/>
            <a:ext cx="3603523" cy="902475"/>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Tree>
    <p:custDataLst>
      <p:tags r:id="rId1"/>
    </p:custDataLst>
    <p:extLst>
      <p:ext uri="{BB962C8B-B14F-4D97-AF65-F5344CB8AC3E}">
        <p14:creationId xmlns:p14="http://schemas.microsoft.com/office/powerpoint/2010/main" val="292131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500"/>
                                        <p:tgtEl>
                                          <p:spTgt spid="1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childTnLst>
                                </p:cTn>
                              </p:par>
                              <p:par>
                                <p:cTn id="10" presetID="42" presetClass="path" presetSubtype="0" accel="50000" decel="50000" fill="hold" grpId="1" nodeType="withEffect">
                                  <p:stCondLst>
                                    <p:cond delay="0"/>
                                  </p:stCondLst>
                                  <p:childTnLst>
                                    <p:animMotion origin="layout" path="M 4.375E-6 2.59259E-6 L 4.375E-6 0.39051 " pathEditMode="relative" rAng="0" ptsTypes="AA">
                                      <p:cBhvr>
                                        <p:cTn id="11" dur="1500" fill="hold"/>
                                        <p:tgtEl>
                                          <p:spTgt spid="67"/>
                                        </p:tgtEl>
                                        <p:attrNameLst>
                                          <p:attrName>ppt_x</p:attrName>
                                          <p:attrName>ppt_y</p:attrName>
                                        </p:attrNameLst>
                                      </p:cBhvr>
                                      <p:rCtr x="0" y="19514"/>
                                    </p:animMotion>
                                  </p:childTnLst>
                                </p:cTn>
                              </p:par>
                            </p:childTnLst>
                          </p:cTn>
                        </p:par>
                        <p:par>
                          <p:cTn id="12" fill="hold">
                            <p:stCondLst>
                              <p:cond delay="1500"/>
                            </p:stCondLst>
                            <p:childTnLst>
                              <p:par>
                                <p:cTn id="13" presetID="26" presetClass="emph" presetSubtype="0" repeatCount="3000" fill="hold" grpId="3" nodeType="afterEffect">
                                  <p:stCondLst>
                                    <p:cond delay="0"/>
                                  </p:stCondLst>
                                  <p:childTnLst>
                                    <p:animEffect transition="out" filter="fade">
                                      <p:cBhvr>
                                        <p:cTn id="14" dur="500" tmFilter="0, 0; .2, .5; .8, .5; 1, 0"/>
                                        <p:tgtEl>
                                          <p:spTgt spid="67"/>
                                        </p:tgtEl>
                                      </p:cBhvr>
                                    </p:animEffect>
                                    <p:animScale>
                                      <p:cBhvr>
                                        <p:cTn id="15" dur="250" autoRev="1" fill="hold"/>
                                        <p:tgtEl>
                                          <p:spTgt spid="67"/>
                                        </p:tgtEl>
                                      </p:cBhvr>
                                      <p:by x="105000" y="105000"/>
                                    </p:animScale>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par>
                                <p:cTn id="24" presetID="42" presetClass="path" presetSubtype="0" accel="50000" decel="50000" fill="hold" nodeType="withEffect">
                                  <p:stCondLst>
                                    <p:cond delay="0"/>
                                  </p:stCondLst>
                                  <p:childTnLst>
                                    <p:animMotion origin="layout" path="M 3.95833E-6 4.44444E-6 L -0.04454 -0.57269 " pathEditMode="relative" rAng="0" ptsTypes="AA">
                                      <p:cBhvr>
                                        <p:cTn id="25" dur="1500" fill="hold"/>
                                        <p:tgtEl>
                                          <p:spTgt spid="33"/>
                                        </p:tgtEl>
                                        <p:attrNameLst>
                                          <p:attrName>ppt_x</p:attrName>
                                          <p:attrName>ppt_y</p:attrName>
                                        </p:attrNameLst>
                                      </p:cBhvr>
                                      <p:rCtr x="-2227" y="-28634"/>
                                    </p:animMotion>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500"/>
                                        <p:tgtEl>
                                          <p:spTgt spid="73"/>
                                        </p:tgtEl>
                                      </p:cBhvr>
                                    </p:animEffect>
                                  </p:childTnLst>
                                  <p:subTnLst>
                                    <p:set>
                                      <p:cBhvr override="childStyle">
                                        <p:cTn dur="1" fill="hold" display="0" masterRel="nextClick" afterEffect="1"/>
                                        <p:tgtEl>
                                          <p:spTgt spid="73"/>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44"/>
                                        </p:tgtEl>
                                        <p:attrNameLst>
                                          <p:attrName>style.visibility</p:attrName>
                                        </p:attrNameLst>
                                      </p:cBhvr>
                                      <p:to>
                                        <p:strVal val="hidden"/>
                                      </p:to>
                                    </p:set>
                                  </p:childTnLst>
                                </p:cTn>
                              </p:par>
                            </p:childTnLst>
                          </p:cTn>
                        </p:par>
                        <p:par>
                          <p:cTn id="36" fill="hold">
                            <p:stCondLst>
                              <p:cond delay="0"/>
                            </p:stCondLst>
                            <p:childTnLst>
                              <p:par>
                                <p:cTn id="37" presetID="10" presetClass="entr" presetSubtype="0"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subTnLst>
                                    <p:set>
                                      <p:cBhvr override="childStyle">
                                        <p:cTn dur="1" fill="hold" display="0" masterRel="nextClick" afterEffect="1"/>
                                        <p:tgtEl>
                                          <p:spTgt spid="60"/>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9"/>
                                        </p:tgtEl>
                                        <p:attrNameLst>
                                          <p:attrName>style.visibility</p:attrName>
                                        </p:attrNameLst>
                                      </p:cBhvr>
                                      <p:to>
                                        <p:strVal val="visible"/>
                                      </p:to>
                                    </p:set>
                                  </p:childTnLst>
                                </p:cTn>
                              </p:par>
                              <p:par>
                                <p:cTn id="44" presetID="1" presetClass="exit" presetSubtype="0" fill="hold" grpId="2" nodeType="withEffect">
                                  <p:stCondLst>
                                    <p:cond delay="0"/>
                                  </p:stCondLst>
                                  <p:childTnLst>
                                    <p:set>
                                      <p:cBhvr>
                                        <p:cTn id="45" dur="1" fill="hold">
                                          <p:stCondLst>
                                            <p:cond delay="0"/>
                                          </p:stCondLst>
                                        </p:cTn>
                                        <p:tgtEl>
                                          <p:spTgt spid="67"/>
                                        </p:tgtEl>
                                        <p:attrNameLst>
                                          <p:attrName>style.visibility</p:attrName>
                                        </p:attrNameLst>
                                      </p:cBhvr>
                                      <p:to>
                                        <p:strVal val="hidden"/>
                                      </p:to>
                                    </p:set>
                                  </p:childTnLst>
                                </p:cTn>
                              </p:par>
                              <p:par>
                                <p:cTn id="46" presetID="42" presetClass="path" presetSubtype="0" accel="50000" decel="50000" fill="hold" grpId="1" nodeType="withEffect">
                                  <p:stCondLst>
                                    <p:cond delay="0"/>
                                  </p:stCondLst>
                                  <p:childTnLst>
                                    <p:animMotion origin="layout" path="M 4.375E-6 4.81481E-6 L 0.5427 0.09329 " pathEditMode="relative" rAng="0" ptsTypes="AA">
                                      <p:cBhvr>
                                        <p:cTn id="47" dur="1500" fill="hold"/>
                                        <p:tgtEl>
                                          <p:spTgt spid="69"/>
                                        </p:tgtEl>
                                        <p:attrNameLst>
                                          <p:attrName>ppt_x</p:attrName>
                                          <p:attrName>ppt_y</p:attrName>
                                        </p:attrNameLst>
                                      </p:cBhvr>
                                      <p:rCtr x="27161" y="4792"/>
                                    </p:animMotion>
                                  </p:childTnLst>
                                </p:cTn>
                              </p:par>
                            </p:childTnLst>
                          </p:cTn>
                        </p:par>
                        <p:par>
                          <p:cTn id="48" fill="hold">
                            <p:stCondLst>
                              <p:cond delay="1500"/>
                            </p:stCondLst>
                            <p:childTnLst>
                              <p:par>
                                <p:cTn id="49" presetID="26" presetClass="emph" presetSubtype="0" repeatCount="3000" fill="hold" grpId="2" nodeType="afterEffect">
                                  <p:stCondLst>
                                    <p:cond delay="0"/>
                                  </p:stCondLst>
                                  <p:childTnLst>
                                    <p:animEffect transition="out" filter="fade">
                                      <p:cBhvr>
                                        <p:cTn id="50" dur="500" tmFilter="0, 0; .2, .5; .8, .5; 1, 0"/>
                                        <p:tgtEl>
                                          <p:spTgt spid="69"/>
                                        </p:tgtEl>
                                      </p:cBhvr>
                                    </p:animEffect>
                                    <p:animScale>
                                      <p:cBhvr>
                                        <p:cTn id="51" dur="250" autoRev="1" fill="hold"/>
                                        <p:tgtEl>
                                          <p:spTgt spid="69"/>
                                        </p:tgtEl>
                                      </p:cBhvr>
                                      <p:by x="105000" y="105000"/>
                                    </p:animScale>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subTnLst>
                                    <p:set>
                                      <p:cBhvr override="childStyle">
                                        <p:cTn dur="1" fill="hold" display="0" masterRel="nextClick" afterEffect="1"/>
                                        <p:tgtEl>
                                          <p:spTgt spid="62"/>
                                        </p:tgtEl>
                                        <p:attrNameLst>
                                          <p:attrName>style.visibility</p:attrName>
                                        </p:attrNameLst>
                                      </p:cBhvr>
                                      <p:to>
                                        <p:strVal val="hidden"/>
                                      </p:to>
                                    </p:set>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fade">
                                      <p:cBhvr>
                                        <p:cTn id="60" dur="500"/>
                                        <p:tgtEl>
                                          <p:spTgt spid="68"/>
                                        </p:tgtEl>
                                      </p:cBhvr>
                                    </p:animEffect>
                                  </p:childTnLst>
                                </p:cTn>
                              </p:par>
                              <p:par>
                                <p:cTn id="61" presetID="1" presetClass="exit" presetSubtype="0" fill="hold" nodeType="withEffect">
                                  <p:stCondLst>
                                    <p:cond delay="0"/>
                                  </p:stCondLst>
                                  <p:childTnLst>
                                    <p:set>
                                      <p:cBhvr>
                                        <p:cTn id="62" dur="1" fill="hold">
                                          <p:stCondLst>
                                            <p:cond delay="0"/>
                                          </p:stCondLst>
                                        </p:cTn>
                                        <p:tgtEl>
                                          <p:spTgt spid="2"/>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19"/>
                                        </p:tgtEl>
                                        <p:attrNameLst>
                                          <p:attrName>style.visibility</p:attrName>
                                        </p:attrNameLst>
                                      </p:cBhvr>
                                      <p:to>
                                        <p:strVal val="hidden"/>
                                      </p:to>
                                    </p:set>
                                  </p:childTnLst>
                                </p:cTn>
                              </p:par>
                            </p:childTnLst>
                          </p:cTn>
                        </p:par>
                        <p:par>
                          <p:cTn id="67" fill="hold">
                            <p:stCondLst>
                              <p:cond delay="500"/>
                            </p:stCondLst>
                            <p:childTnLst>
                              <p:par>
                                <p:cTn id="68" presetID="22" presetClass="entr" presetSubtype="2" fill="hold" nodeType="after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wipe(right)">
                                      <p:cBhvr>
                                        <p:cTn id="70" dur="1000"/>
                                        <p:tgtEl>
                                          <p:spTgt spid="66"/>
                                        </p:tgtEl>
                                      </p:cBhvr>
                                    </p:animEffect>
                                  </p:childTnLst>
                                </p:cTn>
                              </p:par>
                            </p:childTnLst>
                          </p:cTn>
                        </p:par>
                        <p:par>
                          <p:cTn id="71" fill="hold">
                            <p:stCondLst>
                              <p:cond delay="1500"/>
                            </p:stCondLst>
                            <p:childTnLst>
                              <p:par>
                                <p:cTn id="72" presetID="22" presetClass="entr" presetSubtype="8" fill="hold" nodeType="after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left)">
                                      <p:cBhvr>
                                        <p:cTn id="74" dur="1000"/>
                                        <p:tgtEl>
                                          <p:spTgt spid="71"/>
                                        </p:tgtEl>
                                      </p:cBhvr>
                                    </p:animEffect>
                                  </p:childTnLst>
                                </p:cTn>
                              </p:par>
                            </p:childTnLst>
                          </p:cTn>
                        </p:par>
                        <p:par>
                          <p:cTn id="75" fill="hold">
                            <p:stCondLst>
                              <p:cond delay="2500"/>
                            </p:stCondLst>
                            <p:childTnLst>
                              <p:par>
                                <p:cTn id="76" presetID="1" presetClass="entr" presetSubtype="0" fill="hold" grpId="0" nodeType="afterEffect">
                                  <p:stCondLst>
                                    <p:cond delay="500"/>
                                  </p:stCondLst>
                                  <p:childTnLst>
                                    <p:set>
                                      <p:cBhvr>
                                        <p:cTn id="77" dur="1" fill="hold">
                                          <p:stCondLst>
                                            <p:cond delay="0"/>
                                          </p:stCondLst>
                                        </p:cTn>
                                        <p:tgtEl>
                                          <p:spTgt spid="72"/>
                                        </p:tgtEl>
                                        <p:attrNameLst>
                                          <p:attrName>style.visibility</p:attrName>
                                        </p:attrNameLst>
                                      </p:cBhvr>
                                      <p:to>
                                        <p:strVal val="visible"/>
                                      </p:to>
                                    </p:set>
                                  </p:childTnLst>
                                </p:cTn>
                              </p:par>
                              <p:par>
                                <p:cTn id="78" presetID="42" presetClass="path" presetSubtype="0" accel="50000" decel="50000" fill="hold" grpId="1" nodeType="withEffect">
                                  <p:stCondLst>
                                    <p:cond delay="500"/>
                                  </p:stCondLst>
                                  <p:childTnLst>
                                    <p:animMotion origin="layout" path="M -3.95833E-6 -2.22222E-6 L -0.15651 -0.60162 " pathEditMode="relative" rAng="0" ptsTypes="AA">
                                      <p:cBhvr>
                                        <p:cTn id="79" dur="1500" fill="hold"/>
                                        <p:tgtEl>
                                          <p:spTgt spid="72"/>
                                        </p:tgtEl>
                                        <p:attrNameLst>
                                          <p:attrName>ppt_x</p:attrName>
                                          <p:attrName>ppt_y</p:attrName>
                                        </p:attrNameLst>
                                      </p:cBhvr>
                                      <p:rCtr x="-7826" y="-30093"/>
                                    </p:animMotion>
                                  </p:childTnLst>
                                </p:cTn>
                              </p:par>
                            </p:childTnLst>
                          </p:cTn>
                        </p:par>
                        <p:par>
                          <p:cTn id="80" fill="hold">
                            <p:stCondLst>
                              <p:cond delay="4500"/>
                            </p:stCondLst>
                            <p:childTnLst>
                              <p:par>
                                <p:cTn id="81" presetID="26" presetClass="emph" presetSubtype="0" repeatCount="3000" fill="hold" grpId="2" nodeType="afterEffect">
                                  <p:stCondLst>
                                    <p:cond delay="500"/>
                                  </p:stCondLst>
                                  <p:childTnLst>
                                    <p:animEffect transition="out" filter="fade">
                                      <p:cBhvr>
                                        <p:cTn id="82" dur="500" tmFilter="0, 0; .2, .5; .8, .5; 1, 0"/>
                                        <p:tgtEl>
                                          <p:spTgt spid="72"/>
                                        </p:tgtEl>
                                      </p:cBhvr>
                                    </p:animEffect>
                                    <p:animScale>
                                      <p:cBhvr>
                                        <p:cTn id="83" dur="250" autoRev="1" fill="hold"/>
                                        <p:tgtEl>
                                          <p:spTgt spid="72"/>
                                        </p:tgtEl>
                                      </p:cBhvr>
                                      <p:by x="105000" y="105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fade">
                                      <p:cBhvr>
                                        <p:cTn id="88" dur="500"/>
                                        <p:tgtEl>
                                          <p:spTgt spid="75"/>
                                        </p:tgtEl>
                                      </p:cBhvr>
                                    </p:animEffect>
                                  </p:childTnLst>
                                  <p:subTnLst>
                                    <p:set>
                                      <p:cBhvr override="childStyle">
                                        <p:cTn dur="1" fill="hold" display="0" masterRel="nextClick" afterEffect="1"/>
                                        <p:tgtEl>
                                          <p:spTgt spid="75"/>
                                        </p:tgtEl>
                                        <p:attrNameLst>
                                          <p:attrName>style.visibility</p:attrName>
                                        </p:attrNameLst>
                                      </p:cBhvr>
                                      <p:to>
                                        <p:strVal val="hidden"/>
                                      </p:to>
                                    </p:set>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500"/>
                                        <p:tgtEl>
                                          <p:spTgt spid="14"/>
                                        </p:tgtEl>
                                      </p:cBhvr>
                                    </p:animEffect>
                                  </p:childTnLst>
                                </p:cTn>
                              </p:par>
                            </p:childTnLst>
                          </p:cTn>
                        </p:par>
                        <p:par>
                          <p:cTn id="94" fill="hold">
                            <p:stCondLst>
                              <p:cond delay="500"/>
                            </p:stCondLst>
                            <p:childTnLst>
                              <p:par>
                                <p:cTn id="95" presetID="21" presetClass="entr" presetSubtype="1" fill="hold" grpId="0" nodeType="after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wheel(1)">
                                      <p:cBhvr>
                                        <p:cTn id="97"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7" grpId="2" animBg="1"/>
      <p:bldP spid="67" grpId="3" animBg="1"/>
      <p:bldP spid="69" grpId="0" animBg="1"/>
      <p:bldP spid="69" grpId="1" animBg="1"/>
      <p:bldP spid="69" grpId="2" animBg="1"/>
      <p:bldP spid="73" grpId="0" animBg="1"/>
      <p:bldP spid="54" grpId="0" animBg="1"/>
      <p:bldP spid="60" grpId="0" animBg="1"/>
      <p:bldP spid="62" grpId="0" animBg="1"/>
      <p:bldP spid="72" grpId="0" animBg="1"/>
      <p:bldP spid="72" grpId="1" animBg="1"/>
      <p:bldP spid="72" grpId="2" animBg="1"/>
      <p:bldP spid="75"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2"/>
          </p:nvPr>
        </p:nvSpPr>
        <p:spPr/>
        <p:txBody>
          <a:bodyPr/>
          <a:lstStyle/>
          <a:p>
            <a:pPr marL="457200" indent="-457200">
              <a:buFont typeface="+mj-lt"/>
              <a:buAutoNum type="arabicPeriod"/>
            </a:pPr>
            <a:r>
              <a:rPr lang="en-US" dirty="0"/>
              <a:t>Request line</a:t>
            </a:r>
            <a:br>
              <a:rPr lang="en-US" dirty="0"/>
            </a:br>
            <a:endParaRPr lang="en-US" dirty="0"/>
          </a:p>
          <a:p>
            <a:pPr marL="457200" indent="-457200">
              <a:buFont typeface="+mj-lt"/>
              <a:buAutoNum type="arabicPeriod"/>
            </a:pPr>
            <a:r>
              <a:rPr lang="en-US" dirty="0"/>
              <a:t>Headers</a:t>
            </a:r>
            <a:br>
              <a:rPr lang="en-US" dirty="0"/>
            </a:br>
            <a:br>
              <a:rPr lang="en-US" dirty="0"/>
            </a:br>
            <a:br>
              <a:rPr lang="en-US" dirty="0"/>
            </a:br>
            <a:br>
              <a:rPr lang="en-US" dirty="0"/>
            </a:br>
            <a:br>
              <a:rPr lang="en-US" dirty="0"/>
            </a:br>
            <a:br>
              <a:rPr lang="en-US" dirty="0"/>
            </a:br>
            <a:br>
              <a:rPr lang="en-US" dirty="0"/>
            </a:br>
            <a:endParaRPr lang="en-US" dirty="0"/>
          </a:p>
          <a:p>
            <a:pPr marL="457200" indent="-457200">
              <a:buFont typeface="+mj-lt"/>
              <a:buAutoNum type="arabicPeriod"/>
            </a:pPr>
            <a:r>
              <a:rPr lang="en-US" dirty="0"/>
              <a:t>Body data (optional)</a:t>
            </a:r>
          </a:p>
          <a:p>
            <a:pPr marL="0" indent="0">
              <a:spcBef>
                <a:spcPts val="0"/>
              </a:spcBef>
              <a:spcAft>
                <a:spcPts val="0"/>
              </a:spcAft>
              <a:buNone/>
            </a:pPr>
            <a:r>
              <a:rPr lang="en-US" dirty="0"/>
              <a:t>	Parameters</a:t>
            </a:r>
          </a:p>
          <a:p>
            <a:pPr marL="0" indent="0">
              <a:spcBef>
                <a:spcPts val="0"/>
              </a:spcBef>
              <a:spcAft>
                <a:spcPts val="0"/>
              </a:spcAft>
              <a:buNone/>
            </a:pPr>
            <a:r>
              <a:rPr lang="en-US" dirty="0"/>
              <a:t>	Values</a:t>
            </a:r>
          </a:p>
        </p:txBody>
      </p:sp>
      <p:sp>
        <p:nvSpPr>
          <p:cNvPr id="3" name="Title 2"/>
          <p:cNvSpPr>
            <a:spLocks noGrp="1"/>
          </p:cNvSpPr>
          <p:nvPr>
            <p:ph type="title"/>
          </p:nvPr>
        </p:nvSpPr>
        <p:spPr/>
        <p:txBody>
          <a:bodyPr/>
          <a:lstStyle/>
          <a:p>
            <a:r>
              <a:rPr lang="en-US" dirty="0"/>
              <a:t>Examine an HTTP Request</a:t>
            </a:r>
          </a:p>
        </p:txBody>
      </p:sp>
      <p:sp>
        <p:nvSpPr>
          <p:cNvPr id="4" name="TextBox 3"/>
          <p:cNvSpPr txBox="1"/>
          <p:nvPr/>
        </p:nvSpPr>
        <p:spPr>
          <a:xfrm>
            <a:off x="1530212" y="1658364"/>
            <a:ext cx="7162800" cy="400110"/>
          </a:xfrm>
          <a:prstGeom prst="rect">
            <a:avLst/>
          </a:prstGeom>
          <a:noFill/>
        </p:spPr>
        <p:txBody>
          <a:bodyPr wrap="square" rtlCol="0">
            <a:spAutoFit/>
          </a:bodyPr>
          <a:lstStyle/>
          <a:p>
            <a:r>
              <a:rPr lang="en-US" sz="2000" dirty="0"/>
              <a:t>POST   http://www.vlab.f5demo.com/index.php   HTTP/1.1</a:t>
            </a:r>
          </a:p>
        </p:txBody>
      </p:sp>
      <p:sp>
        <p:nvSpPr>
          <p:cNvPr id="9" name="Rectangle 8"/>
          <p:cNvSpPr/>
          <p:nvPr/>
        </p:nvSpPr>
        <p:spPr>
          <a:xfrm>
            <a:off x="1530212" y="2549668"/>
            <a:ext cx="7924800" cy="2241639"/>
          </a:xfrm>
          <a:prstGeom prst="rect">
            <a:avLst/>
          </a:prstGeom>
        </p:spPr>
        <p:txBody>
          <a:bodyPr wrap="square">
            <a:spAutoFit/>
          </a:bodyPr>
          <a:lstStyle/>
          <a:p>
            <a:pPr>
              <a:spcAft>
                <a:spcPts val="200"/>
              </a:spcAft>
            </a:pPr>
            <a:r>
              <a:rPr lang="en-US" sz="1600" dirty="0"/>
              <a:t>Accept:  text/html, application/</a:t>
            </a:r>
            <a:r>
              <a:rPr lang="en-US" sz="1600" dirty="0" err="1"/>
              <a:t>xhtml+xml</a:t>
            </a:r>
            <a:r>
              <a:rPr lang="en-US" sz="1600" dirty="0"/>
              <a:t>, */*</a:t>
            </a:r>
          </a:p>
          <a:p>
            <a:pPr>
              <a:spcAft>
                <a:spcPts val="200"/>
              </a:spcAft>
            </a:pPr>
            <a:r>
              <a:rPr lang="en-US" sz="1600" dirty="0"/>
              <a:t>Accept-Encoding:  gzip, deflate</a:t>
            </a:r>
          </a:p>
          <a:p>
            <a:pPr>
              <a:spcAft>
                <a:spcPts val="200"/>
              </a:spcAft>
            </a:pPr>
            <a:r>
              <a:rPr lang="en-US" sz="1600" dirty="0"/>
              <a:t>Accept-Language:  </a:t>
            </a:r>
            <a:r>
              <a:rPr lang="en-US" sz="1600" dirty="0" err="1"/>
              <a:t>en</a:t>
            </a:r>
            <a:r>
              <a:rPr lang="en-US" sz="1600" dirty="0"/>
              <a:t>-US</a:t>
            </a:r>
          </a:p>
          <a:p>
            <a:pPr>
              <a:spcAft>
                <a:spcPts val="200"/>
              </a:spcAft>
            </a:pPr>
            <a:r>
              <a:rPr lang="en-US" sz="1600" dirty="0"/>
              <a:t>Connection:  Keep-Alive</a:t>
            </a:r>
          </a:p>
          <a:p>
            <a:pPr>
              <a:spcAft>
                <a:spcPts val="200"/>
              </a:spcAft>
            </a:pPr>
            <a:r>
              <a:rPr lang="en-US" sz="1600" dirty="0"/>
              <a:t>Cookie:  JSESSIONID=rhnjej8nodk1e1bvf8k64ato61; security=low</a:t>
            </a:r>
          </a:p>
          <a:p>
            <a:pPr>
              <a:spcAft>
                <a:spcPts val="200"/>
              </a:spcAft>
            </a:pPr>
            <a:r>
              <a:rPr lang="en-US" sz="1600" dirty="0"/>
              <a:t>Host:  www.vlab.f5demo.com</a:t>
            </a:r>
          </a:p>
          <a:p>
            <a:pPr>
              <a:spcAft>
                <a:spcPts val="200"/>
              </a:spcAft>
            </a:pPr>
            <a:r>
              <a:rPr lang="en-US" sz="1600" dirty="0" err="1"/>
              <a:t>Referer</a:t>
            </a:r>
            <a:r>
              <a:rPr lang="en-US" sz="1600" dirty="0"/>
              <a:t>:  https://dvwa.vlab.f5demo.com/</a:t>
            </a:r>
          </a:p>
          <a:p>
            <a:pPr>
              <a:spcAft>
                <a:spcPts val="200"/>
              </a:spcAft>
            </a:pPr>
            <a:r>
              <a:rPr lang="en-US" sz="1600" dirty="0"/>
              <a:t>User-Agent:  Mozilla/5.0 (Windows NT 6.1; WOW64; Trident/7.0; rv:11.0) like Gecko</a:t>
            </a:r>
          </a:p>
        </p:txBody>
      </p:sp>
      <p:sp>
        <p:nvSpPr>
          <p:cNvPr id="10" name="TextBox 9"/>
          <p:cNvSpPr txBox="1"/>
          <p:nvPr/>
        </p:nvSpPr>
        <p:spPr>
          <a:xfrm>
            <a:off x="1704975" y="5924490"/>
            <a:ext cx="7439025" cy="400110"/>
          </a:xfrm>
          <a:prstGeom prst="rect">
            <a:avLst/>
          </a:prstGeom>
          <a:noFill/>
        </p:spPr>
        <p:txBody>
          <a:bodyPr wrap="square" rtlCol="0">
            <a:spAutoFit/>
          </a:bodyPr>
          <a:lstStyle/>
          <a:p>
            <a:r>
              <a:rPr lang="en-US" sz="2000" dirty="0"/>
              <a:t>username=</a:t>
            </a:r>
            <a:r>
              <a:rPr lang="en-US" sz="2000" dirty="0" err="1"/>
              <a:t>bob&amp;password</a:t>
            </a:r>
            <a:r>
              <a:rPr lang="en-US" sz="2000" dirty="0"/>
              <a:t>=</a:t>
            </a:r>
            <a:r>
              <a:rPr lang="en-US" sz="2000" dirty="0" err="1"/>
              <a:t>smith&amp;login</a:t>
            </a:r>
            <a:r>
              <a:rPr lang="en-US" sz="2000" dirty="0"/>
              <a:t>=Login</a:t>
            </a:r>
          </a:p>
        </p:txBody>
      </p:sp>
      <p:sp>
        <p:nvSpPr>
          <p:cNvPr id="11" name="Rectangle 10"/>
          <p:cNvSpPr/>
          <p:nvPr/>
        </p:nvSpPr>
        <p:spPr>
          <a:xfrm>
            <a:off x="1728580" y="5962591"/>
            <a:ext cx="1247776" cy="342900"/>
          </a:xfrm>
          <a:prstGeom prst="rect">
            <a:avLst/>
          </a:prstGeom>
          <a:noFill/>
          <a:ln w="28575">
            <a:solidFill>
              <a:schemeClr val="accent5">
                <a:lumMod val="75000"/>
              </a:schemeClr>
            </a:solidFill>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sz="2000" b="1" dirty="0">
                <a:solidFill>
                  <a:schemeClr val="bg1"/>
                </a:solidFill>
                <a:ea typeface="ＭＳ Ｐゴシック" pitchFamily="-106" charset="-128"/>
              </a:rPr>
              <a:t> </a:t>
            </a:r>
          </a:p>
        </p:txBody>
      </p:sp>
      <p:sp>
        <p:nvSpPr>
          <p:cNvPr id="12" name="Rectangle 11"/>
          <p:cNvSpPr/>
          <p:nvPr/>
        </p:nvSpPr>
        <p:spPr>
          <a:xfrm>
            <a:off x="3611863" y="5962591"/>
            <a:ext cx="1183769" cy="342900"/>
          </a:xfrm>
          <a:prstGeom prst="rect">
            <a:avLst/>
          </a:prstGeom>
          <a:noFill/>
          <a:ln w="28575">
            <a:solidFill>
              <a:schemeClr val="accent5">
                <a:lumMod val="75000"/>
              </a:schemeClr>
            </a:solidFill>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sz="2000" b="1" dirty="0">
                <a:solidFill>
                  <a:schemeClr val="bg1"/>
                </a:solidFill>
                <a:ea typeface="ＭＳ Ｐゴシック" pitchFamily="-106" charset="-128"/>
              </a:rPr>
              <a:t> </a:t>
            </a:r>
          </a:p>
        </p:txBody>
      </p:sp>
      <p:sp>
        <p:nvSpPr>
          <p:cNvPr id="13" name="Rectangle 12"/>
          <p:cNvSpPr/>
          <p:nvPr/>
        </p:nvSpPr>
        <p:spPr>
          <a:xfrm>
            <a:off x="5595730" y="5962591"/>
            <a:ext cx="809626" cy="342900"/>
          </a:xfrm>
          <a:prstGeom prst="rect">
            <a:avLst/>
          </a:prstGeom>
          <a:noFill/>
          <a:ln w="28575">
            <a:solidFill>
              <a:schemeClr val="accent5">
                <a:lumMod val="75000"/>
              </a:schemeClr>
            </a:solidFill>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sz="2000" b="1" dirty="0">
                <a:solidFill>
                  <a:schemeClr val="bg1"/>
                </a:solidFill>
                <a:ea typeface="ＭＳ Ｐゴシック" pitchFamily="-106" charset="-128"/>
              </a:rPr>
              <a:t> </a:t>
            </a:r>
          </a:p>
        </p:txBody>
      </p:sp>
      <p:sp>
        <p:nvSpPr>
          <p:cNvPr id="14" name="Rectangle 13"/>
          <p:cNvSpPr/>
          <p:nvPr/>
        </p:nvSpPr>
        <p:spPr>
          <a:xfrm>
            <a:off x="2995406" y="5962591"/>
            <a:ext cx="533401" cy="342900"/>
          </a:xfrm>
          <a:prstGeom prst="rect">
            <a:avLst/>
          </a:prstGeom>
          <a:noFill/>
          <a:ln w="28575">
            <a:solidFill>
              <a:schemeClr val="accent5">
                <a:lumMod val="75000"/>
              </a:schemeClr>
            </a:solidFill>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sz="2000" b="1" dirty="0">
                <a:solidFill>
                  <a:schemeClr val="bg1"/>
                </a:solidFill>
                <a:ea typeface="ＭＳ Ｐゴシック" pitchFamily="-106" charset="-128"/>
              </a:rPr>
              <a:t> </a:t>
            </a:r>
          </a:p>
        </p:txBody>
      </p:sp>
      <p:sp>
        <p:nvSpPr>
          <p:cNvPr id="15" name="Rectangle 14"/>
          <p:cNvSpPr/>
          <p:nvPr/>
        </p:nvSpPr>
        <p:spPr>
          <a:xfrm>
            <a:off x="4840588" y="5962591"/>
            <a:ext cx="726569" cy="342900"/>
          </a:xfrm>
          <a:prstGeom prst="rect">
            <a:avLst/>
          </a:prstGeom>
          <a:noFill/>
          <a:ln w="28575">
            <a:solidFill>
              <a:schemeClr val="accent5">
                <a:lumMod val="75000"/>
              </a:schemeClr>
            </a:solidFill>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sz="2000" b="1" dirty="0">
                <a:solidFill>
                  <a:schemeClr val="bg1"/>
                </a:solidFill>
                <a:ea typeface="ＭＳ Ｐゴシック" pitchFamily="-106" charset="-128"/>
              </a:rPr>
              <a:t> </a:t>
            </a:r>
          </a:p>
        </p:txBody>
      </p:sp>
      <p:sp>
        <p:nvSpPr>
          <p:cNvPr id="16" name="Rectangle 15"/>
          <p:cNvSpPr/>
          <p:nvPr/>
        </p:nvSpPr>
        <p:spPr>
          <a:xfrm>
            <a:off x="6374987" y="5962591"/>
            <a:ext cx="638176" cy="342900"/>
          </a:xfrm>
          <a:prstGeom prst="rect">
            <a:avLst/>
          </a:prstGeom>
          <a:noFill/>
          <a:ln w="28575">
            <a:solidFill>
              <a:schemeClr val="accent5">
                <a:lumMod val="75000"/>
              </a:schemeClr>
            </a:solidFill>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sz="2000" b="1" dirty="0">
                <a:solidFill>
                  <a:schemeClr val="bg1"/>
                </a:solidFill>
                <a:ea typeface="ＭＳ Ｐゴシック" pitchFamily="-106" charset="-128"/>
              </a:rPr>
              <a:t> </a:t>
            </a:r>
          </a:p>
        </p:txBody>
      </p:sp>
      <p:sp>
        <p:nvSpPr>
          <p:cNvPr id="5" name="Rounded Rectangular Callout 4"/>
          <p:cNvSpPr/>
          <p:nvPr/>
        </p:nvSpPr>
        <p:spPr>
          <a:xfrm>
            <a:off x="1919555" y="2727356"/>
            <a:ext cx="3137912" cy="993662"/>
          </a:xfrm>
          <a:prstGeom prst="wedgeRoundRectCallout">
            <a:avLst>
              <a:gd name="adj1" fmla="val -47394"/>
              <a:gd name="adj2" fmla="val -114187"/>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HTTP method, i.e. GET, HEAD, POST, PUT, and DELETE</a:t>
            </a:r>
          </a:p>
        </p:txBody>
      </p:sp>
      <p:sp>
        <p:nvSpPr>
          <p:cNvPr id="7" name="Rounded Rectangular Callout 6"/>
          <p:cNvSpPr/>
          <p:nvPr/>
        </p:nvSpPr>
        <p:spPr>
          <a:xfrm>
            <a:off x="6000543" y="2601414"/>
            <a:ext cx="2057400" cy="993662"/>
          </a:xfrm>
          <a:prstGeom prst="wedgeRoundRectCallout">
            <a:avLst>
              <a:gd name="adj1" fmla="val -53875"/>
              <a:gd name="adj2" fmla="val -100767"/>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URI (universal resource identifier)</a:t>
            </a:r>
          </a:p>
        </p:txBody>
      </p:sp>
      <p:sp>
        <p:nvSpPr>
          <p:cNvPr id="8" name="Rounded Rectangular Callout 7"/>
          <p:cNvSpPr/>
          <p:nvPr/>
        </p:nvSpPr>
        <p:spPr>
          <a:xfrm>
            <a:off x="4940806" y="2473468"/>
            <a:ext cx="2310388" cy="993662"/>
          </a:xfrm>
          <a:prstGeom prst="wedgeRoundRectCallout">
            <a:avLst>
              <a:gd name="adj1" fmla="val 46718"/>
              <a:gd name="adj2" fmla="val -89264"/>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HTTP version supported by the client’s browser</a:t>
            </a:r>
          </a:p>
        </p:txBody>
      </p:sp>
    </p:spTree>
    <p:custDataLst>
      <p:tags r:id="rId1"/>
    </p:custDataLst>
    <p:extLst>
      <p:ext uri="{BB962C8B-B14F-4D97-AF65-F5344CB8AC3E}">
        <p14:creationId xmlns:p14="http://schemas.microsoft.com/office/powerpoint/2010/main" val="421320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 presetClass="exit" presetSubtype="0" fill="hold" grpId="1"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500"/>
                                        <p:tgtEl>
                                          <p:spTgt spid="6">
                                            <p:txEl>
                                              <p:pRg st="1" end="1"/>
                                            </p:txEl>
                                          </p:spTgt>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fade">
                                      <p:cBhvr>
                                        <p:cTn id="45" dur="500"/>
                                        <p:tgtEl>
                                          <p:spTgt spid="6">
                                            <p:txEl>
                                              <p:pRg st="2" end="2"/>
                                            </p:txEl>
                                          </p:spTgt>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Effect transition="in" filter="fade">
                                      <p:cBhvr>
                                        <p:cTn id="49" dur="500"/>
                                        <p:tgtEl>
                                          <p:spTgt spid="6">
                                            <p:txEl>
                                              <p:pRg st="3" end="3"/>
                                            </p:txEl>
                                          </p:spTgt>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par>
                          <p:cTn id="54" fill="hold">
                            <p:stCondLst>
                              <p:cond delay="1500"/>
                            </p:stCondLst>
                            <p:childTnLst>
                              <p:par>
                                <p:cTn id="55" presetID="53" presetClass="entr" presetSubtype="16"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750" fill="hold"/>
                                        <p:tgtEl>
                                          <p:spTgt spid="11"/>
                                        </p:tgtEl>
                                        <p:attrNameLst>
                                          <p:attrName>ppt_w</p:attrName>
                                        </p:attrNameLst>
                                      </p:cBhvr>
                                      <p:tavLst>
                                        <p:tav tm="0">
                                          <p:val>
                                            <p:fltVal val="0"/>
                                          </p:val>
                                        </p:tav>
                                        <p:tav tm="100000">
                                          <p:val>
                                            <p:strVal val="#ppt_w"/>
                                          </p:val>
                                        </p:tav>
                                      </p:tavLst>
                                    </p:anim>
                                    <p:anim calcmode="lin" valueType="num">
                                      <p:cBhvr>
                                        <p:cTn id="58" dur="750" fill="hold"/>
                                        <p:tgtEl>
                                          <p:spTgt spid="11"/>
                                        </p:tgtEl>
                                        <p:attrNameLst>
                                          <p:attrName>ppt_h</p:attrName>
                                        </p:attrNameLst>
                                      </p:cBhvr>
                                      <p:tavLst>
                                        <p:tav tm="0">
                                          <p:val>
                                            <p:fltVal val="0"/>
                                          </p:val>
                                        </p:tav>
                                        <p:tav tm="100000">
                                          <p:val>
                                            <p:strVal val="#ppt_h"/>
                                          </p:val>
                                        </p:tav>
                                      </p:tavLst>
                                    </p:anim>
                                    <p:animEffect transition="in" filter="fade">
                                      <p:cBhvr>
                                        <p:cTn id="59" dur="750"/>
                                        <p:tgtEl>
                                          <p:spTgt spid="1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750" fill="hold"/>
                                        <p:tgtEl>
                                          <p:spTgt spid="12"/>
                                        </p:tgtEl>
                                        <p:attrNameLst>
                                          <p:attrName>ppt_w</p:attrName>
                                        </p:attrNameLst>
                                      </p:cBhvr>
                                      <p:tavLst>
                                        <p:tav tm="0">
                                          <p:val>
                                            <p:fltVal val="0"/>
                                          </p:val>
                                        </p:tav>
                                        <p:tav tm="100000">
                                          <p:val>
                                            <p:strVal val="#ppt_w"/>
                                          </p:val>
                                        </p:tav>
                                      </p:tavLst>
                                    </p:anim>
                                    <p:anim calcmode="lin" valueType="num">
                                      <p:cBhvr>
                                        <p:cTn id="63" dur="750" fill="hold"/>
                                        <p:tgtEl>
                                          <p:spTgt spid="12"/>
                                        </p:tgtEl>
                                        <p:attrNameLst>
                                          <p:attrName>ppt_h</p:attrName>
                                        </p:attrNameLst>
                                      </p:cBhvr>
                                      <p:tavLst>
                                        <p:tav tm="0">
                                          <p:val>
                                            <p:fltVal val="0"/>
                                          </p:val>
                                        </p:tav>
                                        <p:tav tm="100000">
                                          <p:val>
                                            <p:strVal val="#ppt_h"/>
                                          </p:val>
                                        </p:tav>
                                      </p:tavLst>
                                    </p:anim>
                                    <p:animEffect transition="in" filter="fade">
                                      <p:cBhvr>
                                        <p:cTn id="64" dur="750"/>
                                        <p:tgtEl>
                                          <p:spTgt spid="1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750" fill="hold"/>
                                        <p:tgtEl>
                                          <p:spTgt spid="13"/>
                                        </p:tgtEl>
                                        <p:attrNameLst>
                                          <p:attrName>ppt_w</p:attrName>
                                        </p:attrNameLst>
                                      </p:cBhvr>
                                      <p:tavLst>
                                        <p:tav tm="0">
                                          <p:val>
                                            <p:fltVal val="0"/>
                                          </p:val>
                                        </p:tav>
                                        <p:tav tm="100000">
                                          <p:val>
                                            <p:strVal val="#ppt_w"/>
                                          </p:val>
                                        </p:tav>
                                      </p:tavLst>
                                    </p:anim>
                                    <p:anim calcmode="lin" valueType="num">
                                      <p:cBhvr>
                                        <p:cTn id="68" dur="750" fill="hold"/>
                                        <p:tgtEl>
                                          <p:spTgt spid="13"/>
                                        </p:tgtEl>
                                        <p:attrNameLst>
                                          <p:attrName>ppt_h</p:attrName>
                                        </p:attrNameLst>
                                      </p:cBhvr>
                                      <p:tavLst>
                                        <p:tav tm="0">
                                          <p:val>
                                            <p:fltVal val="0"/>
                                          </p:val>
                                        </p:tav>
                                        <p:tav tm="100000">
                                          <p:val>
                                            <p:strVal val="#ppt_h"/>
                                          </p:val>
                                        </p:tav>
                                      </p:tavLst>
                                    </p:anim>
                                    <p:animEffect transition="in" filter="fade">
                                      <p:cBhvr>
                                        <p:cTn id="69" dur="75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
                                            <p:txEl>
                                              <p:pRg st="4" end="4"/>
                                            </p:txEl>
                                          </p:spTgt>
                                        </p:tgtEl>
                                        <p:attrNameLst>
                                          <p:attrName>style.visibility</p:attrName>
                                        </p:attrNameLst>
                                      </p:cBhvr>
                                      <p:to>
                                        <p:strVal val="visible"/>
                                      </p:to>
                                    </p:set>
                                    <p:animEffect transition="in" filter="fade">
                                      <p:cBhvr>
                                        <p:cTn id="74" dur="500"/>
                                        <p:tgtEl>
                                          <p:spTgt spid="6">
                                            <p:txEl>
                                              <p:pRg st="4" end="4"/>
                                            </p:txEl>
                                          </p:spTgt>
                                        </p:tgtEl>
                                      </p:cBhvr>
                                    </p:animEffect>
                                  </p:childTnLst>
                                </p:cTn>
                              </p:par>
                              <p:par>
                                <p:cTn id="75" presetID="1" presetClass="exit" presetSubtype="0" fill="hold" grpId="1" nodeType="withEffect">
                                  <p:stCondLst>
                                    <p:cond delay="0"/>
                                  </p:stCondLst>
                                  <p:childTnLst>
                                    <p:set>
                                      <p:cBhvr>
                                        <p:cTn id="76" dur="1" fill="hold">
                                          <p:stCondLst>
                                            <p:cond delay="0"/>
                                          </p:stCondLst>
                                        </p:cTn>
                                        <p:tgtEl>
                                          <p:spTgt spid="1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2"/>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3"/>
                                        </p:tgtEl>
                                        <p:attrNameLst>
                                          <p:attrName>style.visibility</p:attrName>
                                        </p:attrNameLst>
                                      </p:cBhvr>
                                      <p:to>
                                        <p:strVal val="hidden"/>
                                      </p:to>
                                    </p:set>
                                  </p:childTnLst>
                                </p:cTn>
                              </p:par>
                            </p:childTnLst>
                          </p:cTn>
                        </p:par>
                        <p:par>
                          <p:cTn id="81" fill="hold">
                            <p:stCondLst>
                              <p:cond delay="500"/>
                            </p:stCondLst>
                            <p:childTnLst>
                              <p:par>
                                <p:cTn id="82" presetID="53" presetClass="entr" presetSubtype="16" fill="hold" grpId="0" nodeType="after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750" fill="hold"/>
                                        <p:tgtEl>
                                          <p:spTgt spid="14"/>
                                        </p:tgtEl>
                                        <p:attrNameLst>
                                          <p:attrName>ppt_w</p:attrName>
                                        </p:attrNameLst>
                                      </p:cBhvr>
                                      <p:tavLst>
                                        <p:tav tm="0">
                                          <p:val>
                                            <p:fltVal val="0"/>
                                          </p:val>
                                        </p:tav>
                                        <p:tav tm="100000">
                                          <p:val>
                                            <p:strVal val="#ppt_w"/>
                                          </p:val>
                                        </p:tav>
                                      </p:tavLst>
                                    </p:anim>
                                    <p:anim calcmode="lin" valueType="num">
                                      <p:cBhvr>
                                        <p:cTn id="85" dur="750" fill="hold"/>
                                        <p:tgtEl>
                                          <p:spTgt spid="14"/>
                                        </p:tgtEl>
                                        <p:attrNameLst>
                                          <p:attrName>ppt_h</p:attrName>
                                        </p:attrNameLst>
                                      </p:cBhvr>
                                      <p:tavLst>
                                        <p:tav tm="0">
                                          <p:val>
                                            <p:fltVal val="0"/>
                                          </p:val>
                                        </p:tav>
                                        <p:tav tm="100000">
                                          <p:val>
                                            <p:strVal val="#ppt_h"/>
                                          </p:val>
                                        </p:tav>
                                      </p:tavLst>
                                    </p:anim>
                                    <p:animEffect transition="in" filter="fade">
                                      <p:cBhvr>
                                        <p:cTn id="86" dur="750"/>
                                        <p:tgtEl>
                                          <p:spTgt spid="14"/>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p:cTn id="89" dur="750" fill="hold"/>
                                        <p:tgtEl>
                                          <p:spTgt spid="15"/>
                                        </p:tgtEl>
                                        <p:attrNameLst>
                                          <p:attrName>ppt_w</p:attrName>
                                        </p:attrNameLst>
                                      </p:cBhvr>
                                      <p:tavLst>
                                        <p:tav tm="0">
                                          <p:val>
                                            <p:fltVal val="0"/>
                                          </p:val>
                                        </p:tav>
                                        <p:tav tm="100000">
                                          <p:val>
                                            <p:strVal val="#ppt_w"/>
                                          </p:val>
                                        </p:tav>
                                      </p:tavLst>
                                    </p:anim>
                                    <p:anim calcmode="lin" valueType="num">
                                      <p:cBhvr>
                                        <p:cTn id="90" dur="750" fill="hold"/>
                                        <p:tgtEl>
                                          <p:spTgt spid="15"/>
                                        </p:tgtEl>
                                        <p:attrNameLst>
                                          <p:attrName>ppt_h</p:attrName>
                                        </p:attrNameLst>
                                      </p:cBhvr>
                                      <p:tavLst>
                                        <p:tav tm="0">
                                          <p:val>
                                            <p:fltVal val="0"/>
                                          </p:val>
                                        </p:tav>
                                        <p:tav tm="100000">
                                          <p:val>
                                            <p:strVal val="#ppt_h"/>
                                          </p:val>
                                        </p:tav>
                                      </p:tavLst>
                                    </p:anim>
                                    <p:animEffect transition="in" filter="fade">
                                      <p:cBhvr>
                                        <p:cTn id="91" dur="750"/>
                                        <p:tgtEl>
                                          <p:spTgt spid="15"/>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16"/>
                                        </p:tgtEl>
                                        <p:attrNameLst>
                                          <p:attrName>style.visibility</p:attrName>
                                        </p:attrNameLst>
                                      </p:cBhvr>
                                      <p:to>
                                        <p:strVal val="visible"/>
                                      </p:to>
                                    </p:set>
                                    <p:anim calcmode="lin" valueType="num">
                                      <p:cBhvr>
                                        <p:cTn id="94" dur="750" fill="hold"/>
                                        <p:tgtEl>
                                          <p:spTgt spid="16"/>
                                        </p:tgtEl>
                                        <p:attrNameLst>
                                          <p:attrName>ppt_w</p:attrName>
                                        </p:attrNameLst>
                                      </p:cBhvr>
                                      <p:tavLst>
                                        <p:tav tm="0">
                                          <p:val>
                                            <p:fltVal val="0"/>
                                          </p:val>
                                        </p:tav>
                                        <p:tav tm="100000">
                                          <p:val>
                                            <p:strVal val="#ppt_w"/>
                                          </p:val>
                                        </p:tav>
                                      </p:tavLst>
                                    </p:anim>
                                    <p:anim calcmode="lin" valueType="num">
                                      <p:cBhvr>
                                        <p:cTn id="95" dur="750" fill="hold"/>
                                        <p:tgtEl>
                                          <p:spTgt spid="16"/>
                                        </p:tgtEl>
                                        <p:attrNameLst>
                                          <p:attrName>ppt_h</p:attrName>
                                        </p:attrNameLst>
                                      </p:cBhvr>
                                      <p:tavLst>
                                        <p:tav tm="0">
                                          <p:val>
                                            <p:fltVal val="0"/>
                                          </p:val>
                                        </p:tav>
                                        <p:tav tm="100000">
                                          <p:val>
                                            <p:strVal val="#ppt_h"/>
                                          </p:val>
                                        </p:tav>
                                      </p:tavLst>
                                    </p:anim>
                                    <p:animEffect transition="in" filter="fade">
                                      <p:cBhvr>
                                        <p:cTn id="9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uiExpand="1"/>
      <p:bldP spid="9" grpId="0" uiExpand="1"/>
      <p:bldP spid="10" grpId="0" uiExpand="1"/>
      <p:bldP spid="11" grpId="0" uiExpand="1" animBg="1"/>
      <p:bldP spid="11" grpId="1" animBg="1"/>
      <p:bldP spid="12" grpId="0" uiExpand="1" animBg="1"/>
      <p:bldP spid="12" grpId="1" animBg="1"/>
      <p:bldP spid="13" grpId="0" uiExpand="1" animBg="1"/>
      <p:bldP spid="13" grpId="1" animBg="1"/>
      <p:bldP spid="14" grpId="0" animBg="1"/>
      <p:bldP spid="15" grpId="0" animBg="1"/>
      <p:bldP spid="16" grpId="0" animBg="1"/>
      <p:bldP spid="5" grpId="0" uiExpand="1" animBg="1"/>
      <p:bldP spid="5" grpId="1" uiExpand="1" animBg="1"/>
      <p:bldP spid="7" grpId="0" uiExpand="1" animBg="1"/>
      <p:bldP spid="7" grpId="1" uiExpand="1" animBg="1"/>
      <p:bldP spid="8" grpId="0" uiExpand="1" animBg="1"/>
      <p:bldP spid="8" grpId="1" uiExpan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5000" y="838201"/>
            <a:ext cx="9829800" cy="5509200"/>
          </a:xfrm>
          <a:prstGeom prst="rect">
            <a:avLst/>
          </a:prstGeom>
        </p:spPr>
        <p:txBody>
          <a:bodyPr wrap="square">
            <a:spAutoFit/>
          </a:bodyPr>
          <a:lstStyle/>
          <a:p>
            <a:r>
              <a:rPr lang="en-US" sz="2200" dirty="0">
                <a:solidFill>
                  <a:schemeClr val="accent5">
                    <a:lumMod val="60000"/>
                    <a:lumOff val="40000"/>
                  </a:schemeClr>
                </a:solidFill>
                <a:latin typeface="FreeSans"/>
              </a:rPr>
              <a:t>POST</a:t>
            </a:r>
            <a:r>
              <a:rPr lang="en-US" sz="2200" dirty="0">
                <a:latin typeface="FreeSans"/>
              </a:rPr>
              <a:t> /login.php </a:t>
            </a:r>
            <a:r>
              <a:rPr lang="en-US" sz="2200" dirty="0">
                <a:solidFill>
                  <a:schemeClr val="accent5">
                    <a:lumMod val="60000"/>
                    <a:lumOff val="40000"/>
                  </a:schemeClr>
                </a:solidFill>
                <a:latin typeface="FreeSans"/>
              </a:rPr>
              <a:t>HTTP/1.1</a:t>
            </a:r>
          </a:p>
          <a:p>
            <a:r>
              <a:rPr lang="en-US" sz="2200" dirty="0">
                <a:latin typeface="FreeSans"/>
              </a:rPr>
              <a:t>Host: dvwa.vlab.f5demo.com</a:t>
            </a:r>
            <a:r>
              <a:rPr lang="en-US" sz="2200" dirty="0">
                <a:solidFill>
                  <a:schemeClr val="accent5">
                    <a:lumMod val="60000"/>
                    <a:lumOff val="40000"/>
                  </a:schemeClr>
                </a:solidFill>
                <a:latin typeface="FreeSans"/>
              </a:rPr>
              <a:t>\r\n</a:t>
            </a:r>
          </a:p>
          <a:p>
            <a:r>
              <a:rPr lang="en-US" sz="2200" dirty="0">
                <a:latin typeface="FreeSans"/>
              </a:rPr>
              <a:t>Connection: keep-alive</a:t>
            </a:r>
            <a:r>
              <a:rPr lang="en-US" sz="2200" dirty="0">
                <a:solidFill>
                  <a:schemeClr val="accent5">
                    <a:lumMod val="60000"/>
                    <a:lumOff val="40000"/>
                  </a:schemeClr>
                </a:solidFill>
                <a:latin typeface="FreeSans"/>
              </a:rPr>
              <a:t>\r\n</a:t>
            </a:r>
          </a:p>
          <a:p>
            <a:r>
              <a:rPr lang="en-US" sz="2200" dirty="0">
                <a:latin typeface="FreeSans"/>
              </a:rPr>
              <a:t>Content-Length: 44</a:t>
            </a:r>
            <a:r>
              <a:rPr lang="en-US" sz="2200" dirty="0">
                <a:solidFill>
                  <a:schemeClr val="accent5">
                    <a:lumMod val="60000"/>
                    <a:lumOff val="40000"/>
                  </a:schemeClr>
                </a:solidFill>
                <a:latin typeface="FreeSans"/>
              </a:rPr>
              <a:t>\r\n</a:t>
            </a:r>
          </a:p>
          <a:p>
            <a:r>
              <a:rPr lang="en-US" sz="2200" dirty="0">
                <a:latin typeface="FreeSans"/>
              </a:rPr>
              <a:t>Cache-Control: max-age=0</a:t>
            </a:r>
            <a:r>
              <a:rPr lang="en-US" sz="2200" dirty="0">
                <a:solidFill>
                  <a:schemeClr val="accent5">
                    <a:lumMod val="60000"/>
                    <a:lumOff val="40000"/>
                  </a:schemeClr>
                </a:solidFill>
                <a:latin typeface="FreeSans"/>
              </a:rPr>
              <a:t>\r\n</a:t>
            </a:r>
          </a:p>
          <a:p>
            <a:r>
              <a:rPr lang="en-US" sz="2200" dirty="0">
                <a:latin typeface="FreeSans"/>
              </a:rPr>
              <a:t>Accept: text/</a:t>
            </a:r>
            <a:r>
              <a:rPr lang="en-US" sz="2200" dirty="0" err="1">
                <a:latin typeface="FreeSans"/>
              </a:rPr>
              <a:t>html,application</a:t>
            </a:r>
            <a:r>
              <a:rPr lang="en-US" sz="2200" dirty="0">
                <a:latin typeface="FreeSans"/>
              </a:rPr>
              <a:t>/</a:t>
            </a:r>
            <a:r>
              <a:rPr lang="en-US" sz="2200" dirty="0" err="1">
                <a:latin typeface="FreeSans"/>
              </a:rPr>
              <a:t>xhtml+xml,application</a:t>
            </a:r>
            <a:r>
              <a:rPr lang="en-US" sz="2200" dirty="0">
                <a:latin typeface="FreeSans"/>
              </a:rPr>
              <a:t>/</a:t>
            </a:r>
            <a:r>
              <a:rPr lang="en-US" sz="2200" dirty="0" err="1">
                <a:latin typeface="FreeSans"/>
              </a:rPr>
              <a:t>xml;q</a:t>
            </a:r>
            <a:r>
              <a:rPr lang="en-US" sz="2200" dirty="0">
                <a:latin typeface="FreeSans"/>
              </a:rPr>
              <a:t>=0.9</a:t>
            </a:r>
            <a:r>
              <a:rPr lang="en-US" sz="2200" dirty="0">
                <a:solidFill>
                  <a:schemeClr val="accent5">
                    <a:lumMod val="60000"/>
                    <a:lumOff val="40000"/>
                  </a:schemeClr>
                </a:solidFill>
                <a:latin typeface="FreeSans"/>
              </a:rPr>
              <a:t>\r\n</a:t>
            </a:r>
          </a:p>
          <a:p>
            <a:r>
              <a:rPr lang="en-US" sz="2200" dirty="0">
                <a:latin typeface="FreeSans"/>
              </a:rPr>
              <a:t>Origin: https://dvwa.vlab.f5demo.com</a:t>
            </a:r>
            <a:r>
              <a:rPr lang="en-US" sz="2200" dirty="0">
                <a:solidFill>
                  <a:schemeClr val="accent5">
                    <a:lumMod val="60000"/>
                    <a:lumOff val="40000"/>
                  </a:schemeClr>
                </a:solidFill>
                <a:latin typeface="FreeSans"/>
              </a:rPr>
              <a:t>\r\n</a:t>
            </a:r>
          </a:p>
          <a:p>
            <a:r>
              <a:rPr lang="en-US" sz="2200" dirty="0">
                <a:latin typeface="FreeSans"/>
              </a:rPr>
              <a:t>Upgrade-Insecure-Requests: 1</a:t>
            </a:r>
            <a:r>
              <a:rPr lang="en-US" sz="2200" dirty="0">
                <a:solidFill>
                  <a:schemeClr val="accent5">
                    <a:lumMod val="60000"/>
                    <a:lumOff val="40000"/>
                  </a:schemeClr>
                </a:solidFill>
                <a:latin typeface="FreeSans"/>
              </a:rPr>
              <a:t>\r\n</a:t>
            </a:r>
          </a:p>
          <a:p>
            <a:r>
              <a:rPr lang="en-US" sz="2200" dirty="0">
                <a:latin typeface="FreeSans"/>
              </a:rPr>
              <a:t>User-Agent: Mozilla/5.0 (Windows NT 6.1; WOW64) </a:t>
            </a:r>
            <a:r>
              <a:rPr lang="en-US" sz="2200" dirty="0" err="1">
                <a:latin typeface="FreeSans"/>
              </a:rPr>
              <a:t>AppleWebKit</a:t>
            </a:r>
            <a:r>
              <a:rPr lang="en-US" sz="2200" dirty="0">
                <a:latin typeface="FreeSans"/>
              </a:rPr>
              <a:t>/537.36 (KHTML, like Gecko) Chrome/47.0.2526.106 Safari/537.36</a:t>
            </a:r>
            <a:r>
              <a:rPr lang="en-US" sz="2200" dirty="0">
                <a:solidFill>
                  <a:schemeClr val="accent5">
                    <a:lumMod val="60000"/>
                    <a:lumOff val="40000"/>
                  </a:schemeClr>
                </a:solidFill>
                <a:latin typeface="FreeSans"/>
              </a:rPr>
              <a:t>\r\n</a:t>
            </a:r>
          </a:p>
          <a:p>
            <a:r>
              <a:rPr lang="en-US" sz="2200" dirty="0">
                <a:latin typeface="FreeSans"/>
              </a:rPr>
              <a:t>Content-Type: application/x-www-form-</a:t>
            </a:r>
            <a:r>
              <a:rPr lang="en-US" sz="2200" dirty="0" err="1">
                <a:latin typeface="FreeSans"/>
              </a:rPr>
              <a:t>urlencoded</a:t>
            </a:r>
            <a:r>
              <a:rPr lang="en-US" sz="2200" dirty="0">
                <a:solidFill>
                  <a:schemeClr val="accent5">
                    <a:lumMod val="60000"/>
                    <a:lumOff val="40000"/>
                  </a:schemeClr>
                </a:solidFill>
                <a:latin typeface="FreeSans"/>
              </a:rPr>
              <a:t>\r\n</a:t>
            </a:r>
          </a:p>
          <a:p>
            <a:r>
              <a:rPr lang="en-US" sz="2200" dirty="0" err="1">
                <a:latin typeface="FreeSans"/>
              </a:rPr>
              <a:t>Referer</a:t>
            </a:r>
            <a:r>
              <a:rPr lang="en-US" sz="2200" dirty="0">
                <a:latin typeface="FreeSans"/>
              </a:rPr>
              <a:t>: https://dvwa.vlab.f5demo.com/login.php</a:t>
            </a:r>
            <a:r>
              <a:rPr lang="en-US" sz="2200" dirty="0">
                <a:solidFill>
                  <a:schemeClr val="accent5">
                    <a:lumMod val="60000"/>
                    <a:lumOff val="40000"/>
                  </a:schemeClr>
                </a:solidFill>
                <a:latin typeface="FreeSans"/>
              </a:rPr>
              <a:t>\r\n</a:t>
            </a:r>
          </a:p>
          <a:p>
            <a:r>
              <a:rPr lang="en-US" sz="2200" dirty="0">
                <a:latin typeface="FreeSans"/>
              </a:rPr>
              <a:t>Accept-Encoding: </a:t>
            </a:r>
            <a:r>
              <a:rPr lang="en-US" sz="2200" dirty="0" err="1">
                <a:latin typeface="FreeSans"/>
              </a:rPr>
              <a:t>gzip</a:t>
            </a:r>
            <a:r>
              <a:rPr lang="en-US" sz="2200" dirty="0">
                <a:latin typeface="FreeSans"/>
              </a:rPr>
              <a:t>, deflate</a:t>
            </a:r>
            <a:r>
              <a:rPr lang="en-US" sz="2200" dirty="0">
                <a:solidFill>
                  <a:schemeClr val="accent5">
                    <a:lumMod val="60000"/>
                    <a:lumOff val="40000"/>
                  </a:schemeClr>
                </a:solidFill>
                <a:latin typeface="FreeSans"/>
              </a:rPr>
              <a:t>\r\n</a:t>
            </a:r>
          </a:p>
          <a:p>
            <a:r>
              <a:rPr lang="en-US" sz="2200" dirty="0">
                <a:latin typeface="FreeSans"/>
              </a:rPr>
              <a:t>Accept-Language: </a:t>
            </a:r>
            <a:r>
              <a:rPr lang="en-US" sz="2200" dirty="0" err="1">
                <a:latin typeface="FreeSans"/>
              </a:rPr>
              <a:t>en-US,en;q</a:t>
            </a:r>
            <a:r>
              <a:rPr lang="en-US" sz="2200" dirty="0">
                <a:latin typeface="FreeSans"/>
              </a:rPr>
              <a:t>=0.8</a:t>
            </a:r>
            <a:r>
              <a:rPr lang="en-US" sz="2200" dirty="0">
                <a:solidFill>
                  <a:schemeClr val="accent5">
                    <a:lumMod val="60000"/>
                    <a:lumOff val="40000"/>
                  </a:schemeClr>
                </a:solidFill>
                <a:latin typeface="FreeSans"/>
              </a:rPr>
              <a:t>\r\n</a:t>
            </a:r>
          </a:p>
          <a:p>
            <a:endParaRPr lang="en-US" sz="2200" dirty="0">
              <a:latin typeface="FreeSans"/>
            </a:endParaRPr>
          </a:p>
          <a:p>
            <a:r>
              <a:rPr lang="en-US" sz="2200" dirty="0">
                <a:latin typeface="FreeSans"/>
              </a:rPr>
              <a:t>username=</a:t>
            </a:r>
            <a:r>
              <a:rPr lang="en-US" sz="2200" dirty="0" err="1">
                <a:latin typeface="FreeSans"/>
              </a:rPr>
              <a:t>admin&amp;password</a:t>
            </a:r>
            <a:r>
              <a:rPr lang="en-US" sz="2200" dirty="0">
                <a:latin typeface="FreeSans"/>
              </a:rPr>
              <a:t>=P@ssw0rd!&amp;Login=Login</a:t>
            </a:r>
          </a:p>
        </p:txBody>
      </p:sp>
      <p:sp>
        <p:nvSpPr>
          <p:cNvPr id="607234" name="Title 1"/>
          <p:cNvSpPr>
            <a:spLocks noGrp="1"/>
          </p:cNvSpPr>
          <p:nvPr>
            <p:ph type="title"/>
          </p:nvPr>
        </p:nvSpPr>
        <p:spPr/>
        <p:txBody>
          <a:bodyPr/>
          <a:lstStyle/>
          <a:p>
            <a:pPr eaLnBrk="1" hangingPunct="1"/>
            <a:r>
              <a:rPr dirty="0">
                <a:latin typeface="Arial" charset="0"/>
                <a:ea typeface="ＭＳ Ｐゴシック" charset="0"/>
              </a:rPr>
              <a:t>ASM Checks RFC Compliance</a:t>
            </a:r>
          </a:p>
        </p:txBody>
      </p:sp>
      <p:sp>
        <p:nvSpPr>
          <p:cNvPr id="2" name="Rectangle 1"/>
          <p:cNvSpPr/>
          <p:nvPr/>
        </p:nvSpPr>
        <p:spPr>
          <a:xfrm>
            <a:off x="1905000" y="838201"/>
            <a:ext cx="10210800" cy="5509200"/>
          </a:xfrm>
          <a:prstGeom prst="rect">
            <a:avLst/>
          </a:prstGeom>
        </p:spPr>
        <p:txBody>
          <a:bodyPr wrap="square">
            <a:spAutoFit/>
          </a:bodyPr>
          <a:lstStyle/>
          <a:p>
            <a:r>
              <a:rPr lang="en-US" sz="2200" dirty="0">
                <a:latin typeface="FreeSans"/>
              </a:rPr>
              <a:t>POST /login.php HTTP/1.1</a:t>
            </a:r>
          </a:p>
          <a:p>
            <a:r>
              <a:rPr lang="en-US" sz="2200" dirty="0">
                <a:latin typeface="FreeSans"/>
              </a:rPr>
              <a:t>Host: dvwa.vlab.f5demo.com\r\n</a:t>
            </a:r>
          </a:p>
          <a:p>
            <a:r>
              <a:rPr lang="en-US" sz="2200" dirty="0">
                <a:latin typeface="FreeSans"/>
              </a:rPr>
              <a:t>Connection: keep-alive\r\n</a:t>
            </a:r>
          </a:p>
          <a:p>
            <a:r>
              <a:rPr lang="en-US" sz="2200" dirty="0">
                <a:latin typeface="FreeSans"/>
              </a:rPr>
              <a:t>Content-Length: 44\r\n</a:t>
            </a:r>
          </a:p>
          <a:p>
            <a:r>
              <a:rPr lang="en-US" sz="2200" dirty="0">
                <a:latin typeface="FreeSans"/>
              </a:rPr>
              <a:t>Cache-Control: max-age=0\r\n</a:t>
            </a:r>
          </a:p>
          <a:p>
            <a:r>
              <a:rPr lang="en-US" sz="2200" dirty="0">
                <a:latin typeface="FreeSans"/>
              </a:rPr>
              <a:t>Accept: text/</a:t>
            </a:r>
            <a:r>
              <a:rPr lang="en-US" sz="2200" dirty="0" err="1">
                <a:latin typeface="FreeSans"/>
              </a:rPr>
              <a:t>html,application</a:t>
            </a:r>
            <a:r>
              <a:rPr lang="en-US" sz="2200" dirty="0">
                <a:latin typeface="FreeSans"/>
              </a:rPr>
              <a:t>/</a:t>
            </a:r>
            <a:r>
              <a:rPr lang="en-US" sz="2200" dirty="0" err="1">
                <a:latin typeface="FreeSans"/>
              </a:rPr>
              <a:t>xhtml+xml,application</a:t>
            </a:r>
            <a:r>
              <a:rPr lang="en-US" sz="2200" dirty="0">
                <a:latin typeface="FreeSans"/>
              </a:rPr>
              <a:t>/</a:t>
            </a:r>
            <a:r>
              <a:rPr lang="en-US" sz="2200" dirty="0" err="1">
                <a:latin typeface="FreeSans"/>
              </a:rPr>
              <a:t>xml;q</a:t>
            </a:r>
            <a:r>
              <a:rPr lang="en-US" sz="2200" dirty="0">
                <a:latin typeface="FreeSans"/>
              </a:rPr>
              <a:t>=0.9\r\n</a:t>
            </a:r>
          </a:p>
          <a:p>
            <a:r>
              <a:rPr lang="en-US" sz="2200" dirty="0">
                <a:latin typeface="FreeSans"/>
              </a:rPr>
              <a:t>Origin: https://dvwa.vlab.f5demo.com\r\n</a:t>
            </a:r>
          </a:p>
          <a:p>
            <a:r>
              <a:rPr lang="en-US" sz="2200" dirty="0">
                <a:latin typeface="FreeSans"/>
              </a:rPr>
              <a:t>Upgrade-Insecure-Requests: 1\r\n</a:t>
            </a:r>
          </a:p>
          <a:p>
            <a:r>
              <a:rPr lang="en-US" sz="2200" dirty="0">
                <a:latin typeface="FreeSans"/>
              </a:rPr>
              <a:t>User-Agent: Mozilla/5.0 (Windows NT 6.1; WOW64) </a:t>
            </a:r>
            <a:r>
              <a:rPr lang="en-US" sz="2200" dirty="0" err="1">
                <a:latin typeface="FreeSans"/>
              </a:rPr>
              <a:t>AppleWebKit</a:t>
            </a:r>
            <a:r>
              <a:rPr lang="en-US" sz="2200" dirty="0">
                <a:latin typeface="FreeSans"/>
              </a:rPr>
              <a:t>/537.36 (KHTML, </a:t>
            </a:r>
            <a:br>
              <a:rPr lang="en-US" sz="2200" dirty="0">
                <a:latin typeface="FreeSans"/>
              </a:rPr>
            </a:br>
            <a:r>
              <a:rPr lang="en-US" sz="2200" dirty="0">
                <a:latin typeface="FreeSans"/>
              </a:rPr>
              <a:t>like Gecko) Chrome/47.0.2526.106 Safari/537.36\r\n</a:t>
            </a:r>
          </a:p>
          <a:p>
            <a:r>
              <a:rPr lang="en-US" sz="2200" dirty="0">
                <a:latin typeface="FreeSans"/>
              </a:rPr>
              <a:t>Content-Type: application/x-www-form-</a:t>
            </a:r>
            <a:r>
              <a:rPr lang="en-US" sz="2200" dirty="0" err="1">
                <a:latin typeface="FreeSans"/>
              </a:rPr>
              <a:t>urlencoded</a:t>
            </a:r>
            <a:r>
              <a:rPr lang="en-US" sz="2200" dirty="0">
                <a:latin typeface="FreeSans"/>
              </a:rPr>
              <a:t>\r\n</a:t>
            </a:r>
          </a:p>
          <a:p>
            <a:r>
              <a:rPr lang="en-US" sz="2200" dirty="0" err="1">
                <a:latin typeface="FreeSans"/>
              </a:rPr>
              <a:t>Referer</a:t>
            </a:r>
            <a:r>
              <a:rPr lang="en-US" sz="2200" dirty="0">
                <a:latin typeface="FreeSans"/>
              </a:rPr>
              <a:t>: https://dvwa.vlab.f5demo.com/login.php\r\n</a:t>
            </a:r>
          </a:p>
          <a:p>
            <a:r>
              <a:rPr lang="en-US" sz="2200" dirty="0">
                <a:latin typeface="FreeSans"/>
              </a:rPr>
              <a:t>Accept-Encoding: </a:t>
            </a:r>
            <a:r>
              <a:rPr lang="en-US" sz="2200" dirty="0" err="1">
                <a:latin typeface="FreeSans"/>
              </a:rPr>
              <a:t>gzip</a:t>
            </a:r>
            <a:r>
              <a:rPr lang="en-US" sz="2200" dirty="0">
                <a:latin typeface="FreeSans"/>
              </a:rPr>
              <a:t>, deflate\r\n</a:t>
            </a:r>
          </a:p>
          <a:p>
            <a:r>
              <a:rPr lang="en-US" sz="2200" dirty="0">
                <a:latin typeface="FreeSans"/>
              </a:rPr>
              <a:t>Accept-Language: </a:t>
            </a:r>
            <a:r>
              <a:rPr lang="en-US" sz="2200" dirty="0" err="1">
                <a:latin typeface="FreeSans"/>
              </a:rPr>
              <a:t>en-US,en;q</a:t>
            </a:r>
            <a:r>
              <a:rPr lang="en-US" sz="2200" dirty="0">
                <a:latin typeface="FreeSans"/>
              </a:rPr>
              <a:t>=0.8\r\n</a:t>
            </a:r>
          </a:p>
          <a:p>
            <a:endParaRPr lang="en-US" sz="2200" dirty="0">
              <a:latin typeface="FreeSans"/>
            </a:endParaRPr>
          </a:p>
          <a:p>
            <a:r>
              <a:rPr lang="en-US" sz="2200" dirty="0">
                <a:latin typeface="FreeSans"/>
              </a:rPr>
              <a:t>username=</a:t>
            </a:r>
            <a:r>
              <a:rPr lang="en-US" sz="2200" dirty="0" err="1">
                <a:latin typeface="FreeSans"/>
              </a:rPr>
              <a:t>admin&amp;password</a:t>
            </a:r>
            <a:r>
              <a:rPr lang="en-US" sz="2200" dirty="0">
                <a:latin typeface="FreeSans"/>
              </a:rPr>
              <a:t>=P@ssw0rd!&amp;Login=Login</a:t>
            </a:r>
          </a:p>
        </p:txBody>
      </p:sp>
    </p:spTree>
    <p:custDataLst>
      <p:tags r:id="rId1"/>
    </p:custDataLst>
    <p:extLst>
      <p:ext uri="{BB962C8B-B14F-4D97-AF65-F5344CB8AC3E}">
        <p14:creationId xmlns:p14="http://schemas.microsoft.com/office/powerpoint/2010/main" val="418062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xit"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itle 1"/>
          <p:cNvSpPr>
            <a:spLocks noGrp="1"/>
          </p:cNvSpPr>
          <p:nvPr>
            <p:ph type="title"/>
          </p:nvPr>
        </p:nvSpPr>
        <p:spPr/>
        <p:txBody>
          <a:bodyPr/>
          <a:lstStyle/>
          <a:p>
            <a:pPr eaLnBrk="1" hangingPunct="1"/>
            <a:r>
              <a:rPr dirty="0">
                <a:latin typeface="Arial" charset="0"/>
                <a:ea typeface="ＭＳ Ｐゴシック" charset="0"/>
              </a:rPr>
              <a:t>ASM Checks for Length Limits</a:t>
            </a:r>
          </a:p>
        </p:txBody>
      </p:sp>
      <p:sp>
        <p:nvSpPr>
          <p:cNvPr id="4" name="Rectangle 3"/>
          <p:cNvSpPr/>
          <p:nvPr/>
        </p:nvSpPr>
        <p:spPr>
          <a:xfrm>
            <a:off x="1905000" y="838201"/>
            <a:ext cx="9906000" cy="5509200"/>
          </a:xfrm>
          <a:prstGeom prst="rect">
            <a:avLst/>
          </a:prstGeom>
        </p:spPr>
        <p:txBody>
          <a:bodyPr wrap="square">
            <a:spAutoFit/>
          </a:bodyPr>
          <a:lstStyle/>
          <a:p>
            <a:r>
              <a:rPr lang="en-US" sz="2200" dirty="0">
                <a:latin typeface="FreeSans"/>
              </a:rPr>
              <a:t>POST /login.php HTTP/1.1</a:t>
            </a:r>
          </a:p>
          <a:p>
            <a:r>
              <a:rPr lang="en-US" sz="2200" dirty="0">
                <a:latin typeface="FreeSans"/>
              </a:rPr>
              <a:t>Host: dvwa.vlab.f5demo.com\r\n</a:t>
            </a:r>
          </a:p>
          <a:p>
            <a:r>
              <a:rPr lang="en-US" sz="2200" dirty="0">
                <a:latin typeface="FreeSans"/>
              </a:rPr>
              <a:t>Connection: keep-alive\r\n</a:t>
            </a:r>
          </a:p>
          <a:p>
            <a:r>
              <a:rPr lang="en-US" sz="2200" dirty="0">
                <a:latin typeface="FreeSans"/>
              </a:rPr>
              <a:t>Content-Length: 44\r\n</a:t>
            </a:r>
          </a:p>
          <a:p>
            <a:r>
              <a:rPr lang="en-US" sz="2200" dirty="0">
                <a:latin typeface="FreeSans"/>
              </a:rPr>
              <a:t>Cache-Control: max-age=0\r\n</a:t>
            </a:r>
          </a:p>
          <a:p>
            <a:r>
              <a:rPr lang="en-US" sz="2200" dirty="0">
                <a:latin typeface="FreeSans"/>
              </a:rPr>
              <a:t>Accept: text/</a:t>
            </a:r>
            <a:r>
              <a:rPr lang="en-US" sz="2200" dirty="0" err="1">
                <a:latin typeface="FreeSans"/>
              </a:rPr>
              <a:t>html,application</a:t>
            </a:r>
            <a:r>
              <a:rPr lang="en-US" sz="2200" dirty="0">
                <a:latin typeface="FreeSans"/>
              </a:rPr>
              <a:t>/</a:t>
            </a:r>
            <a:r>
              <a:rPr lang="en-US" sz="2200" dirty="0" err="1">
                <a:latin typeface="FreeSans"/>
              </a:rPr>
              <a:t>xhtml+xml,application</a:t>
            </a:r>
            <a:r>
              <a:rPr lang="en-US" sz="2200" dirty="0">
                <a:latin typeface="FreeSans"/>
              </a:rPr>
              <a:t>/</a:t>
            </a:r>
            <a:r>
              <a:rPr lang="en-US" sz="2200" dirty="0" err="1">
                <a:latin typeface="FreeSans"/>
              </a:rPr>
              <a:t>xml;q</a:t>
            </a:r>
            <a:r>
              <a:rPr lang="en-US" sz="2200" dirty="0">
                <a:latin typeface="FreeSans"/>
              </a:rPr>
              <a:t>=0.9\r\n</a:t>
            </a:r>
          </a:p>
          <a:p>
            <a:r>
              <a:rPr lang="en-US" sz="2200" dirty="0">
                <a:latin typeface="FreeSans"/>
              </a:rPr>
              <a:t>Origin: https://dvwa.vlab.f5demo.com\r\n</a:t>
            </a:r>
          </a:p>
          <a:p>
            <a:r>
              <a:rPr lang="en-US" sz="2200" dirty="0">
                <a:latin typeface="FreeSans"/>
              </a:rPr>
              <a:t>Upgrade-Insecure-Requests: 1\r\n</a:t>
            </a:r>
          </a:p>
          <a:p>
            <a:r>
              <a:rPr lang="en-US" sz="2200" dirty="0">
                <a:latin typeface="FreeSans"/>
              </a:rPr>
              <a:t>User-Agent: Mozilla/5.0 (Windows NT 6.1; WOW64) </a:t>
            </a:r>
            <a:r>
              <a:rPr lang="en-US" sz="2200" dirty="0" err="1">
                <a:latin typeface="FreeSans"/>
              </a:rPr>
              <a:t>AppleWebKit</a:t>
            </a:r>
            <a:r>
              <a:rPr lang="en-US" sz="2200" dirty="0">
                <a:latin typeface="FreeSans"/>
              </a:rPr>
              <a:t>/537.36 (KHTML, like Gecko) Chrome/47.0.2526.106 Safari/537.36\r\n</a:t>
            </a:r>
          </a:p>
          <a:p>
            <a:r>
              <a:rPr lang="en-US" sz="2200" dirty="0">
                <a:latin typeface="FreeSans"/>
              </a:rPr>
              <a:t>Content-Type: application/x-www-form-</a:t>
            </a:r>
            <a:r>
              <a:rPr lang="en-US" sz="2200" dirty="0" err="1">
                <a:latin typeface="FreeSans"/>
              </a:rPr>
              <a:t>urlencoded</a:t>
            </a:r>
            <a:r>
              <a:rPr lang="en-US" sz="2200" dirty="0">
                <a:latin typeface="FreeSans"/>
              </a:rPr>
              <a:t>\r\n</a:t>
            </a:r>
          </a:p>
          <a:p>
            <a:r>
              <a:rPr lang="en-US" sz="2200" dirty="0" err="1">
                <a:latin typeface="FreeSans"/>
              </a:rPr>
              <a:t>Referer</a:t>
            </a:r>
            <a:r>
              <a:rPr lang="en-US" sz="2200" dirty="0">
                <a:latin typeface="FreeSans"/>
              </a:rPr>
              <a:t>: https://dvwa.vlab.f5demo.com/login.php\r\n</a:t>
            </a:r>
          </a:p>
          <a:p>
            <a:r>
              <a:rPr lang="en-US" sz="2200" dirty="0">
                <a:latin typeface="FreeSans"/>
              </a:rPr>
              <a:t>Accept-Encoding: </a:t>
            </a:r>
            <a:r>
              <a:rPr lang="en-US" sz="2200" dirty="0" err="1">
                <a:latin typeface="FreeSans"/>
              </a:rPr>
              <a:t>gzip</a:t>
            </a:r>
            <a:r>
              <a:rPr lang="en-US" sz="2200" dirty="0">
                <a:latin typeface="FreeSans"/>
              </a:rPr>
              <a:t>, deflate\r\n</a:t>
            </a:r>
          </a:p>
          <a:p>
            <a:r>
              <a:rPr lang="en-US" sz="2200" dirty="0">
                <a:latin typeface="FreeSans"/>
              </a:rPr>
              <a:t>Accept-Language: </a:t>
            </a:r>
            <a:r>
              <a:rPr lang="en-US" sz="2200" dirty="0" err="1">
                <a:latin typeface="FreeSans"/>
              </a:rPr>
              <a:t>en-US,en;q</a:t>
            </a:r>
            <a:r>
              <a:rPr lang="en-US" sz="2200" dirty="0">
                <a:latin typeface="FreeSans"/>
              </a:rPr>
              <a:t>=0.8\r\n</a:t>
            </a:r>
          </a:p>
          <a:p>
            <a:endParaRPr lang="en-US" sz="2200" dirty="0">
              <a:latin typeface="FreeSans"/>
            </a:endParaRPr>
          </a:p>
          <a:p>
            <a:r>
              <a:rPr lang="en-US" sz="2200" dirty="0">
                <a:latin typeface="FreeSans"/>
              </a:rPr>
              <a:t>username=</a:t>
            </a:r>
            <a:r>
              <a:rPr lang="en-US" sz="2200" dirty="0" err="1">
                <a:latin typeface="FreeSans"/>
              </a:rPr>
              <a:t>admin&amp;password</a:t>
            </a:r>
            <a:r>
              <a:rPr lang="en-US" sz="2200" dirty="0">
                <a:latin typeface="FreeSans"/>
              </a:rPr>
              <a:t>=P@ssw0rd!&amp;Login=Login</a:t>
            </a:r>
          </a:p>
        </p:txBody>
      </p:sp>
      <p:sp>
        <p:nvSpPr>
          <p:cNvPr id="5" name="Rectangle 4"/>
          <p:cNvSpPr/>
          <p:nvPr/>
        </p:nvSpPr>
        <p:spPr>
          <a:xfrm>
            <a:off x="1905000" y="838201"/>
            <a:ext cx="9906000" cy="5509200"/>
          </a:xfrm>
          <a:prstGeom prst="rect">
            <a:avLst/>
          </a:prstGeom>
        </p:spPr>
        <p:txBody>
          <a:bodyPr wrap="square">
            <a:spAutoFit/>
          </a:bodyPr>
          <a:lstStyle/>
          <a:p>
            <a:r>
              <a:rPr lang="en-US" sz="2200" dirty="0">
                <a:latin typeface="FreeSans"/>
              </a:rPr>
              <a:t>POST </a:t>
            </a:r>
            <a:r>
              <a:rPr lang="en-US" sz="2200" dirty="0">
                <a:solidFill>
                  <a:schemeClr val="accent5">
                    <a:lumMod val="60000"/>
                    <a:lumOff val="40000"/>
                  </a:schemeClr>
                </a:solidFill>
                <a:latin typeface="FreeSans"/>
              </a:rPr>
              <a:t>/login.php </a:t>
            </a:r>
            <a:r>
              <a:rPr lang="en-US" sz="2200" dirty="0">
                <a:latin typeface="FreeSans"/>
              </a:rPr>
              <a:t>HTTP/1.1</a:t>
            </a:r>
          </a:p>
          <a:p>
            <a:r>
              <a:rPr lang="en-US" sz="2200" dirty="0">
                <a:latin typeface="FreeSans"/>
              </a:rPr>
              <a:t>Host: dvwa.vlab.f5demo.com\r\n</a:t>
            </a:r>
          </a:p>
          <a:p>
            <a:r>
              <a:rPr lang="en-US" sz="2200" dirty="0">
                <a:latin typeface="FreeSans"/>
              </a:rPr>
              <a:t>Connection: keep-alive\r\n</a:t>
            </a:r>
          </a:p>
          <a:p>
            <a:r>
              <a:rPr lang="en-US" sz="2200" dirty="0">
                <a:latin typeface="FreeSans"/>
              </a:rPr>
              <a:t>Content-Length: 44\r\n</a:t>
            </a:r>
          </a:p>
          <a:p>
            <a:r>
              <a:rPr lang="en-US" sz="2200" dirty="0">
                <a:latin typeface="FreeSans"/>
              </a:rPr>
              <a:t>Cache-Control: max-age=0\r\n</a:t>
            </a:r>
          </a:p>
          <a:p>
            <a:r>
              <a:rPr lang="en-US" sz="2200" dirty="0">
                <a:latin typeface="FreeSans"/>
              </a:rPr>
              <a:t>Accept: text/</a:t>
            </a:r>
            <a:r>
              <a:rPr lang="en-US" sz="2200" dirty="0" err="1">
                <a:latin typeface="FreeSans"/>
              </a:rPr>
              <a:t>html,application</a:t>
            </a:r>
            <a:r>
              <a:rPr lang="en-US" sz="2200" dirty="0">
                <a:latin typeface="FreeSans"/>
              </a:rPr>
              <a:t>/</a:t>
            </a:r>
            <a:r>
              <a:rPr lang="en-US" sz="2200" dirty="0" err="1">
                <a:latin typeface="FreeSans"/>
              </a:rPr>
              <a:t>xhtml+xml,application</a:t>
            </a:r>
            <a:r>
              <a:rPr lang="en-US" sz="2200" dirty="0">
                <a:latin typeface="FreeSans"/>
              </a:rPr>
              <a:t>/</a:t>
            </a:r>
            <a:r>
              <a:rPr lang="en-US" sz="2200" dirty="0" err="1">
                <a:latin typeface="FreeSans"/>
              </a:rPr>
              <a:t>xml;q</a:t>
            </a:r>
            <a:r>
              <a:rPr lang="en-US" sz="2200" dirty="0">
                <a:latin typeface="FreeSans"/>
              </a:rPr>
              <a:t>=0.9\r\n</a:t>
            </a:r>
          </a:p>
          <a:p>
            <a:r>
              <a:rPr lang="en-US" sz="2200" dirty="0">
                <a:latin typeface="FreeSans"/>
              </a:rPr>
              <a:t>Origin: https://dvwa.vlab.f5demo.com\r\n</a:t>
            </a:r>
          </a:p>
          <a:p>
            <a:r>
              <a:rPr lang="en-US" sz="2200" dirty="0">
                <a:latin typeface="FreeSans"/>
              </a:rPr>
              <a:t>Upgrade-Insecure-Requests: 1\r\n</a:t>
            </a:r>
          </a:p>
          <a:p>
            <a:r>
              <a:rPr lang="en-US" sz="2200" dirty="0">
                <a:latin typeface="FreeSans"/>
              </a:rPr>
              <a:t>User-Agent: Mozilla/5.0 (Windows NT 6.1; WOW64) </a:t>
            </a:r>
            <a:r>
              <a:rPr lang="en-US" sz="2200" dirty="0" err="1">
                <a:latin typeface="FreeSans"/>
              </a:rPr>
              <a:t>AppleWebKit</a:t>
            </a:r>
            <a:r>
              <a:rPr lang="en-US" sz="2200" dirty="0">
                <a:latin typeface="FreeSans"/>
              </a:rPr>
              <a:t>/537.36 (KHTML, like Gecko) Chrome/47.0.2526.106 Safari/537.36\r\n</a:t>
            </a:r>
          </a:p>
          <a:p>
            <a:r>
              <a:rPr lang="en-US" sz="2200" dirty="0">
                <a:latin typeface="FreeSans"/>
              </a:rPr>
              <a:t>Content-Type: application/x-www-form-</a:t>
            </a:r>
            <a:r>
              <a:rPr lang="en-US" sz="2200" dirty="0" err="1">
                <a:latin typeface="FreeSans"/>
              </a:rPr>
              <a:t>urlencoded</a:t>
            </a:r>
            <a:r>
              <a:rPr lang="en-US" sz="2200" dirty="0">
                <a:latin typeface="FreeSans"/>
              </a:rPr>
              <a:t>\r\n</a:t>
            </a:r>
          </a:p>
          <a:p>
            <a:r>
              <a:rPr lang="en-US" sz="2200" dirty="0" err="1">
                <a:latin typeface="FreeSans"/>
              </a:rPr>
              <a:t>Referer</a:t>
            </a:r>
            <a:r>
              <a:rPr lang="en-US" sz="2200" dirty="0">
                <a:latin typeface="FreeSans"/>
              </a:rPr>
              <a:t>: https://dvwa.vlab.f5demo.com/login.php\r\n</a:t>
            </a:r>
          </a:p>
          <a:p>
            <a:r>
              <a:rPr lang="en-US" sz="2200" dirty="0">
                <a:latin typeface="FreeSans"/>
              </a:rPr>
              <a:t>Accept-Encoding: </a:t>
            </a:r>
            <a:r>
              <a:rPr lang="en-US" sz="2200" dirty="0" err="1">
                <a:latin typeface="FreeSans"/>
              </a:rPr>
              <a:t>gzip</a:t>
            </a:r>
            <a:r>
              <a:rPr lang="en-US" sz="2200" dirty="0">
                <a:latin typeface="FreeSans"/>
              </a:rPr>
              <a:t>, deflate\r\n</a:t>
            </a:r>
          </a:p>
          <a:p>
            <a:r>
              <a:rPr lang="en-US" sz="2200" dirty="0">
                <a:latin typeface="FreeSans"/>
              </a:rPr>
              <a:t>Accept-Language: </a:t>
            </a:r>
            <a:r>
              <a:rPr lang="en-US" sz="2200" dirty="0" err="1">
                <a:latin typeface="FreeSans"/>
              </a:rPr>
              <a:t>en-US,en;q</a:t>
            </a:r>
            <a:r>
              <a:rPr lang="en-US" sz="2200" dirty="0">
                <a:latin typeface="FreeSans"/>
              </a:rPr>
              <a:t>=0.8\r\n</a:t>
            </a:r>
          </a:p>
          <a:p>
            <a:endParaRPr lang="en-US" sz="2200" dirty="0">
              <a:latin typeface="FreeSans"/>
            </a:endParaRPr>
          </a:p>
          <a:p>
            <a:r>
              <a:rPr lang="en-US" sz="2200" dirty="0">
                <a:latin typeface="FreeSans"/>
              </a:rPr>
              <a:t>username=</a:t>
            </a:r>
            <a:r>
              <a:rPr lang="en-US" sz="2200" dirty="0" err="1">
                <a:latin typeface="FreeSans"/>
              </a:rPr>
              <a:t>admin&amp;password</a:t>
            </a:r>
            <a:r>
              <a:rPr lang="en-US" sz="2200" dirty="0">
                <a:latin typeface="FreeSans"/>
              </a:rPr>
              <a:t>=P@ssw0rd!&amp;Login=Login</a:t>
            </a:r>
          </a:p>
        </p:txBody>
      </p:sp>
      <p:sp>
        <p:nvSpPr>
          <p:cNvPr id="6" name="Rectangle 5"/>
          <p:cNvSpPr/>
          <p:nvPr/>
        </p:nvSpPr>
        <p:spPr>
          <a:xfrm>
            <a:off x="1905000" y="838201"/>
            <a:ext cx="9906000" cy="5509200"/>
          </a:xfrm>
          <a:prstGeom prst="rect">
            <a:avLst/>
          </a:prstGeom>
        </p:spPr>
        <p:txBody>
          <a:bodyPr wrap="square">
            <a:spAutoFit/>
          </a:bodyPr>
          <a:lstStyle/>
          <a:p>
            <a:r>
              <a:rPr lang="en-US" sz="2200" dirty="0">
                <a:latin typeface="FreeSans"/>
              </a:rPr>
              <a:t>POST /login.php HTTP/1.1</a:t>
            </a:r>
          </a:p>
          <a:p>
            <a:r>
              <a:rPr lang="en-US" sz="2200" dirty="0">
                <a:latin typeface="FreeSans"/>
              </a:rPr>
              <a:t>Host: dvwa.vlab.f5demo.com\r\n</a:t>
            </a:r>
          </a:p>
          <a:p>
            <a:r>
              <a:rPr lang="en-US" sz="2200" dirty="0">
                <a:latin typeface="FreeSans"/>
              </a:rPr>
              <a:t>Connection: keep-alive\r\n</a:t>
            </a:r>
          </a:p>
          <a:p>
            <a:r>
              <a:rPr lang="en-US" sz="2200" dirty="0">
                <a:latin typeface="FreeSans"/>
              </a:rPr>
              <a:t>Content-Length: 44\r\n</a:t>
            </a:r>
          </a:p>
          <a:p>
            <a:r>
              <a:rPr lang="en-US" sz="2200" dirty="0">
                <a:latin typeface="FreeSans"/>
              </a:rPr>
              <a:t>Cache-Control: max-age=0\r\n</a:t>
            </a:r>
          </a:p>
          <a:p>
            <a:r>
              <a:rPr lang="en-US" sz="2200" dirty="0">
                <a:latin typeface="FreeSans"/>
              </a:rPr>
              <a:t>Accept: text/</a:t>
            </a:r>
            <a:r>
              <a:rPr lang="en-US" sz="2200" dirty="0" err="1">
                <a:latin typeface="FreeSans"/>
              </a:rPr>
              <a:t>html,application</a:t>
            </a:r>
            <a:r>
              <a:rPr lang="en-US" sz="2200" dirty="0">
                <a:latin typeface="FreeSans"/>
              </a:rPr>
              <a:t>/</a:t>
            </a:r>
            <a:r>
              <a:rPr lang="en-US" sz="2200" dirty="0" err="1">
                <a:latin typeface="FreeSans"/>
              </a:rPr>
              <a:t>xhtml+xml,application</a:t>
            </a:r>
            <a:r>
              <a:rPr lang="en-US" sz="2200" dirty="0">
                <a:latin typeface="FreeSans"/>
              </a:rPr>
              <a:t>/</a:t>
            </a:r>
            <a:r>
              <a:rPr lang="en-US" sz="2200" dirty="0" err="1">
                <a:latin typeface="FreeSans"/>
              </a:rPr>
              <a:t>xml;q</a:t>
            </a:r>
            <a:r>
              <a:rPr lang="en-US" sz="2200" dirty="0">
                <a:latin typeface="FreeSans"/>
              </a:rPr>
              <a:t>=0.9\r\n</a:t>
            </a:r>
          </a:p>
          <a:p>
            <a:r>
              <a:rPr lang="en-US" sz="2200" dirty="0">
                <a:latin typeface="FreeSans"/>
              </a:rPr>
              <a:t>Origin: https://dvwa.vlab.f5demo.com\r\n</a:t>
            </a:r>
          </a:p>
          <a:p>
            <a:r>
              <a:rPr lang="en-US" sz="2200" dirty="0">
                <a:latin typeface="FreeSans"/>
              </a:rPr>
              <a:t>Upgrade-Insecure-Requests: 1\r\n</a:t>
            </a:r>
          </a:p>
          <a:p>
            <a:r>
              <a:rPr lang="en-US" sz="2200" dirty="0">
                <a:latin typeface="FreeSans"/>
              </a:rPr>
              <a:t>User-Agent: Mozilla/5.0 (Windows NT 6.1; WOW64) </a:t>
            </a:r>
            <a:r>
              <a:rPr lang="en-US" sz="2200" dirty="0" err="1">
                <a:latin typeface="FreeSans"/>
              </a:rPr>
              <a:t>AppleWebKit</a:t>
            </a:r>
            <a:r>
              <a:rPr lang="en-US" sz="2200" dirty="0">
                <a:latin typeface="FreeSans"/>
              </a:rPr>
              <a:t>/537.36 (KHTML, like Gecko) Chrome/47.0.2526.106 Safari/537.36\r\n</a:t>
            </a:r>
          </a:p>
          <a:p>
            <a:r>
              <a:rPr lang="en-US" sz="2200" dirty="0">
                <a:latin typeface="FreeSans"/>
              </a:rPr>
              <a:t>Content-Type: application/x-www-form-</a:t>
            </a:r>
            <a:r>
              <a:rPr lang="en-US" sz="2200" dirty="0" err="1">
                <a:latin typeface="FreeSans"/>
              </a:rPr>
              <a:t>urlencoded</a:t>
            </a:r>
            <a:r>
              <a:rPr lang="en-US" sz="2200" dirty="0">
                <a:latin typeface="FreeSans"/>
              </a:rPr>
              <a:t>\r\n</a:t>
            </a:r>
          </a:p>
          <a:p>
            <a:r>
              <a:rPr lang="en-US" sz="2200" dirty="0" err="1">
                <a:latin typeface="FreeSans"/>
              </a:rPr>
              <a:t>Referer</a:t>
            </a:r>
            <a:r>
              <a:rPr lang="en-US" sz="2200" dirty="0">
                <a:latin typeface="FreeSans"/>
              </a:rPr>
              <a:t>: https://dvwa.vlab.f5demo.com/login.php\r\n</a:t>
            </a:r>
          </a:p>
          <a:p>
            <a:r>
              <a:rPr lang="en-US" sz="2200" dirty="0">
                <a:latin typeface="FreeSans"/>
              </a:rPr>
              <a:t>Accept-Encoding: </a:t>
            </a:r>
            <a:r>
              <a:rPr lang="en-US" sz="2200" dirty="0" err="1">
                <a:latin typeface="FreeSans"/>
              </a:rPr>
              <a:t>gzip</a:t>
            </a:r>
            <a:r>
              <a:rPr lang="en-US" sz="2200" dirty="0">
                <a:latin typeface="FreeSans"/>
              </a:rPr>
              <a:t>, deflate\r\n</a:t>
            </a:r>
          </a:p>
          <a:p>
            <a:r>
              <a:rPr lang="en-US" sz="2200" dirty="0">
                <a:latin typeface="FreeSans"/>
              </a:rPr>
              <a:t>Accept-Language: </a:t>
            </a:r>
            <a:r>
              <a:rPr lang="en-US" sz="2200" dirty="0" err="1">
                <a:latin typeface="FreeSans"/>
              </a:rPr>
              <a:t>en-US,en;q</a:t>
            </a:r>
            <a:r>
              <a:rPr lang="en-US" sz="2200" dirty="0">
                <a:latin typeface="FreeSans"/>
              </a:rPr>
              <a:t>=0.8\r\n</a:t>
            </a:r>
          </a:p>
          <a:p>
            <a:endParaRPr lang="en-US" sz="2200" dirty="0">
              <a:latin typeface="FreeSans"/>
            </a:endParaRPr>
          </a:p>
          <a:p>
            <a:r>
              <a:rPr lang="en-US" sz="2200" dirty="0">
                <a:latin typeface="FreeSans"/>
              </a:rPr>
              <a:t>username=</a:t>
            </a:r>
            <a:r>
              <a:rPr lang="en-US" sz="2200" dirty="0" err="1">
                <a:solidFill>
                  <a:schemeClr val="accent5">
                    <a:lumMod val="60000"/>
                    <a:lumOff val="40000"/>
                  </a:schemeClr>
                </a:solidFill>
                <a:latin typeface="FreeSans"/>
              </a:rPr>
              <a:t>admin</a:t>
            </a:r>
            <a:r>
              <a:rPr lang="en-US" sz="2200" dirty="0" err="1">
                <a:latin typeface="FreeSans"/>
              </a:rPr>
              <a:t>&amp;password</a:t>
            </a:r>
            <a:r>
              <a:rPr lang="en-US" sz="2200" dirty="0">
                <a:latin typeface="FreeSans"/>
              </a:rPr>
              <a:t>=</a:t>
            </a:r>
            <a:r>
              <a:rPr lang="en-US" sz="2200" dirty="0">
                <a:solidFill>
                  <a:schemeClr val="accent5">
                    <a:lumMod val="60000"/>
                    <a:lumOff val="40000"/>
                  </a:schemeClr>
                </a:solidFill>
                <a:latin typeface="FreeSans"/>
              </a:rPr>
              <a:t>P@ssw0rd!</a:t>
            </a:r>
            <a:r>
              <a:rPr lang="en-US" sz="2200" dirty="0">
                <a:latin typeface="FreeSans"/>
              </a:rPr>
              <a:t>&amp;Login=</a:t>
            </a:r>
            <a:r>
              <a:rPr lang="en-US" sz="2200" dirty="0">
                <a:solidFill>
                  <a:schemeClr val="accent5">
                    <a:lumMod val="60000"/>
                    <a:lumOff val="40000"/>
                  </a:schemeClr>
                </a:solidFill>
                <a:latin typeface="FreeSans"/>
              </a:rPr>
              <a:t>Login</a:t>
            </a:r>
          </a:p>
        </p:txBody>
      </p:sp>
      <p:sp>
        <p:nvSpPr>
          <p:cNvPr id="7" name="Rectangle 6"/>
          <p:cNvSpPr/>
          <p:nvPr/>
        </p:nvSpPr>
        <p:spPr>
          <a:xfrm>
            <a:off x="1905000" y="838201"/>
            <a:ext cx="9906000" cy="5509200"/>
          </a:xfrm>
          <a:prstGeom prst="rect">
            <a:avLst/>
          </a:prstGeom>
        </p:spPr>
        <p:txBody>
          <a:bodyPr wrap="square">
            <a:spAutoFit/>
          </a:bodyPr>
          <a:lstStyle/>
          <a:p>
            <a:r>
              <a:rPr lang="en-US" sz="2200" dirty="0">
                <a:solidFill>
                  <a:schemeClr val="accent5">
                    <a:lumMod val="60000"/>
                    <a:lumOff val="40000"/>
                  </a:schemeClr>
                </a:solidFill>
                <a:latin typeface="FreeSans"/>
              </a:rPr>
              <a:t>POST /login.php HTTP/1.1</a:t>
            </a:r>
          </a:p>
          <a:p>
            <a:r>
              <a:rPr lang="en-US" sz="2200" dirty="0">
                <a:solidFill>
                  <a:schemeClr val="accent5">
                    <a:lumMod val="60000"/>
                    <a:lumOff val="40000"/>
                  </a:schemeClr>
                </a:solidFill>
                <a:latin typeface="FreeSans"/>
              </a:rPr>
              <a:t>Host: dvwa.vlab.f5demo.com\r\n</a:t>
            </a:r>
          </a:p>
          <a:p>
            <a:r>
              <a:rPr lang="en-US" sz="2200" dirty="0">
                <a:solidFill>
                  <a:schemeClr val="accent5">
                    <a:lumMod val="60000"/>
                    <a:lumOff val="40000"/>
                  </a:schemeClr>
                </a:solidFill>
                <a:latin typeface="FreeSans"/>
              </a:rPr>
              <a:t>Connection: keep-alive\r\n</a:t>
            </a:r>
          </a:p>
          <a:p>
            <a:r>
              <a:rPr lang="en-US" sz="2200" dirty="0">
                <a:solidFill>
                  <a:schemeClr val="accent5">
                    <a:lumMod val="60000"/>
                    <a:lumOff val="40000"/>
                  </a:schemeClr>
                </a:solidFill>
                <a:latin typeface="FreeSans"/>
              </a:rPr>
              <a:t>Content-Length: 44\r\n</a:t>
            </a:r>
          </a:p>
          <a:p>
            <a:r>
              <a:rPr lang="en-US" sz="2200" dirty="0">
                <a:solidFill>
                  <a:schemeClr val="accent5">
                    <a:lumMod val="60000"/>
                    <a:lumOff val="40000"/>
                  </a:schemeClr>
                </a:solidFill>
                <a:latin typeface="FreeSans"/>
              </a:rPr>
              <a:t>Cache-Control: max-age=0\r\n</a:t>
            </a:r>
          </a:p>
          <a:p>
            <a:r>
              <a:rPr lang="en-US" sz="2200" dirty="0">
                <a:solidFill>
                  <a:schemeClr val="accent5">
                    <a:lumMod val="60000"/>
                    <a:lumOff val="40000"/>
                  </a:schemeClr>
                </a:solidFill>
                <a:latin typeface="FreeSans"/>
              </a:rPr>
              <a:t>Accept: text/</a:t>
            </a:r>
            <a:r>
              <a:rPr lang="en-US" sz="2200" dirty="0" err="1">
                <a:solidFill>
                  <a:schemeClr val="accent5">
                    <a:lumMod val="60000"/>
                    <a:lumOff val="40000"/>
                  </a:schemeClr>
                </a:solidFill>
                <a:latin typeface="FreeSans"/>
              </a:rPr>
              <a:t>html,application</a:t>
            </a:r>
            <a:r>
              <a:rPr lang="en-US" sz="2200" dirty="0">
                <a:solidFill>
                  <a:schemeClr val="accent5">
                    <a:lumMod val="60000"/>
                    <a:lumOff val="40000"/>
                  </a:schemeClr>
                </a:solidFill>
                <a:latin typeface="FreeSans"/>
              </a:rPr>
              <a:t>/</a:t>
            </a:r>
            <a:r>
              <a:rPr lang="en-US" sz="2200" dirty="0" err="1">
                <a:solidFill>
                  <a:schemeClr val="accent5">
                    <a:lumMod val="60000"/>
                    <a:lumOff val="40000"/>
                  </a:schemeClr>
                </a:solidFill>
                <a:latin typeface="FreeSans"/>
              </a:rPr>
              <a:t>xhtml+xml,application</a:t>
            </a:r>
            <a:r>
              <a:rPr lang="en-US" sz="2200" dirty="0">
                <a:solidFill>
                  <a:schemeClr val="accent5">
                    <a:lumMod val="60000"/>
                    <a:lumOff val="40000"/>
                  </a:schemeClr>
                </a:solidFill>
                <a:latin typeface="FreeSans"/>
              </a:rPr>
              <a:t>/</a:t>
            </a:r>
            <a:r>
              <a:rPr lang="en-US" sz="2200" dirty="0" err="1">
                <a:solidFill>
                  <a:schemeClr val="accent5">
                    <a:lumMod val="60000"/>
                    <a:lumOff val="40000"/>
                  </a:schemeClr>
                </a:solidFill>
                <a:latin typeface="FreeSans"/>
              </a:rPr>
              <a:t>xml;q</a:t>
            </a:r>
            <a:r>
              <a:rPr lang="en-US" sz="2200" dirty="0">
                <a:solidFill>
                  <a:schemeClr val="accent5">
                    <a:lumMod val="60000"/>
                    <a:lumOff val="40000"/>
                  </a:schemeClr>
                </a:solidFill>
                <a:latin typeface="FreeSans"/>
              </a:rPr>
              <a:t>=0.9\r\n</a:t>
            </a:r>
          </a:p>
          <a:p>
            <a:r>
              <a:rPr lang="en-US" sz="2200" dirty="0">
                <a:solidFill>
                  <a:schemeClr val="accent5">
                    <a:lumMod val="60000"/>
                    <a:lumOff val="40000"/>
                  </a:schemeClr>
                </a:solidFill>
                <a:latin typeface="FreeSans"/>
              </a:rPr>
              <a:t>Origin: https://dvwa.vlab.f5demo.com\r\n</a:t>
            </a:r>
          </a:p>
          <a:p>
            <a:r>
              <a:rPr lang="en-US" sz="2200" dirty="0">
                <a:solidFill>
                  <a:schemeClr val="accent5">
                    <a:lumMod val="60000"/>
                    <a:lumOff val="40000"/>
                  </a:schemeClr>
                </a:solidFill>
                <a:latin typeface="FreeSans"/>
              </a:rPr>
              <a:t>Upgrade-Insecure-Requests: 1\r\n</a:t>
            </a:r>
          </a:p>
          <a:p>
            <a:r>
              <a:rPr lang="en-US" sz="2200" dirty="0">
                <a:solidFill>
                  <a:schemeClr val="accent5">
                    <a:lumMod val="60000"/>
                    <a:lumOff val="40000"/>
                  </a:schemeClr>
                </a:solidFill>
                <a:latin typeface="FreeSans"/>
              </a:rPr>
              <a:t>User-Agent: Mozilla/5.0 (Windows NT 6.1; WOW64) </a:t>
            </a:r>
            <a:r>
              <a:rPr lang="en-US" sz="2200" dirty="0" err="1">
                <a:solidFill>
                  <a:schemeClr val="accent5">
                    <a:lumMod val="60000"/>
                    <a:lumOff val="40000"/>
                  </a:schemeClr>
                </a:solidFill>
                <a:latin typeface="FreeSans"/>
              </a:rPr>
              <a:t>AppleWebKit</a:t>
            </a:r>
            <a:r>
              <a:rPr lang="en-US" sz="2200" dirty="0">
                <a:solidFill>
                  <a:schemeClr val="accent5">
                    <a:lumMod val="60000"/>
                    <a:lumOff val="40000"/>
                  </a:schemeClr>
                </a:solidFill>
                <a:latin typeface="FreeSans"/>
              </a:rPr>
              <a:t>/537.36 (KHTML, like Gecko) Chrome/47.0.2526.106 Safari/537.36\r\n</a:t>
            </a:r>
          </a:p>
          <a:p>
            <a:r>
              <a:rPr lang="en-US" sz="2200" dirty="0">
                <a:solidFill>
                  <a:schemeClr val="accent5">
                    <a:lumMod val="60000"/>
                    <a:lumOff val="40000"/>
                  </a:schemeClr>
                </a:solidFill>
                <a:latin typeface="FreeSans"/>
              </a:rPr>
              <a:t>Content-Type: application/x-www-form-</a:t>
            </a:r>
            <a:r>
              <a:rPr lang="en-US" sz="2200" dirty="0" err="1">
                <a:solidFill>
                  <a:schemeClr val="accent5">
                    <a:lumMod val="60000"/>
                    <a:lumOff val="40000"/>
                  </a:schemeClr>
                </a:solidFill>
                <a:latin typeface="FreeSans"/>
              </a:rPr>
              <a:t>urlencoded</a:t>
            </a:r>
            <a:r>
              <a:rPr lang="en-US" sz="2200" dirty="0">
                <a:solidFill>
                  <a:schemeClr val="accent5">
                    <a:lumMod val="60000"/>
                    <a:lumOff val="40000"/>
                  </a:schemeClr>
                </a:solidFill>
                <a:latin typeface="FreeSans"/>
              </a:rPr>
              <a:t>\r\n</a:t>
            </a:r>
          </a:p>
          <a:p>
            <a:r>
              <a:rPr lang="en-US" sz="2200" dirty="0" err="1">
                <a:solidFill>
                  <a:schemeClr val="accent5">
                    <a:lumMod val="60000"/>
                    <a:lumOff val="40000"/>
                  </a:schemeClr>
                </a:solidFill>
                <a:latin typeface="FreeSans"/>
              </a:rPr>
              <a:t>Referer</a:t>
            </a:r>
            <a:r>
              <a:rPr lang="en-US" sz="2200" dirty="0">
                <a:solidFill>
                  <a:schemeClr val="accent5">
                    <a:lumMod val="60000"/>
                    <a:lumOff val="40000"/>
                  </a:schemeClr>
                </a:solidFill>
                <a:latin typeface="FreeSans"/>
              </a:rPr>
              <a:t>: https://dvwa.vlab.f5demo.com/login.php\r\n</a:t>
            </a:r>
          </a:p>
          <a:p>
            <a:r>
              <a:rPr lang="en-US" sz="2200" dirty="0">
                <a:solidFill>
                  <a:schemeClr val="accent5">
                    <a:lumMod val="60000"/>
                    <a:lumOff val="40000"/>
                  </a:schemeClr>
                </a:solidFill>
                <a:latin typeface="FreeSans"/>
              </a:rPr>
              <a:t>Accept-Encoding: </a:t>
            </a:r>
            <a:r>
              <a:rPr lang="en-US" sz="2200" dirty="0" err="1">
                <a:solidFill>
                  <a:schemeClr val="accent5">
                    <a:lumMod val="60000"/>
                    <a:lumOff val="40000"/>
                  </a:schemeClr>
                </a:solidFill>
                <a:latin typeface="FreeSans"/>
              </a:rPr>
              <a:t>gzip</a:t>
            </a:r>
            <a:r>
              <a:rPr lang="en-US" sz="2200" dirty="0">
                <a:solidFill>
                  <a:schemeClr val="accent5">
                    <a:lumMod val="60000"/>
                    <a:lumOff val="40000"/>
                  </a:schemeClr>
                </a:solidFill>
                <a:latin typeface="FreeSans"/>
              </a:rPr>
              <a:t>, deflate\r\n</a:t>
            </a:r>
          </a:p>
          <a:p>
            <a:r>
              <a:rPr lang="en-US" sz="2200" dirty="0">
                <a:solidFill>
                  <a:schemeClr val="accent5">
                    <a:lumMod val="60000"/>
                    <a:lumOff val="40000"/>
                  </a:schemeClr>
                </a:solidFill>
                <a:latin typeface="FreeSans"/>
              </a:rPr>
              <a:t>Accept-Language: </a:t>
            </a:r>
            <a:r>
              <a:rPr lang="en-US" sz="2200" dirty="0" err="1">
                <a:solidFill>
                  <a:schemeClr val="accent5">
                    <a:lumMod val="60000"/>
                    <a:lumOff val="40000"/>
                  </a:schemeClr>
                </a:solidFill>
                <a:latin typeface="FreeSans"/>
              </a:rPr>
              <a:t>en-US,en;q</a:t>
            </a:r>
            <a:r>
              <a:rPr lang="en-US" sz="2200" dirty="0">
                <a:solidFill>
                  <a:schemeClr val="accent5">
                    <a:lumMod val="60000"/>
                    <a:lumOff val="40000"/>
                  </a:schemeClr>
                </a:solidFill>
                <a:latin typeface="FreeSans"/>
              </a:rPr>
              <a:t>=0.8\r\n</a:t>
            </a:r>
          </a:p>
          <a:p>
            <a:endParaRPr lang="en-US" sz="2200" dirty="0">
              <a:solidFill>
                <a:schemeClr val="accent5">
                  <a:lumMod val="60000"/>
                  <a:lumOff val="40000"/>
                </a:schemeClr>
              </a:solidFill>
              <a:latin typeface="FreeSans"/>
            </a:endParaRPr>
          </a:p>
          <a:p>
            <a:r>
              <a:rPr lang="en-US" sz="2200" dirty="0">
                <a:solidFill>
                  <a:schemeClr val="accent5">
                    <a:lumMod val="60000"/>
                    <a:lumOff val="40000"/>
                  </a:schemeClr>
                </a:solidFill>
                <a:latin typeface="FreeSans"/>
              </a:rPr>
              <a:t>username=</a:t>
            </a:r>
            <a:r>
              <a:rPr lang="en-US" sz="2200" dirty="0" err="1">
                <a:solidFill>
                  <a:schemeClr val="accent5">
                    <a:lumMod val="60000"/>
                    <a:lumOff val="40000"/>
                  </a:schemeClr>
                </a:solidFill>
                <a:latin typeface="FreeSans"/>
              </a:rPr>
              <a:t>admin&amp;password</a:t>
            </a:r>
            <a:r>
              <a:rPr lang="en-US" sz="2200" dirty="0">
                <a:solidFill>
                  <a:schemeClr val="accent5">
                    <a:lumMod val="60000"/>
                    <a:lumOff val="40000"/>
                  </a:schemeClr>
                </a:solidFill>
                <a:latin typeface="FreeSans"/>
              </a:rPr>
              <a:t>=P@ssw0rd!&amp;Login=Login</a:t>
            </a:r>
          </a:p>
        </p:txBody>
      </p:sp>
    </p:spTree>
    <p:custDataLst>
      <p:tags r:id="rId1"/>
    </p:custDataLst>
    <p:extLst>
      <p:ext uri="{BB962C8B-B14F-4D97-AF65-F5344CB8AC3E}">
        <p14:creationId xmlns:p14="http://schemas.microsoft.com/office/powerpoint/2010/main" val="72656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05000" y="838200"/>
            <a:ext cx="10210800" cy="4862870"/>
          </a:xfrm>
          <a:prstGeom prst="rect">
            <a:avLst/>
          </a:prstGeom>
        </p:spPr>
        <p:txBody>
          <a:bodyPr wrap="square">
            <a:spAutoFit/>
          </a:bodyPr>
          <a:lstStyle/>
          <a:p>
            <a:r>
              <a:rPr lang="en-US" sz="2400" dirty="0"/>
              <a:t>GET /dvwa/images/logo.</a:t>
            </a:r>
            <a:r>
              <a:rPr lang="en-US" sz="2400" dirty="0">
                <a:solidFill>
                  <a:schemeClr val="accent5">
                    <a:lumMod val="60000"/>
                    <a:lumOff val="40000"/>
                  </a:schemeClr>
                </a:solidFill>
              </a:rPr>
              <a:t>png</a:t>
            </a:r>
            <a:r>
              <a:rPr lang="en-US" sz="2400" dirty="0"/>
              <a:t> HTTP/1.1</a:t>
            </a:r>
            <a:br>
              <a:rPr lang="en-US" sz="2400" dirty="0"/>
            </a:br>
            <a:r>
              <a:rPr lang="en-US" sz="2200" dirty="0">
                <a:latin typeface="FreeSans"/>
              </a:rPr>
              <a:t>Host: dvwa.vlab.f5demo.com\r\n</a:t>
            </a:r>
          </a:p>
          <a:p>
            <a:r>
              <a:rPr lang="en-US" sz="2200" dirty="0">
                <a:latin typeface="FreeSans"/>
              </a:rPr>
              <a:t>Connection: keep-alive\r\n</a:t>
            </a:r>
          </a:p>
          <a:p>
            <a:r>
              <a:rPr lang="en-US" sz="2200" dirty="0">
                <a:latin typeface="FreeSans"/>
              </a:rPr>
              <a:t>Content-Length: 44\r\n</a:t>
            </a:r>
          </a:p>
          <a:p>
            <a:r>
              <a:rPr lang="en-US" sz="2200" dirty="0">
                <a:latin typeface="FreeSans"/>
              </a:rPr>
              <a:t>Cache-Control: max-age=0\r\n</a:t>
            </a:r>
          </a:p>
          <a:p>
            <a:r>
              <a:rPr lang="en-US" sz="2200" dirty="0">
                <a:latin typeface="FreeSans"/>
              </a:rPr>
              <a:t>Accept: text/</a:t>
            </a:r>
            <a:r>
              <a:rPr lang="en-US" sz="2200" dirty="0" err="1">
                <a:latin typeface="FreeSans"/>
              </a:rPr>
              <a:t>html,application</a:t>
            </a:r>
            <a:r>
              <a:rPr lang="en-US" sz="2200" dirty="0">
                <a:latin typeface="FreeSans"/>
              </a:rPr>
              <a:t>/</a:t>
            </a:r>
            <a:r>
              <a:rPr lang="en-US" sz="2200" dirty="0" err="1">
                <a:latin typeface="FreeSans"/>
              </a:rPr>
              <a:t>xhtml+xml,application</a:t>
            </a:r>
            <a:r>
              <a:rPr lang="en-US" sz="2200" dirty="0">
                <a:latin typeface="FreeSans"/>
              </a:rPr>
              <a:t>/</a:t>
            </a:r>
            <a:r>
              <a:rPr lang="en-US" sz="2200" dirty="0" err="1">
                <a:latin typeface="FreeSans"/>
              </a:rPr>
              <a:t>xml;q</a:t>
            </a:r>
            <a:r>
              <a:rPr lang="en-US" sz="2200" dirty="0">
                <a:latin typeface="FreeSans"/>
              </a:rPr>
              <a:t>=0.9\r\n</a:t>
            </a:r>
          </a:p>
          <a:p>
            <a:r>
              <a:rPr lang="en-US" sz="2200" dirty="0">
                <a:latin typeface="FreeSans"/>
              </a:rPr>
              <a:t>Origin: https://dvwa.vlab.f5demo.com\r\n</a:t>
            </a:r>
          </a:p>
          <a:p>
            <a:r>
              <a:rPr lang="en-US" sz="2200" dirty="0">
                <a:latin typeface="FreeSans"/>
              </a:rPr>
              <a:t>Upgrade-Insecure-Requests: 1\r\n</a:t>
            </a:r>
          </a:p>
          <a:p>
            <a:r>
              <a:rPr lang="en-US" sz="2200" dirty="0">
                <a:latin typeface="FreeSans"/>
              </a:rPr>
              <a:t>User-Agent: Mozilla/5.0 (Windows NT 6.1; WOW64) </a:t>
            </a:r>
            <a:r>
              <a:rPr lang="en-US" sz="2200" dirty="0" err="1">
                <a:latin typeface="FreeSans"/>
              </a:rPr>
              <a:t>AppleWebKit</a:t>
            </a:r>
            <a:r>
              <a:rPr lang="en-US" sz="2200" dirty="0">
                <a:latin typeface="FreeSans"/>
              </a:rPr>
              <a:t>/537.36 (KHTML, like Gecko) Chrome/47.0.2526.106 Safari/537.36\r\n</a:t>
            </a:r>
          </a:p>
          <a:p>
            <a:r>
              <a:rPr lang="en-US" sz="2200" dirty="0">
                <a:latin typeface="FreeSans"/>
              </a:rPr>
              <a:t>Content-Type: application/x-www-form-</a:t>
            </a:r>
            <a:r>
              <a:rPr lang="en-US" sz="2200" dirty="0" err="1">
                <a:latin typeface="FreeSans"/>
              </a:rPr>
              <a:t>urlencoded</a:t>
            </a:r>
            <a:r>
              <a:rPr lang="en-US" sz="2200" dirty="0">
                <a:latin typeface="FreeSans"/>
              </a:rPr>
              <a:t>\r\n</a:t>
            </a:r>
          </a:p>
          <a:p>
            <a:r>
              <a:rPr lang="en-US" sz="2200" dirty="0" err="1">
                <a:latin typeface="FreeSans"/>
              </a:rPr>
              <a:t>Referer</a:t>
            </a:r>
            <a:r>
              <a:rPr lang="en-US" sz="2200" dirty="0">
                <a:latin typeface="FreeSans"/>
              </a:rPr>
              <a:t>: https://dvwa.vlab.f5demo.com/login.php\r\n</a:t>
            </a:r>
          </a:p>
          <a:p>
            <a:r>
              <a:rPr lang="en-US" sz="2200" dirty="0">
                <a:latin typeface="FreeSans"/>
              </a:rPr>
              <a:t>Accept-Encoding: </a:t>
            </a:r>
            <a:r>
              <a:rPr lang="en-US" sz="2200" dirty="0" err="1">
                <a:latin typeface="FreeSans"/>
              </a:rPr>
              <a:t>gzip</a:t>
            </a:r>
            <a:r>
              <a:rPr lang="en-US" sz="2200" dirty="0">
                <a:latin typeface="FreeSans"/>
              </a:rPr>
              <a:t>, deflate\r\n</a:t>
            </a:r>
          </a:p>
          <a:p>
            <a:r>
              <a:rPr lang="en-US" sz="2200" dirty="0">
                <a:latin typeface="FreeSans"/>
              </a:rPr>
              <a:t>Accept-Language: </a:t>
            </a:r>
            <a:r>
              <a:rPr lang="en-US" sz="2200" dirty="0" err="1">
                <a:latin typeface="FreeSans"/>
              </a:rPr>
              <a:t>en-US,en;q</a:t>
            </a:r>
            <a:r>
              <a:rPr lang="en-US" sz="2200" dirty="0">
                <a:latin typeface="FreeSans"/>
              </a:rPr>
              <a:t>=0.8\r\n</a:t>
            </a:r>
          </a:p>
        </p:txBody>
      </p:sp>
      <p:sp>
        <p:nvSpPr>
          <p:cNvPr id="7" name="Rectangle 6"/>
          <p:cNvSpPr/>
          <p:nvPr/>
        </p:nvSpPr>
        <p:spPr>
          <a:xfrm>
            <a:off x="1905000" y="838200"/>
            <a:ext cx="10210800" cy="4862870"/>
          </a:xfrm>
          <a:prstGeom prst="rect">
            <a:avLst/>
          </a:prstGeom>
        </p:spPr>
        <p:txBody>
          <a:bodyPr wrap="square">
            <a:spAutoFit/>
          </a:bodyPr>
          <a:lstStyle/>
          <a:p>
            <a:r>
              <a:rPr lang="en-US" sz="2400" dirty="0"/>
              <a:t>GET /dvwa/js/dvwaPage.</a:t>
            </a:r>
            <a:r>
              <a:rPr lang="en-US" sz="2400" dirty="0">
                <a:solidFill>
                  <a:schemeClr val="accent5">
                    <a:lumMod val="60000"/>
                    <a:lumOff val="40000"/>
                  </a:schemeClr>
                </a:solidFill>
              </a:rPr>
              <a:t>js</a:t>
            </a:r>
            <a:r>
              <a:rPr lang="en-US" sz="2400" dirty="0"/>
              <a:t> HTTP/1.1</a:t>
            </a:r>
            <a:br>
              <a:rPr lang="en-US" sz="2400" dirty="0"/>
            </a:br>
            <a:r>
              <a:rPr lang="en-US" sz="2200" dirty="0">
                <a:latin typeface="FreeSans"/>
              </a:rPr>
              <a:t>Host: dvwa.vlab.f5demo.com\r\n</a:t>
            </a:r>
          </a:p>
          <a:p>
            <a:r>
              <a:rPr lang="en-US" sz="2200" dirty="0">
                <a:latin typeface="FreeSans"/>
              </a:rPr>
              <a:t>Connection: keep-alive\r\n</a:t>
            </a:r>
          </a:p>
          <a:p>
            <a:r>
              <a:rPr lang="en-US" sz="2200" dirty="0">
                <a:latin typeface="FreeSans"/>
              </a:rPr>
              <a:t>Content-Length: 44\r\n</a:t>
            </a:r>
          </a:p>
          <a:p>
            <a:r>
              <a:rPr lang="en-US" sz="2200" dirty="0">
                <a:latin typeface="FreeSans"/>
              </a:rPr>
              <a:t>Cache-Control: max-age=0\r\n</a:t>
            </a:r>
          </a:p>
          <a:p>
            <a:r>
              <a:rPr lang="en-US" sz="2200" dirty="0">
                <a:latin typeface="FreeSans"/>
              </a:rPr>
              <a:t>Accept: text/</a:t>
            </a:r>
            <a:r>
              <a:rPr lang="en-US" sz="2200" dirty="0" err="1">
                <a:latin typeface="FreeSans"/>
              </a:rPr>
              <a:t>html,application</a:t>
            </a:r>
            <a:r>
              <a:rPr lang="en-US" sz="2200" dirty="0">
                <a:latin typeface="FreeSans"/>
              </a:rPr>
              <a:t>/</a:t>
            </a:r>
            <a:r>
              <a:rPr lang="en-US" sz="2200" dirty="0" err="1">
                <a:latin typeface="FreeSans"/>
              </a:rPr>
              <a:t>xhtml+xml,application</a:t>
            </a:r>
            <a:r>
              <a:rPr lang="en-US" sz="2200" dirty="0">
                <a:latin typeface="FreeSans"/>
              </a:rPr>
              <a:t>/</a:t>
            </a:r>
            <a:r>
              <a:rPr lang="en-US" sz="2200" dirty="0" err="1">
                <a:latin typeface="FreeSans"/>
              </a:rPr>
              <a:t>xml;q</a:t>
            </a:r>
            <a:r>
              <a:rPr lang="en-US" sz="2200" dirty="0">
                <a:latin typeface="FreeSans"/>
              </a:rPr>
              <a:t>=0.9\r\n</a:t>
            </a:r>
          </a:p>
          <a:p>
            <a:r>
              <a:rPr lang="en-US" sz="2200" dirty="0">
                <a:latin typeface="FreeSans"/>
              </a:rPr>
              <a:t>Origin: https://dvwa.vlab.f5demo.com\r\n</a:t>
            </a:r>
          </a:p>
          <a:p>
            <a:r>
              <a:rPr lang="en-US" sz="2200" dirty="0">
                <a:latin typeface="FreeSans"/>
              </a:rPr>
              <a:t>Upgrade-Insecure-Requests: 1\r\n</a:t>
            </a:r>
          </a:p>
          <a:p>
            <a:r>
              <a:rPr lang="en-US" sz="2200" dirty="0">
                <a:latin typeface="FreeSans"/>
              </a:rPr>
              <a:t>User-Agent: Mozilla/5.0 (Windows NT 6.1; WOW64) </a:t>
            </a:r>
            <a:r>
              <a:rPr lang="en-US" sz="2200" dirty="0" err="1">
                <a:latin typeface="FreeSans"/>
              </a:rPr>
              <a:t>AppleWebKit</a:t>
            </a:r>
            <a:r>
              <a:rPr lang="en-US" sz="2200" dirty="0">
                <a:latin typeface="FreeSans"/>
              </a:rPr>
              <a:t>/537.36 (KHTML, like Gecko) Chrome/47.0.2526.106 Safari/537.36\r\n</a:t>
            </a:r>
          </a:p>
          <a:p>
            <a:r>
              <a:rPr lang="en-US" sz="2200" dirty="0">
                <a:latin typeface="FreeSans"/>
              </a:rPr>
              <a:t>Content-Type: application/x-www-form-</a:t>
            </a:r>
            <a:r>
              <a:rPr lang="en-US" sz="2200" dirty="0" err="1">
                <a:latin typeface="FreeSans"/>
              </a:rPr>
              <a:t>urlencoded</a:t>
            </a:r>
            <a:r>
              <a:rPr lang="en-US" sz="2200" dirty="0">
                <a:latin typeface="FreeSans"/>
              </a:rPr>
              <a:t>\r\n</a:t>
            </a:r>
          </a:p>
          <a:p>
            <a:r>
              <a:rPr lang="en-US" sz="2200" dirty="0" err="1">
                <a:latin typeface="FreeSans"/>
              </a:rPr>
              <a:t>Referer</a:t>
            </a:r>
            <a:r>
              <a:rPr lang="en-US" sz="2200" dirty="0">
                <a:latin typeface="FreeSans"/>
              </a:rPr>
              <a:t>: https://dvwa.vlab.f5demo.com/login.php\r\n</a:t>
            </a:r>
          </a:p>
          <a:p>
            <a:r>
              <a:rPr lang="en-US" sz="2200" dirty="0">
                <a:latin typeface="FreeSans"/>
              </a:rPr>
              <a:t>Accept-Encoding: </a:t>
            </a:r>
            <a:r>
              <a:rPr lang="en-US" sz="2200" dirty="0" err="1">
                <a:latin typeface="FreeSans"/>
              </a:rPr>
              <a:t>gzip</a:t>
            </a:r>
            <a:r>
              <a:rPr lang="en-US" sz="2200" dirty="0">
                <a:latin typeface="FreeSans"/>
              </a:rPr>
              <a:t>, deflate\r\n</a:t>
            </a:r>
          </a:p>
          <a:p>
            <a:r>
              <a:rPr lang="en-US" sz="2200" dirty="0">
                <a:latin typeface="FreeSans"/>
              </a:rPr>
              <a:t>Accept-Language: </a:t>
            </a:r>
            <a:r>
              <a:rPr lang="en-US" sz="2200" dirty="0" err="1">
                <a:latin typeface="FreeSans"/>
              </a:rPr>
              <a:t>en-US,en;q</a:t>
            </a:r>
            <a:r>
              <a:rPr lang="en-US" sz="2200" dirty="0">
                <a:latin typeface="FreeSans"/>
              </a:rPr>
              <a:t>=0.8\r\n</a:t>
            </a:r>
          </a:p>
        </p:txBody>
      </p:sp>
      <p:sp>
        <p:nvSpPr>
          <p:cNvPr id="8" name="Rectangle 7"/>
          <p:cNvSpPr/>
          <p:nvPr/>
        </p:nvSpPr>
        <p:spPr>
          <a:xfrm>
            <a:off x="1905000" y="838200"/>
            <a:ext cx="10210800" cy="4862870"/>
          </a:xfrm>
          <a:prstGeom prst="rect">
            <a:avLst/>
          </a:prstGeom>
        </p:spPr>
        <p:txBody>
          <a:bodyPr wrap="square">
            <a:spAutoFit/>
          </a:bodyPr>
          <a:lstStyle/>
          <a:p>
            <a:r>
              <a:rPr lang="en-US" sz="2400" dirty="0"/>
              <a:t>GET / HTTP/1.1</a:t>
            </a:r>
            <a:br>
              <a:rPr lang="en-US" sz="2400" dirty="0"/>
            </a:br>
            <a:r>
              <a:rPr lang="en-US" sz="2200" dirty="0">
                <a:latin typeface="FreeSans"/>
              </a:rPr>
              <a:t>Host: dvwa.vlab.f5demo.com\r\n</a:t>
            </a:r>
          </a:p>
          <a:p>
            <a:r>
              <a:rPr lang="en-US" sz="2200" dirty="0">
                <a:latin typeface="FreeSans"/>
              </a:rPr>
              <a:t>Connection: keep-alive\r\n</a:t>
            </a:r>
          </a:p>
          <a:p>
            <a:r>
              <a:rPr lang="en-US" sz="2200" dirty="0">
                <a:latin typeface="FreeSans"/>
              </a:rPr>
              <a:t>Content-Length: 44\r\n</a:t>
            </a:r>
          </a:p>
          <a:p>
            <a:r>
              <a:rPr lang="en-US" sz="2200" dirty="0">
                <a:latin typeface="FreeSans"/>
              </a:rPr>
              <a:t>Cache-Control: max-age=0\r\n</a:t>
            </a:r>
          </a:p>
          <a:p>
            <a:r>
              <a:rPr lang="en-US" sz="2200" dirty="0">
                <a:latin typeface="FreeSans"/>
              </a:rPr>
              <a:t>Accept: text/</a:t>
            </a:r>
            <a:r>
              <a:rPr lang="en-US" sz="2200" dirty="0" err="1">
                <a:latin typeface="FreeSans"/>
              </a:rPr>
              <a:t>html,application</a:t>
            </a:r>
            <a:r>
              <a:rPr lang="en-US" sz="2200" dirty="0">
                <a:latin typeface="FreeSans"/>
              </a:rPr>
              <a:t>/</a:t>
            </a:r>
            <a:r>
              <a:rPr lang="en-US" sz="2200" dirty="0" err="1">
                <a:latin typeface="FreeSans"/>
              </a:rPr>
              <a:t>xhtml+xml,application</a:t>
            </a:r>
            <a:r>
              <a:rPr lang="en-US" sz="2200" dirty="0">
                <a:latin typeface="FreeSans"/>
              </a:rPr>
              <a:t>/</a:t>
            </a:r>
            <a:r>
              <a:rPr lang="en-US" sz="2200" dirty="0" err="1">
                <a:latin typeface="FreeSans"/>
              </a:rPr>
              <a:t>xml;q</a:t>
            </a:r>
            <a:r>
              <a:rPr lang="en-US" sz="2200" dirty="0">
                <a:latin typeface="FreeSans"/>
              </a:rPr>
              <a:t>=0.9\r\n</a:t>
            </a:r>
          </a:p>
          <a:p>
            <a:r>
              <a:rPr lang="en-US" sz="2200" dirty="0">
                <a:latin typeface="FreeSans"/>
              </a:rPr>
              <a:t>Origin: https://dvwa.vlab.f5demo.com\r\n</a:t>
            </a:r>
          </a:p>
          <a:p>
            <a:r>
              <a:rPr lang="en-US" sz="2200" dirty="0">
                <a:latin typeface="FreeSans"/>
              </a:rPr>
              <a:t>Upgrade-Insecure-Requests: 1\r\n</a:t>
            </a:r>
          </a:p>
          <a:p>
            <a:r>
              <a:rPr lang="en-US" sz="2200" dirty="0">
                <a:latin typeface="FreeSans"/>
              </a:rPr>
              <a:t>User-Agent: Mozilla/5.0 (Windows NT 6.1; WOW64) </a:t>
            </a:r>
            <a:r>
              <a:rPr lang="en-US" sz="2200" dirty="0" err="1">
                <a:latin typeface="FreeSans"/>
              </a:rPr>
              <a:t>AppleWebKit</a:t>
            </a:r>
            <a:r>
              <a:rPr lang="en-US" sz="2200" dirty="0">
                <a:latin typeface="FreeSans"/>
              </a:rPr>
              <a:t>/537.36 (KHTML, like Gecko) Chrome/47.0.2526.106 Safari/537.36\r\n</a:t>
            </a:r>
          </a:p>
          <a:p>
            <a:r>
              <a:rPr lang="en-US" sz="2200" dirty="0">
                <a:latin typeface="FreeSans"/>
              </a:rPr>
              <a:t>Content-Type: application/x-www-form-</a:t>
            </a:r>
            <a:r>
              <a:rPr lang="en-US" sz="2200" dirty="0" err="1">
                <a:latin typeface="FreeSans"/>
              </a:rPr>
              <a:t>urlencoded</a:t>
            </a:r>
            <a:r>
              <a:rPr lang="en-US" sz="2200" dirty="0">
                <a:latin typeface="FreeSans"/>
              </a:rPr>
              <a:t>\r\n</a:t>
            </a:r>
          </a:p>
          <a:p>
            <a:r>
              <a:rPr lang="en-US" sz="2200" dirty="0" err="1">
                <a:latin typeface="FreeSans"/>
              </a:rPr>
              <a:t>Referer</a:t>
            </a:r>
            <a:r>
              <a:rPr lang="en-US" sz="2200" dirty="0">
                <a:latin typeface="FreeSans"/>
              </a:rPr>
              <a:t>: https://dvwa.vlab.f5demo.com/login.php\r\n</a:t>
            </a:r>
          </a:p>
          <a:p>
            <a:r>
              <a:rPr lang="en-US" sz="2200" dirty="0">
                <a:latin typeface="FreeSans"/>
              </a:rPr>
              <a:t>Accept-Encoding: </a:t>
            </a:r>
            <a:r>
              <a:rPr lang="en-US" sz="2200" dirty="0" err="1">
                <a:latin typeface="FreeSans"/>
              </a:rPr>
              <a:t>gzip</a:t>
            </a:r>
            <a:r>
              <a:rPr lang="en-US" sz="2200" dirty="0">
                <a:latin typeface="FreeSans"/>
              </a:rPr>
              <a:t>, deflate\r\n</a:t>
            </a:r>
          </a:p>
          <a:p>
            <a:r>
              <a:rPr lang="en-US" sz="2200" dirty="0">
                <a:latin typeface="FreeSans"/>
              </a:rPr>
              <a:t>Accept-Language: </a:t>
            </a:r>
            <a:r>
              <a:rPr lang="en-US" sz="2200" dirty="0" err="1">
                <a:latin typeface="FreeSans"/>
              </a:rPr>
              <a:t>en-US,en;q</a:t>
            </a:r>
            <a:r>
              <a:rPr lang="en-US" sz="2200" dirty="0">
                <a:latin typeface="FreeSans"/>
              </a:rPr>
              <a:t>=0.8\r\n</a:t>
            </a:r>
          </a:p>
        </p:txBody>
      </p:sp>
      <p:sp>
        <p:nvSpPr>
          <p:cNvPr id="607234" name="Title 1"/>
          <p:cNvSpPr>
            <a:spLocks noGrp="1"/>
          </p:cNvSpPr>
          <p:nvPr>
            <p:ph type="title"/>
          </p:nvPr>
        </p:nvSpPr>
        <p:spPr/>
        <p:txBody>
          <a:bodyPr/>
          <a:lstStyle/>
          <a:p>
            <a:r>
              <a:rPr lang="en-US" dirty="0">
                <a:latin typeface="Arial" charset="0"/>
                <a:ea typeface="ＭＳ Ｐゴシック" charset="0"/>
              </a:rPr>
              <a:t>ASM Can Enforce Specific File Types</a:t>
            </a:r>
            <a:endParaRPr dirty="0">
              <a:latin typeface="Arial" charset="0"/>
              <a:ea typeface="ＭＳ Ｐゴシック" charset="0"/>
            </a:endParaRPr>
          </a:p>
        </p:txBody>
      </p:sp>
      <p:sp>
        <p:nvSpPr>
          <p:cNvPr id="2" name="Rectangle 1"/>
          <p:cNvSpPr/>
          <p:nvPr/>
        </p:nvSpPr>
        <p:spPr>
          <a:xfrm>
            <a:off x="1905000" y="838200"/>
            <a:ext cx="10210800" cy="4862870"/>
          </a:xfrm>
          <a:prstGeom prst="rect">
            <a:avLst/>
          </a:prstGeom>
        </p:spPr>
        <p:txBody>
          <a:bodyPr wrap="square">
            <a:spAutoFit/>
          </a:bodyPr>
          <a:lstStyle/>
          <a:p>
            <a:r>
              <a:rPr lang="en-US" sz="2400" dirty="0"/>
              <a:t>GET /index.</a:t>
            </a:r>
            <a:r>
              <a:rPr lang="en-US" sz="2400" dirty="0">
                <a:solidFill>
                  <a:schemeClr val="accent5">
                    <a:lumMod val="60000"/>
                    <a:lumOff val="40000"/>
                  </a:schemeClr>
                </a:solidFill>
              </a:rPr>
              <a:t>php</a:t>
            </a:r>
            <a:r>
              <a:rPr lang="en-US" sz="2400" dirty="0"/>
              <a:t> HTTP/1.1</a:t>
            </a:r>
            <a:br>
              <a:rPr lang="en-US" sz="2400" dirty="0"/>
            </a:br>
            <a:r>
              <a:rPr lang="en-US" sz="2200" dirty="0">
                <a:latin typeface="FreeSans"/>
              </a:rPr>
              <a:t>Host: dvwa.vlab.f5demo.com\r\n</a:t>
            </a:r>
          </a:p>
          <a:p>
            <a:r>
              <a:rPr lang="en-US" sz="2200" dirty="0">
                <a:latin typeface="FreeSans"/>
              </a:rPr>
              <a:t>Connection: keep-alive\r\n</a:t>
            </a:r>
          </a:p>
          <a:p>
            <a:r>
              <a:rPr lang="en-US" sz="2200" dirty="0">
                <a:latin typeface="FreeSans"/>
              </a:rPr>
              <a:t>Content-Length: 44\r\n</a:t>
            </a:r>
          </a:p>
          <a:p>
            <a:r>
              <a:rPr lang="en-US" sz="2200" dirty="0">
                <a:latin typeface="FreeSans"/>
              </a:rPr>
              <a:t>Cache-Control: max-age=0\r\n</a:t>
            </a:r>
          </a:p>
          <a:p>
            <a:r>
              <a:rPr lang="en-US" sz="2200" dirty="0">
                <a:latin typeface="FreeSans"/>
              </a:rPr>
              <a:t>Accept: text/</a:t>
            </a:r>
            <a:r>
              <a:rPr lang="en-US" sz="2200" dirty="0" err="1">
                <a:latin typeface="FreeSans"/>
              </a:rPr>
              <a:t>html,application</a:t>
            </a:r>
            <a:r>
              <a:rPr lang="en-US" sz="2200" dirty="0">
                <a:latin typeface="FreeSans"/>
              </a:rPr>
              <a:t>/</a:t>
            </a:r>
            <a:r>
              <a:rPr lang="en-US" sz="2200" dirty="0" err="1">
                <a:latin typeface="FreeSans"/>
              </a:rPr>
              <a:t>xhtml+xml,application</a:t>
            </a:r>
            <a:r>
              <a:rPr lang="en-US" sz="2200" dirty="0">
                <a:latin typeface="FreeSans"/>
              </a:rPr>
              <a:t>/</a:t>
            </a:r>
            <a:r>
              <a:rPr lang="en-US" sz="2200" dirty="0" err="1">
                <a:latin typeface="FreeSans"/>
              </a:rPr>
              <a:t>xml;q</a:t>
            </a:r>
            <a:r>
              <a:rPr lang="en-US" sz="2200" dirty="0">
                <a:latin typeface="FreeSans"/>
              </a:rPr>
              <a:t>=0.9\r\n</a:t>
            </a:r>
          </a:p>
          <a:p>
            <a:r>
              <a:rPr lang="en-US" sz="2200" dirty="0">
                <a:latin typeface="FreeSans"/>
              </a:rPr>
              <a:t>Origin: https://dvwa.vlab.f5demo.com\r\n</a:t>
            </a:r>
          </a:p>
          <a:p>
            <a:r>
              <a:rPr lang="en-US" sz="2200" dirty="0">
                <a:latin typeface="FreeSans"/>
              </a:rPr>
              <a:t>Upgrade-Insecure-Requests: 1\r\n</a:t>
            </a:r>
          </a:p>
          <a:p>
            <a:r>
              <a:rPr lang="en-US" sz="2200" dirty="0">
                <a:latin typeface="FreeSans"/>
              </a:rPr>
              <a:t>User-Agent: Mozilla/5.0 (Windows NT 6.1; WOW64) </a:t>
            </a:r>
            <a:r>
              <a:rPr lang="en-US" sz="2200" dirty="0" err="1">
                <a:latin typeface="FreeSans"/>
              </a:rPr>
              <a:t>AppleWebKit</a:t>
            </a:r>
            <a:r>
              <a:rPr lang="en-US" sz="2200" dirty="0">
                <a:latin typeface="FreeSans"/>
              </a:rPr>
              <a:t>/537.36 (KHTML, like Gecko) Chrome/47.0.2526.106 Safari/537.36\r\n</a:t>
            </a:r>
          </a:p>
          <a:p>
            <a:r>
              <a:rPr lang="en-US" sz="2200" dirty="0">
                <a:latin typeface="FreeSans"/>
              </a:rPr>
              <a:t>Content-Type: application/x-www-form-</a:t>
            </a:r>
            <a:r>
              <a:rPr lang="en-US" sz="2200" dirty="0" err="1">
                <a:latin typeface="FreeSans"/>
              </a:rPr>
              <a:t>urlencoded</a:t>
            </a:r>
            <a:r>
              <a:rPr lang="en-US" sz="2200" dirty="0">
                <a:latin typeface="FreeSans"/>
              </a:rPr>
              <a:t>\r\n</a:t>
            </a:r>
          </a:p>
          <a:p>
            <a:r>
              <a:rPr lang="en-US" sz="2200" dirty="0" err="1">
                <a:latin typeface="FreeSans"/>
              </a:rPr>
              <a:t>Referer</a:t>
            </a:r>
            <a:r>
              <a:rPr lang="en-US" sz="2200" dirty="0">
                <a:latin typeface="FreeSans"/>
              </a:rPr>
              <a:t>: https://dvwa.vlab.f5demo.com/login.php\r\n</a:t>
            </a:r>
          </a:p>
          <a:p>
            <a:r>
              <a:rPr lang="en-US" sz="2200" dirty="0">
                <a:latin typeface="FreeSans"/>
              </a:rPr>
              <a:t>Accept-Encoding: </a:t>
            </a:r>
            <a:r>
              <a:rPr lang="en-US" sz="2200" dirty="0" err="1">
                <a:latin typeface="FreeSans"/>
              </a:rPr>
              <a:t>gzip</a:t>
            </a:r>
            <a:r>
              <a:rPr lang="en-US" sz="2200" dirty="0">
                <a:latin typeface="FreeSans"/>
              </a:rPr>
              <a:t>, deflate\r\n</a:t>
            </a:r>
          </a:p>
          <a:p>
            <a:r>
              <a:rPr lang="en-US" sz="2200" dirty="0">
                <a:latin typeface="FreeSans"/>
              </a:rPr>
              <a:t>Accept-Language: </a:t>
            </a:r>
            <a:r>
              <a:rPr lang="en-US" sz="2200" dirty="0" err="1">
                <a:latin typeface="FreeSans"/>
              </a:rPr>
              <a:t>en-US,en;q</a:t>
            </a:r>
            <a:r>
              <a:rPr lang="en-US" sz="2200" dirty="0">
                <a:latin typeface="FreeSans"/>
              </a:rPr>
              <a:t>=0.8\r\n</a:t>
            </a:r>
          </a:p>
        </p:txBody>
      </p:sp>
      <p:sp>
        <p:nvSpPr>
          <p:cNvPr id="10" name="Rectangle 9">
            <a:extLst>
              <a:ext uri="{FF2B5EF4-FFF2-40B4-BE49-F238E27FC236}">
                <a16:creationId xmlns:a16="http://schemas.microsoft.com/office/drawing/2014/main" id="{C5F5AF8C-9E55-4208-AEA3-B5A6C6E430E0}"/>
              </a:ext>
            </a:extLst>
          </p:cNvPr>
          <p:cNvSpPr/>
          <p:nvPr/>
        </p:nvSpPr>
        <p:spPr>
          <a:xfrm>
            <a:off x="2521527" y="838199"/>
            <a:ext cx="480291" cy="454891"/>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Tree>
    <p:custDataLst>
      <p:tags r:id="rId1"/>
    </p:custDataLst>
    <p:extLst>
      <p:ext uri="{BB962C8B-B14F-4D97-AF65-F5344CB8AC3E}">
        <p14:creationId xmlns:p14="http://schemas.microsoft.com/office/powerpoint/2010/main" val="144784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xit"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xit"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par>
                          <p:cTn id="26" fill="hold">
                            <p:stCondLst>
                              <p:cond delay="0"/>
                            </p:stCondLst>
                            <p:childTnLst>
                              <p:par>
                                <p:cTn id="27" presetID="21" presetClass="entr" presetSubtype="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2" grpId="0"/>
      <p:bldP spid="2" grpId="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BA8DDA-1D1A-4108-9388-9AF5B4E50E5A}"/>
              </a:ext>
            </a:extLst>
          </p:cNvPr>
          <p:cNvSpPr/>
          <p:nvPr/>
        </p:nvSpPr>
        <p:spPr>
          <a:xfrm>
            <a:off x="0" y="840372"/>
            <a:ext cx="12192000" cy="976998"/>
          </a:xfrm>
          <a:prstGeom prst="rect">
            <a:avLst/>
          </a:prstGeom>
          <a:solidFill>
            <a:srgbClr val="FABC7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5" name="Content Placeholder 4"/>
          <p:cNvSpPr>
            <a:spLocks noGrp="1"/>
          </p:cNvSpPr>
          <p:nvPr>
            <p:ph type="body" sz="quarter" idx="12"/>
          </p:nvPr>
        </p:nvSpPr>
        <p:spPr/>
        <p:txBody>
          <a:bodyPr/>
          <a:lstStyle/>
          <a:p>
            <a:r>
              <a:rPr lang="en-US" dirty="0"/>
              <a:t>Lesson 1: Application Security Manager </a:t>
            </a:r>
            <a:br>
              <a:rPr lang="en-US" dirty="0"/>
            </a:br>
            <a:r>
              <a:rPr lang="en-US" dirty="0"/>
              <a:t>(ASM) Overview</a:t>
            </a:r>
          </a:p>
          <a:p>
            <a:r>
              <a:rPr lang="en-US" dirty="0"/>
              <a:t>Lesson 2: Allowing Specific File Types </a:t>
            </a:r>
            <a:r>
              <a:rPr lang="en-US" sz="3200" dirty="0"/>
              <a:t>/</a:t>
            </a:r>
            <a:r>
              <a:rPr lang="en-US" dirty="0"/>
              <a:t> </a:t>
            </a:r>
            <a:br>
              <a:rPr lang="en-US" dirty="0"/>
            </a:br>
            <a:r>
              <a:rPr lang="en-US" dirty="0"/>
              <a:t>Using Attack Signatures</a:t>
            </a:r>
          </a:p>
        </p:txBody>
      </p:sp>
    </p:spTree>
    <p:custDataLst>
      <p:tags r:id="rId1"/>
    </p:custDataLst>
    <p:extLst>
      <p:ext uri="{BB962C8B-B14F-4D97-AF65-F5344CB8AC3E}">
        <p14:creationId xmlns:p14="http://schemas.microsoft.com/office/powerpoint/2010/main" val="341603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05000" y="838200"/>
            <a:ext cx="8458200" cy="5201424"/>
          </a:xfrm>
          <a:prstGeom prst="rect">
            <a:avLst/>
          </a:prstGeom>
        </p:spPr>
        <p:txBody>
          <a:bodyPr wrap="square">
            <a:spAutoFit/>
          </a:bodyPr>
          <a:lstStyle/>
          <a:p>
            <a:r>
              <a:rPr lang="en-US" sz="2400" dirty="0"/>
              <a:t>GET </a:t>
            </a:r>
            <a:r>
              <a:rPr lang="en-US" sz="2400" dirty="0">
                <a:solidFill>
                  <a:schemeClr val="accent5">
                    <a:lumMod val="60000"/>
                    <a:lumOff val="40000"/>
                  </a:schemeClr>
                </a:solidFill>
              </a:rPr>
              <a:t>/index.php </a:t>
            </a:r>
            <a:r>
              <a:rPr lang="en-US" sz="2400" dirty="0"/>
              <a:t>HTTP/1.1</a:t>
            </a:r>
            <a:br>
              <a:rPr lang="en-US" sz="2400" dirty="0"/>
            </a:br>
            <a:r>
              <a:rPr lang="en-US" sz="2200" dirty="0">
                <a:latin typeface="FreeSans"/>
              </a:rPr>
              <a:t>Host: dvwa.vlab.f5demo.com\r\n</a:t>
            </a:r>
          </a:p>
          <a:p>
            <a:r>
              <a:rPr lang="en-US" sz="2200" dirty="0">
                <a:latin typeface="FreeSans"/>
              </a:rPr>
              <a:t>Connection: keep-alive\r\n</a:t>
            </a:r>
          </a:p>
          <a:p>
            <a:r>
              <a:rPr lang="en-US" sz="2200" dirty="0">
                <a:latin typeface="FreeSans"/>
              </a:rPr>
              <a:t>Content-Length: 44\r\n</a:t>
            </a:r>
          </a:p>
          <a:p>
            <a:r>
              <a:rPr lang="en-US" sz="2200" dirty="0">
                <a:latin typeface="FreeSans"/>
              </a:rPr>
              <a:t>Cache-Control: max-age=0\r\n</a:t>
            </a:r>
          </a:p>
          <a:p>
            <a:r>
              <a:rPr lang="en-US" sz="2200" dirty="0">
                <a:latin typeface="FreeSans"/>
              </a:rPr>
              <a:t>Accept: text/</a:t>
            </a:r>
            <a:r>
              <a:rPr lang="en-US" sz="2200" dirty="0" err="1">
                <a:latin typeface="FreeSans"/>
              </a:rPr>
              <a:t>html,application</a:t>
            </a:r>
            <a:r>
              <a:rPr lang="en-US" sz="2200" dirty="0">
                <a:latin typeface="FreeSans"/>
              </a:rPr>
              <a:t>/</a:t>
            </a:r>
            <a:r>
              <a:rPr lang="en-US" sz="2200" dirty="0" err="1">
                <a:latin typeface="FreeSans"/>
              </a:rPr>
              <a:t>xhtml+xml,application</a:t>
            </a:r>
            <a:r>
              <a:rPr lang="en-US" sz="2200" dirty="0">
                <a:latin typeface="FreeSans"/>
              </a:rPr>
              <a:t>/</a:t>
            </a:r>
            <a:r>
              <a:rPr lang="en-US" sz="2200" dirty="0" err="1">
                <a:latin typeface="FreeSans"/>
              </a:rPr>
              <a:t>xml;q</a:t>
            </a:r>
            <a:r>
              <a:rPr lang="en-US" sz="2200" dirty="0">
                <a:latin typeface="FreeSans"/>
              </a:rPr>
              <a:t>=0.9\r\n</a:t>
            </a:r>
          </a:p>
          <a:p>
            <a:r>
              <a:rPr lang="en-US" sz="2200" dirty="0">
                <a:latin typeface="FreeSans"/>
              </a:rPr>
              <a:t>Origin: https://dvwa.vlab.f5demo.com\r\n</a:t>
            </a:r>
          </a:p>
          <a:p>
            <a:r>
              <a:rPr lang="en-US" sz="2200" dirty="0">
                <a:latin typeface="FreeSans"/>
              </a:rPr>
              <a:t>Upgrade-Insecure-Requests: 1\r\n</a:t>
            </a:r>
          </a:p>
          <a:p>
            <a:r>
              <a:rPr lang="en-US" sz="2200" dirty="0">
                <a:latin typeface="FreeSans"/>
              </a:rPr>
              <a:t>User-Agent: Mozilla/5.0 (Windows NT 6.1; WOW64) </a:t>
            </a:r>
            <a:r>
              <a:rPr lang="en-US" sz="2200" dirty="0" err="1">
                <a:latin typeface="FreeSans"/>
              </a:rPr>
              <a:t>AppleWebKit</a:t>
            </a:r>
            <a:r>
              <a:rPr lang="en-US" sz="2200" dirty="0">
                <a:latin typeface="FreeSans"/>
              </a:rPr>
              <a:t>/537.36 (KHTML, like Gecko) Chrome/47.0.2526.106 Safari/537.36\r\n</a:t>
            </a:r>
          </a:p>
          <a:p>
            <a:r>
              <a:rPr lang="en-US" sz="2200" dirty="0">
                <a:latin typeface="FreeSans"/>
              </a:rPr>
              <a:t>Content-Type: application/x-www-form-</a:t>
            </a:r>
            <a:r>
              <a:rPr lang="en-US" sz="2200" dirty="0" err="1">
                <a:latin typeface="FreeSans"/>
              </a:rPr>
              <a:t>urlencoded</a:t>
            </a:r>
            <a:r>
              <a:rPr lang="en-US" sz="2200" dirty="0">
                <a:latin typeface="FreeSans"/>
              </a:rPr>
              <a:t>\r\n</a:t>
            </a:r>
          </a:p>
          <a:p>
            <a:r>
              <a:rPr lang="en-US" sz="2200" dirty="0" err="1">
                <a:latin typeface="FreeSans"/>
              </a:rPr>
              <a:t>Referer</a:t>
            </a:r>
            <a:r>
              <a:rPr lang="en-US" sz="2200" dirty="0">
                <a:latin typeface="FreeSans"/>
              </a:rPr>
              <a:t>: https://dvwa.vlab.f5demo.com/login.php\r\n</a:t>
            </a:r>
          </a:p>
          <a:p>
            <a:r>
              <a:rPr lang="en-US" sz="2200" dirty="0">
                <a:latin typeface="FreeSans"/>
              </a:rPr>
              <a:t>Accept-Encoding: </a:t>
            </a:r>
            <a:r>
              <a:rPr lang="en-US" sz="2200" dirty="0" err="1">
                <a:latin typeface="FreeSans"/>
              </a:rPr>
              <a:t>gzip</a:t>
            </a:r>
            <a:r>
              <a:rPr lang="en-US" sz="2200" dirty="0">
                <a:latin typeface="FreeSans"/>
              </a:rPr>
              <a:t>, deflate\r\n</a:t>
            </a:r>
          </a:p>
          <a:p>
            <a:r>
              <a:rPr lang="en-US" sz="2200" dirty="0">
                <a:latin typeface="FreeSans"/>
              </a:rPr>
              <a:t>Accept-Language: </a:t>
            </a:r>
            <a:r>
              <a:rPr lang="en-US" sz="2200" dirty="0" err="1">
                <a:latin typeface="FreeSans"/>
              </a:rPr>
              <a:t>en-US,en;q</a:t>
            </a:r>
            <a:r>
              <a:rPr lang="en-US" sz="2200" dirty="0">
                <a:latin typeface="FreeSans"/>
              </a:rPr>
              <a:t>=0.8\r\n</a:t>
            </a:r>
          </a:p>
        </p:txBody>
      </p:sp>
      <p:sp>
        <p:nvSpPr>
          <p:cNvPr id="11" name="Rectangle 10"/>
          <p:cNvSpPr/>
          <p:nvPr/>
        </p:nvSpPr>
        <p:spPr>
          <a:xfrm>
            <a:off x="1905000" y="838200"/>
            <a:ext cx="8458200" cy="5201424"/>
          </a:xfrm>
          <a:prstGeom prst="rect">
            <a:avLst/>
          </a:prstGeom>
        </p:spPr>
        <p:txBody>
          <a:bodyPr wrap="square">
            <a:spAutoFit/>
          </a:bodyPr>
          <a:lstStyle/>
          <a:p>
            <a:r>
              <a:rPr lang="en-US" sz="2400" dirty="0"/>
              <a:t>GET </a:t>
            </a:r>
            <a:r>
              <a:rPr lang="en-US" sz="2400" dirty="0">
                <a:solidFill>
                  <a:schemeClr val="accent5">
                    <a:lumMod val="60000"/>
                    <a:lumOff val="40000"/>
                  </a:schemeClr>
                </a:solidFill>
              </a:rPr>
              <a:t>/</a:t>
            </a:r>
            <a:r>
              <a:rPr lang="en-US" sz="2400" dirty="0" err="1">
                <a:solidFill>
                  <a:schemeClr val="accent5">
                    <a:lumMod val="60000"/>
                    <a:lumOff val="40000"/>
                  </a:schemeClr>
                </a:solidFill>
              </a:rPr>
              <a:t>instructions.php</a:t>
            </a:r>
            <a:r>
              <a:rPr lang="en-US" sz="2400" dirty="0">
                <a:solidFill>
                  <a:schemeClr val="accent5">
                    <a:lumMod val="60000"/>
                    <a:lumOff val="40000"/>
                  </a:schemeClr>
                </a:solidFill>
              </a:rPr>
              <a:t> </a:t>
            </a:r>
            <a:r>
              <a:rPr lang="en-US" sz="2400" dirty="0"/>
              <a:t>HTTP/1.1</a:t>
            </a:r>
            <a:br>
              <a:rPr lang="en-US" sz="2400" dirty="0"/>
            </a:br>
            <a:r>
              <a:rPr lang="en-US" sz="2200" dirty="0">
                <a:latin typeface="FreeSans"/>
              </a:rPr>
              <a:t>Host: dvwa.vlab.f5demo.com\r\n</a:t>
            </a:r>
          </a:p>
          <a:p>
            <a:r>
              <a:rPr lang="en-US" sz="2200" dirty="0">
                <a:latin typeface="FreeSans"/>
              </a:rPr>
              <a:t>Connection: keep-alive\r\n</a:t>
            </a:r>
          </a:p>
          <a:p>
            <a:r>
              <a:rPr lang="en-US" sz="2200" dirty="0">
                <a:latin typeface="FreeSans"/>
              </a:rPr>
              <a:t>Content-Length: 44\r\n</a:t>
            </a:r>
          </a:p>
          <a:p>
            <a:r>
              <a:rPr lang="en-US" sz="2200" dirty="0">
                <a:latin typeface="FreeSans"/>
              </a:rPr>
              <a:t>Cache-Control: max-age=0\r\n</a:t>
            </a:r>
          </a:p>
          <a:p>
            <a:r>
              <a:rPr lang="en-US" sz="2200" dirty="0">
                <a:latin typeface="FreeSans"/>
              </a:rPr>
              <a:t>Accept: text/</a:t>
            </a:r>
            <a:r>
              <a:rPr lang="en-US" sz="2200" dirty="0" err="1">
                <a:latin typeface="FreeSans"/>
              </a:rPr>
              <a:t>html,application</a:t>
            </a:r>
            <a:r>
              <a:rPr lang="en-US" sz="2200" dirty="0">
                <a:latin typeface="FreeSans"/>
              </a:rPr>
              <a:t>/</a:t>
            </a:r>
            <a:r>
              <a:rPr lang="en-US" sz="2200" dirty="0" err="1">
                <a:latin typeface="FreeSans"/>
              </a:rPr>
              <a:t>xhtml+xml,application</a:t>
            </a:r>
            <a:r>
              <a:rPr lang="en-US" sz="2200" dirty="0">
                <a:latin typeface="FreeSans"/>
              </a:rPr>
              <a:t>/</a:t>
            </a:r>
            <a:r>
              <a:rPr lang="en-US" sz="2200" dirty="0" err="1">
                <a:latin typeface="FreeSans"/>
              </a:rPr>
              <a:t>xml;q</a:t>
            </a:r>
            <a:r>
              <a:rPr lang="en-US" sz="2200" dirty="0">
                <a:latin typeface="FreeSans"/>
              </a:rPr>
              <a:t>=0.9\r\n</a:t>
            </a:r>
          </a:p>
          <a:p>
            <a:r>
              <a:rPr lang="en-US" sz="2200" dirty="0">
                <a:latin typeface="FreeSans"/>
              </a:rPr>
              <a:t>Origin: https://dvwa.vlab.f5demo.com\r\n</a:t>
            </a:r>
          </a:p>
          <a:p>
            <a:r>
              <a:rPr lang="en-US" sz="2200" dirty="0">
                <a:latin typeface="FreeSans"/>
              </a:rPr>
              <a:t>Upgrade-Insecure-Requests: 1\r\n</a:t>
            </a:r>
          </a:p>
          <a:p>
            <a:r>
              <a:rPr lang="en-US" sz="2200" dirty="0">
                <a:latin typeface="FreeSans"/>
              </a:rPr>
              <a:t>User-Agent: Mozilla/5.0 (Windows NT 6.1; WOW64) </a:t>
            </a:r>
            <a:r>
              <a:rPr lang="en-US" sz="2200" dirty="0" err="1">
                <a:latin typeface="FreeSans"/>
              </a:rPr>
              <a:t>AppleWebKit</a:t>
            </a:r>
            <a:r>
              <a:rPr lang="en-US" sz="2200" dirty="0">
                <a:latin typeface="FreeSans"/>
              </a:rPr>
              <a:t>/537.36 (KHTML, like Gecko) Chrome/47.0.2526.106 Safari/537.36\r\n</a:t>
            </a:r>
          </a:p>
          <a:p>
            <a:r>
              <a:rPr lang="en-US" sz="2200" dirty="0">
                <a:latin typeface="FreeSans"/>
              </a:rPr>
              <a:t>Content-Type: application/x-www-form-</a:t>
            </a:r>
            <a:r>
              <a:rPr lang="en-US" sz="2200" dirty="0" err="1">
                <a:latin typeface="FreeSans"/>
              </a:rPr>
              <a:t>urlencoded</a:t>
            </a:r>
            <a:r>
              <a:rPr lang="en-US" sz="2200" dirty="0">
                <a:latin typeface="FreeSans"/>
              </a:rPr>
              <a:t>\r\n</a:t>
            </a:r>
          </a:p>
          <a:p>
            <a:r>
              <a:rPr lang="en-US" sz="2200" dirty="0" err="1">
                <a:latin typeface="FreeSans"/>
              </a:rPr>
              <a:t>Referer</a:t>
            </a:r>
            <a:r>
              <a:rPr lang="en-US" sz="2200" dirty="0">
                <a:latin typeface="FreeSans"/>
              </a:rPr>
              <a:t>: https://dvwa.vlab.f5demo.com/login.php\r\n</a:t>
            </a:r>
          </a:p>
          <a:p>
            <a:r>
              <a:rPr lang="en-US" sz="2200" dirty="0">
                <a:latin typeface="FreeSans"/>
              </a:rPr>
              <a:t>Accept-Encoding: </a:t>
            </a:r>
            <a:r>
              <a:rPr lang="en-US" sz="2200" dirty="0" err="1">
                <a:latin typeface="FreeSans"/>
              </a:rPr>
              <a:t>gzip</a:t>
            </a:r>
            <a:r>
              <a:rPr lang="en-US" sz="2200" dirty="0">
                <a:latin typeface="FreeSans"/>
              </a:rPr>
              <a:t>, deflate\r\n</a:t>
            </a:r>
          </a:p>
          <a:p>
            <a:r>
              <a:rPr lang="en-US" sz="2200" dirty="0">
                <a:latin typeface="FreeSans"/>
              </a:rPr>
              <a:t>Accept-Language: </a:t>
            </a:r>
            <a:r>
              <a:rPr lang="en-US" sz="2200" dirty="0" err="1">
                <a:latin typeface="FreeSans"/>
              </a:rPr>
              <a:t>en-US,en;q</a:t>
            </a:r>
            <a:r>
              <a:rPr lang="en-US" sz="2200" dirty="0">
                <a:latin typeface="FreeSans"/>
              </a:rPr>
              <a:t>=0.8\r\n</a:t>
            </a:r>
          </a:p>
        </p:txBody>
      </p:sp>
      <p:sp>
        <p:nvSpPr>
          <p:cNvPr id="12" name="Rectangle 11"/>
          <p:cNvSpPr/>
          <p:nvPr/>
        </p:nvSpPr>
        <p:spPr>
          <a:xfrm>
            <a:off x="1905000" y="838200"/>
            <a:ext cx="8458200" cy="5201424"/>
          </a:xfrm>
          <a:prstGeom prst="rect">
            <a:avLst/>
          </a:prstGeom>
        </p:spPr>
        <p:txBody>
          <a:bodyPr wrap="square">
            <a:spAutoFit/>
          </a:bodyPr>
          <a:lstStyle/>
          <a:p>
            <a:r>
              <a:rPr lang="en-US" sz="2400" dirty="0"/>
              <a:t>GET </a:t>
            </a:r>
            <a:r>
              <a:rPr lang="en-US" sz="2400" dirty="0">
                <a:solidFill>
                  <a:schemeClr val="accent5">
                    <a:lumMod val="60000"/>
                    <a:lumOff val="40000"/>
                  </a:schemeClr>
                </a:solidFill>
              </a:rPr>
              <a:t>/dvwa/sqli/</a:t>
            </a:r>
            <a:r>
              <a:rPr lang="en-US" sz="2400" dirty="0" err="1">
                <a:solidFill>
                  <a:schemeClr val="accent5">
                    <a:lumMod val="60000"/>
                    <a:lumOff val="40000"/>
                  </a:schemeClr>
                </a:solidFill>
              </a:rPr>
              <a:t>sqlform.php</a:t>
            </a:r>
            <a:r>
              <a:rPr lang="en-US" sz="2400" dirty="0">
                <a:solidFill>
                  <a:schemeClr val="accent5">
                    <a:lumMod val="60000"/>
                    <a:lumOff val="40000"/>
                  </a:schemeClr>
                </a:solidFill>
              </a:rPr>
              <a:t> </a:t>
            </a:r>
            <a:r>
              <a:rPr lang="en-US" sz="2400" dirty="0"/>
              <a:t>HTTP/1.1</a:t>
            </a:r>
            <a:br>
              <a:rPr lang="en-US" sz="2400" dirty="0"/>
            </a:br>
            <a:r>
              <a:rPr lang="en-US" sz="2200" dirty="0">
                <a:latin typeface="FreeSans"/>
              </a:rPr>
              <a:t>Host: dvwa.vlab.f5demo.com\r\n</a:t>
            </a:r>
          </a:p>
          <a:p>
            <a:r>
              <a:rPr lang="en-US" sz="2200" dirty="0">
                <a:latin typeface="FreeSans"/>
              </a:rPr>
              <a:t>Connection: keep-alive\r\n</a:t>
            </a:r>
          </a:p>
          <a:p>
            <a:r>
              <a:rPr lang="en-US" sz="2200" dirty="0">
                <a:latin typeface="FreeSans"/>
              </a:rPr>
              <a:t>Content-Length: 44\r\n</a:t>
            </a:r>
          </a:p>
          <a:p>
            <a:r>
              <a:rPr lang="en-US" sz="2200" dirty="0">
                <a:latin typeface="FreeSans"/>
              </a:rPr>
              <a:t>Cache-Control: max-age=0\r\n</a:t>
            </a:r>
          </a:p>
          <a:p>
            <a:r>
              <a:rPr lang="en-US" sz="2200" dirty="0">
                <a:latin typeface="FreeSans"/>
              </a:rPr>
              <a:t>Accept: text/</a:t>
            </a:r>
            <a:r>
              <a:rPr lang="en-US" sz="2200" dirty="0" err="1">
                <a:latin typeface="FreeSans"/>
              </a:rPr>
              <a:t>html,application</a:t>
            </a:r>
            <a:r>
              <a:rPr lang="en-US" sz="2200" dirty="0">
                <a:latin typeface="FreeSans"/>
              </a:rPr>
              <a:t>/</a:t>
            </a:r>
            <a:r>
              <a:rPr lang="en-US" sz="2200" dirty="0" err="1">
                <a:latin typeface="FreeSans"/>
              </a:rPr>
              <a:t>xhtml+xml,application</a:t>
            </a:r>
            <a:r>
              <a:rPr lang="en-US" sz="2200" dirty="0">
                <a:latin typeface="FreeSans"/>
              </a:rPr>
              <a:t>/</a:t>
            </a:r>
            <a:r>
              <a:rPr lang="en-US" sz="2200" dirty="0" err="1">
                <a:latin typeface="FreeSans"/>
              </a:rPr>
              <a:t>xml;q</a:t>
            </a:r>
            <a:r>
              <a:rPr lang="en-US" sz="2200" dirty="0">
                <a:latin typeface="FreeSans"/>
              </a:rPr>
              <a:t>=0.9\r\n</a:t>
            </a:r>
          </a:p>
          <a:p>
            <a:r>
              <a:rPr lang="en-US" sz="2200" dirty="0">
                <a:latin typeface="FreeSans"/>
              </a:rPr>
              <a:t>Origin: https://dvwa.vlab.f5demo.com\r\n</a:t>
            </a:r>
          </a:p>
          <a:p>
            <a:r>
              <a:rPr lang="en-US" sz="2200" dirty="0">
                <a:latin typeface="FreeSans"/>
              </a:rPr>
              <a:t>Upgrade-Insecure-Requests: 1\r\n</a:t>
            </a:r>
          </a:p>
          <a:p>
            <a:r>
              <a:rPr lang="en-US" sz="2200" dirty="0">
                <a:latin typeface="FreeSans"/>
              </a:rPr>
              <a:t>User-Agent: Mozilla/5.0 (Windows NT 6.1; WOW64) </a:t>
            </a:r>
            <a:r>
              <a:rPr lang="en-US" sz="2200" dirty="0" err="1">
                <a:latin typeface="FreeSans"/>
              </a:rPr>
              <a:t>AppleWebKit</a:t>
            </a:r>
            <a:r>
              <a:rPr lang="en-US" sz="2200" dirty="0">
                <a:latin typeface="FreeSans"/>
              </a:rPr>
              <a:t>/537.36 (KHTML, like Gecko) Chrome/47.0.2526.106 Safari/537.36\r\n</a:t>
            </a:r>
          </a:p>
          <a:p>
            <a:r>
              <a:rPr lang="en-US" sz="2200" dirty="0">
                <a:latin typeface="FreeSans"/>
              </a:rPr>
              <a:t>Content-Type: application/x-www-form-</a:t>
            </a:r>
            <a:r>
              <a:rPr lang="en-US" sz="2200" dirty="0" err="1">
                <a:latin typeface="FreeSans"/>
              </a:rPr>
              <a:t>urlencoded</a:t>
            </a:r>
            <a:r>
              <a:rPr lang="en-US" sz="2200" dirty="0">
                <a:latin typeface="FreeSans"/>
              </a:rPr>
              <a:t>\r\n</a:t>
            </a:r>
          </a:p>
          <a:p>
            <a:r>
              <a:rPr lang="en-US" sz="2200" dirty="0" err="1">
                <a:latin typeface="FreeSans"/>
              </a:rPr>
              <a:t>Referer</a:t>
            </a:r>
            <a:r>
              <a:rPr lang="en-US" sz="2200" dirty="0">
                <a:latin typeface="FreeSans"/>
              </a:rPr>
              <a:t>: https://dvwa.vlab.f5demo.com/login.php\r\n</a:t>
            </a:r>
          </a:p>
          <a:p>
            <a:r>
              <a:rPr lang="en-US" sz="2200" dirty="0">
                <a:latin typeface="FreeSans"/>
              </a:rPr>
              <a:t>Accept-Encoding: </a:t>
            </a:r>
            <a:r>
              <a:rPr lang="en-US" sz="2200" dirty="0" err="1">
                <a:latin typeface="FreeSans"/>
              </a:rPr>
              <a:t>gzip</a:t>
            </a:r>
            <a:r>
              <a:rPr lang="en-US" sz="2200" dirty="0">
                <a:latin typeface="FreeSans"/>
              </a:rPr>
              <a:t>, deflate\r\n</a:t>
            </a:r>
          </a:p>
          <a:p>
            <a:r>
              <a:rPr lang="en-US" sz="2200" dirty="0">
                <a:latin typeface="FreeSans"/>
              </a:rPr>
              <a:t>Accept-Language: </a:t>
            </a:r>
            <a:r>
              <a:rPr lang="en-US" sz="2200" dirty="0" err="1">
                <a:latin typeface="FreeSans"/>
              </a:rPr>
              <a:t>en-US,en;q</a:t>
            </a:r>
            <a:r>
              <a:rPr lang="en-US" sz="2200" dirty="0">
                <a:latin typeface="FreeSans"/>
              </a:rPr>
              <a:t>=0.8\r\n</a:t>
            </a:r>
          </a:p>
        </p:txBody>
      </p:sp>
      <p:sp>
        <p:nvSpPr>
          <p:cNvPr id="2" name="Rectangle 1"/>
          <p:cNvSpPr/>
          <p:nvPr/>
        </p:nvSpPr>
        <p:spPr>
          <a:xfrm>
            <a:off x="1905000" y="838200"/>
            <a:ext cx="8458200" cy="5201424"/>
          </a:xfrm>
          <a:prstGeom prst="rect">
            <a:avLst/>
          </a:prstGeom>
        </p:spPr>
        <p:txBody>
          <a:bodyPr wrap="square">
            <a:spAutoFit/>
          </a:bodyPr>
          <a:lstStyle/>
          <a:p>
            <a:r>
              <a:rPr lang="en-US" sz="2400" dirty="0"/>
              <a:t>GET </a:t>
            </a:r>
            <a:r>
              <a:rPr lang="en-US" sz="2400" dirty="0">
                <a:solidFill>
                  <a:schemeClr val="accent5">
                    <a:lumMod val="60000"/>
                    <a:lumOff val="40000"/>
                  </a:schemeClr>
                </a:solidFill>
              </a:rPr>
              <a:t>/login.php </a:t>
            </a:r>
            <a:r>
              <a:rPr lang="en-US" sz="2400" dirty="0"/>
              <a:t>HTTP/1.1</a:t>
            </a:r>
            <a:br>
              <a:rPr lang="en-US" sz="2400" dirty="0"/>
            </a:br>
            <a:r>
              <a:rPr lang="en-US" sz="2200" dirty="0">
                <a:latin typeface="FreeSans"/>
              </a:rPr>
              <a:t>Host: dvwa.vlab.f5demo.com\r\n</a:t>
            </a:r>
          </a:p>
          <a:p>
            <a:r>
              <a:rPr lang="en-US" sz="2200" dirty="0">
                <a:latin typeface="FreeSans"/>
              </a:rPr>
              <a:t>Connection: keep-alive\r\n</a:t>
            </a:r>
          </a:p>
          <a:p>
            <a:r>
              <a:rPr lang="en-US" sz="2200" dirty="0">
                <a:latin typeface="FreeSans"/>
              </a:rPr>
              <a:t>Content-Length: 44\r\n</a:t>
            </a:r>
          </a:p>
          <a:p>
            <a:r>
              <a:rPr lang="en-US" sz="2200" dirty="0">
                <a:latin typeface="FreeSans"/>
              </a:rPr>
              <a:t>Cache-Control: max-age=0\r\n</a:t>
            </a:r>
          </a:p>
          <a:p>
            <a:r>
              <a:rPr lang="en-US" sz="2200" dirty="0">
                <a:latin typeface="FreeSans"/>
              </a:rPr>
              <a:t>Accept: text/</a:t>
            </a:r>
            <a:r>
              <a:rPr lang="en-US" sz="2200" dirty="0" err="1">
                <a:latin typeface="FreeSans"/>
              </a:rPr>
              <a:t>html,application</a:t>
            </a:r>
            <a:r>
              <a:rPr lang="en-US" sz="2200" dirty="0">
                <a:latin typeface="FreeSans"/>
              </a:rPr>
              <a:t>/</a:t>
            </a:r>
            <a:r>
              <a:rPr lang="en-US" sz="2200" dirty="0" err="1">
                <a:latin typeface="FreeSans"/>
              </a:rPr>
              <a:t>xhtml+xml,application</a:t>
            </a:r>
            <a:r>
              <a:rPr lang="en-US" sz="2200" dirty="0">
                <a:latin typeface="FreeSans"/>
              </a:rPr>
              <a:t>/</a:t>
            </a:r>
            <a:r>
              <a:rPr lang="en-US" sz="2200" dirty="0" err="1">
                <a:latin typeface="FreeSans"/>
              </a:rPr>
              <a:t>xml;q</a:t>
            </a:r>
            <a:r>
              <a:rPr lang="en-US" sz="2200" dirty="0">
                <a:latin typeface="FreeSans"/>
              </a:rPr>
              <a:t>=0.9\r\n</a:t>
            </a:r>
          </a:p>
          <a:p>
            <a:r>
              <a:rPr lang="en-US" sz="2200" dirty="0">
                <a:latin typeface="FreeSans"/>
              </a:rPr>
              <a:t>Origin: https://dvwa.vlab.f5demo.com\r\n</a:t>
            </a:r>
          </a:p>
          <a:p>
            <a:r>
              <a:rPr lang="en-US" sz="2200" dirty="0">
                <a:latin typeface="FreeSans"/>
              </a:rPr>
              <a:t>Upgrade-Insecure-Requests: 1\r\n</a:t>
            </a:r>
          </a:p>
          <a:p>
            <a:r>
              <a:rPr lang="en-US" sz="2200" dirty="0">
                <a:latin typeface="FreeSans"/>
              </a:rPr>
              <a:t>User-Agent: Mozilla/5.0 (Windows NT 6.1; WOW64) </a:t>
            </a:r>
            <a:r>
              <a:rPr lang="en-US" sz="2200" dirty="0" err="1">
                <a:latin typeface="FreeSans"/>
              </a:rPr>
              <a:t>AppleWebKit</a:t>
            </a:r>
            <a:r>
              <a:rPr lang="en-US" sz="2200" dirty="0">
                <a:latin typeface="FreeSans"/>
              </a:rPr>
              <a:t>/537.36 (KHTML, like Gecko) Chrome/47.0.2526.106 Safari/537.36\r\n</a:t>
            </a:r>
          </a:p>
          <a:p>
            <a:r>
              <a:rPr lang="en-US" sz="2200" dirty="0">
                <a:latin typeface="FreeSans"/>
              </a:rPr>
              <a:t>Content-Type: application/x-www-form-</a:t>
            </a:r>
            <a:r>
              <a:rPr lang="en-US" sz="2200" dirty="0" err="1">
                <a:latin typeface="FreeSans"/>
              </a:rPr>
              <a:t>urlencoded</a:t>
            </a:r>
            <a:r>
              <a:rPr lang="en-US" sz="2200" dirty="0">
                <a:latin typeface="FreeSans"/>
              </a:rPr>
              <a:t>\r\n</a:t>
            </a:r>
          </a:p>
          <a:p>
            <a:r>
              <a:rPr lang="en-US" sz="2200" dirty="0" err="1">
                <a:latin typeface="FreeSans"/>
              </a:rPr>
              <a:t>Referer</a:t>
            </a:r>
            <a:r>
              <a:rPr lang="en-US" sz="2200" dirty="0">
                <a:latin typeface="FreeSans"/>
              </a:rPr>
              <a:t>: https://dvwa.vlab.f5demo.com/login.php\r\n</a:t>
            </a:r>
          </a:p>
          <a:p>
            <a:r>
              <a:rPr lang="en-US" sz="2200" dirty="0">
                <a:latin typeface="FreeSans"/>
              </a:rPr>
              <a:t>Accept-Encoding: </a:t>
            </a:r>
            <a:r>
              <a:rPr lang="en-US" sz="2200" dirty="0" err="1">
                <a:latin typeface="FreeSans"/>
              </a:rPr>
              <a:t>gzip</a:t>
            </a:r>
            <a:r>
              <a:rPr lang="en-US" sz="2200" dirty="0">
                <a:latin typeface="FreeSans"/>
              </a:rPr>
              <a:t>, deflate\r\n</a:t>
            </a:r>
          </a:p>
          <a:p>
            <a:r>
              <a:rPr lang="en-US" sz="2200" dirty="0">
                <a:latin typeface="FreeSans"/>
              </a:rPr>
              <a:t>Accept-Language: </a:t>
            </a:r>
            <a:r>
              <a:rPr lang="en-US" sz="2200" dirty="0" err="1">
                <a:latin typeface="FreeSans"/>
              </a:rPr>
              <a:t>en-US,en;q</a:t>
            </a:r>
            <a:r>
              <a:rPr lang="en-US" sz="2200" dirty="0">
                <a:latin typeface="FreeSans"/>
              </a:rPr>
              <a:t>=0.8\r\n</a:t>
            </a:r>
          </a:p>
        </p:txBody>
      </p:sp>
      <p:sp>
        <p:nvSpPr>
          <p:cNvPr id="607234" name="Title 1"/>
          <p:cNvSpPr>
            <a:spLocks noGrp="1"/>
          </p:cNvSpPr>
          <p:nvPr>
            <p:ph type="title"/>
          </p:nvPr>
        </p:nvSpPr>
        <p:spPr/>
        <p:txBody>
          <a:bodyPr/>
          <a:lstStyle/>
          <a:p>
            <a:r>
              <a:rPr lang="en-US" dirty="0">
                <a:latin typeface="Arial" charset="0"/>
                <a:ea typeface="ＭＳ Ｐゴシック" charset="0"/>
              </a:rPr>
              <a:t>ASM Can Enforce Specific URLs</a:t>
            </a:r>
            <a:endParaRPr dirty="0">
              <a:latin typeface="Arial" charset="0"/>
              <a:ea typeface="ＭＳ Ｐゴシック" charset="0"/>
            </a:endParaRPr>
          </a:p>
        </p:txBody>
      </p:sp>
    </p:spTree>
    <p:custDataLst>
      <p:tags r:id="rId1"/>
    </p:custDataLst>
    <p:extLst>
      <p:ext uri="{BB962C8B-B14F-4D97-AF65-F5344CB8AC3E}">
        <p14:creationId xmlns:p14="http://schemas.microsoft.com/office/powerpoint/2010/main" val="420840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xit"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xit"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xit"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838201"/>
            <a:ext cx="8458200" cy="5847755"/>
          </a:xfrm>
          <a:prstGeom prst="rect">
            <a:avLst/>
          </a:prstGeom>
        </p:spPr>
        <p:txBody>
          <a:bodyPr wrap="square">
            <a:spAutoFit/>
          </a:bodyPr>
          <a:lstStyle/>
          <a:p>
            <a:r>
              <a:rPr lang="en-US" sz="2200" dirty="0">
                <a:latin typeface="FreeSans"/>
              </a:rPr>
              <a:t>POST /login.php HTTP/1.1</a:t>
            </a:r>
          </a:p>
          <a:p>
            <a:r>
              <a:rPr lang="en-US" sz="2200" dirty="0">
                <a:latin typeface="FreeSans"/>
              </a:rPr>
              <a:t>Host: dvwa.vlab.f5demo.com\r\n</a:t>
            </a:r>
          </a:p>
          <a:p>
            <a:r>
              <a:rPr lang="en-US" sz="2200" dirty="0">
                <a:latin typeface="FreeSans"/>
              </a:rPr>
              <a:t>Connection: keep-alive\r\n</a:t>
            </a:r>
          </a:p>
          <a:p>
            <a:r>
              <a:rPr lang="en-US" sz="2200" dirty="0">
                <a:latin typeface="FreeSans"/>
              </a:rPr>
              <a:t>Content-Length: 44\r\n</a:t>
            </a:r>
          </a:p>
          <a:p>
            <a:r>
              <a:rPr lang="en-US" sz="2200" dirty="0">
                <a:latin typeface="FreeSans"/>
              </a:rPr>
              <a:t>Cache-Control: max-age=0\r\n</a:t>
            </a:r>
          </a:p>
          <a:p>
            <a:r>
              <a:rPr lang="en-US" sz="2200" dirty="0">
                <a:latin typeface="FreeSans"/>
              </a:rPr>
              <a:t>Accept: text/</a:t>
            </a:r>
            <a:r>
              <a:rPr lang="en-US" sz="2200" dirty="0" err="1">
                <a:latin typeface="FreeSans"/>
              </a:rPr>
              <a:t>html,application</a:t>
            </a:r>
            <a:r>
              <a:rPr lang="en-US" sz="2200" dirty="0">
                <a:latin typeface="FreeSans"/>
              </a:rPr>
              <a:t>/</a:t>
            </a:r>
            <a:r>
              <a:rPr lang="en-US" sz="2200" dirty="0" err="1">
                <a:latin typeface="FreeSans"/>
              </a:rPr>
              <a:t>xhtml+xml,application</a:t>
            </a:r>
            <a:r>
              <a:rPr lang="en-US" sz="2200" dirty="0">
                <a:latin typeface="FreeSans"/>
              </a:rPr>
              <a:t>/</a:t>
            </a:r>
            <a:r>
              <a:rPr lang="en-US" sz="2200" dirty="0" err="1">
                <a:latin typeface="FreeSans"/>
              </a:rPr>
              <a:t>xml;q</a:t>
            </a:r>
            <a:r>
              <a:rPr lang="en-US" sz="2200" dirty="0">
                <a:latin typeface="FreeSans"/>
              </a:rPr>
              <a:t>=0.9\r\n</a:t>
            </a:r>
          </a:p>
          <a:p>
            <a:r>
              <a:rPr lang="en-US" sz="2200" dirty="0">
                <a:latin typeface="FreeSans"/>
              </a:rPr>
              <a:t>Origin: https://dvwa.vlab.f5demo.com\r\n</a:t>
            </a:r>
          </a:p>
          <a:p>
            <a:r>
              <a:rPr lang="en-US" sz="2200" dirty="0">
                <a:latin typeface="FreeSans"/>
              </a:rPr>
              <a:t>Upgrade-Insecure-Requests: 1\r\n</a:t>
            </a:r>
          </a:p>
          <a:p>
            <a:r>
              <a:rPr lang="en-US" sz="2200" dirty="0">
                <a:latin typeface="FreeSans"/>
              </a:rPr>
              <a:t>User-Agent: Mozilla/5.0 (Windows NT 6.1; WOW64) </a:t>
            </a:r>
            <a:r>
              <a:rPr lang="en-US" sz="2200" dirty="0" err="1">
                <a:latin typeface="FreeSans"/>
              </a:rPr>
              <a:t>AppleWebKit</a:t>
            </a:r>
            <a:r>
              <a:rPr lang="en-US" sz="2200" dirty="0">
                <a:latin typeface="FreeSans"/>
              </a:rPr>
              <a:t>/537.36 (KHTML, like Gecko) Chrome/47.0.2526.106 Safari/537.36\r\n</a:t>
            </a:r>
          </a:p>
          <a:p>
            <a:r>
              <a:rPr lang="en-US" sz="2200" dirty="0">
                <a:latin typeface="FreeSans"/>
              </a:rPr>
              <a:t>Content-Type: application/x-www-form-</a:t>
            </a:r>
            <a:r>
              <a:rPr lang="en-US" sz="2200" dirty="0" err="1">
                <a:latin typeface="FreeSans"/>
              </a:rPr>
              <a:t>urlencoded</a:t>
            </a:r>
            <a:r>
              <a:rPr lang="en-US" sz="2200" dirty="0">
                <a:latin typeface="FreeSans"/>
              </a:rPr>
              <a:t>\r\n</a:t>
            </a:r>
          </a:p>
          <a:p>
            <a:r>
              <a:rPr lang="en-US" sz="2200" dirty="0" err="1">
                <a:latin typeface="FreeSans"/>
              </a:rPr>
              <a:t>Referer</a:t>
            </a:r>
            <a:r>
              <a:rPr lang="en-US" sz="2200" dirty="0">
                <a:latin typeface="FreeSans"/>
              </a:rPr>
              <a:t>: https://dvwa.vlab.f5demo.com/login.php\r\n</a:t>
            </a:r>
          </a:p>
          <a:p>
            <a:r>
              <a:rPr lang="en-US" sz="2200" dirty="0">
                <a:latin typeface="FreeSans"/>
              </a:rPr>
              <a:t>Accept-Encoding: </a:t>
            </a:r>
            <a:r>
              <a:rPr lang="en-US" sz="2200" dirty="0" err="1">
                <a:latin typeface="FreeSans"/>
              </a:rPr>
              <a:t>gzip</a:t>
            </a:r>
            <a:r>
              <a:rPr lang="en-US" sz="2200" dirty="0">
                <a:latin typeface="FreeSans"/>
              </a:rPr>
              <a:t>, deflate\r\n</a:t>
            </a:r>
          </a:p>
          <a:p>
            <a:r>
              <a:rPr lang="en-US" sz="2200" dirty="0">
                <a:latin typeface="FreeSans"/>
              </a:rPr>
              <a:t>Accept-Language: </a:t>
            </a:r>
            <a:r>
              <a:rPr lang="en-US" sz="2200" dirty="0" err="1">
                <a:latin typeface="FreeSans"/>
              </a:rPr>
              <a:t>en-US,en;q</a:t>
            </a:r>
            <a:r>
              <a:rPr lang="en-US" sz="2200" dirty="0">
                <a:latin typeface="FreeSans"/>
              </a:rPr>
              <a:t>=0.8\r\n</a:t>
            </a:r>
          </a:p>
          <a:p>
            <a:endParaRPr lang="en-US" sz="2200" dirty="0">
              <a:latin typeface="FreeSans"/>
            </a:endParaRPr>
          </a:p>
          <a:p>
            <a:r>
              <a:rPr lang="en-US" sz="2200" dirty="0">
                <a:solidFill>
                  <a:schemeClr val="accent5">
                    <a:lumMod val="60000"/>
                    <a:lumOff val="40000"/>
                  </a:schemeClr>
                </a:solidFill>
                <a:latin typeface="FreeSans"/>
              </a:rPr>
              <a:t>username</a:t>
            </a:r>
            <a:r>
              <a:rPr lang="en-US" sz="2200" dirty="0">
                <a:latin typeface="FreeSans"/>
              </a:rPr>
              <a:t>=</a:t>
            </a:r>
            <a:r>
              <a:rPr lang="en-US" sz="2200" dirty="0" err="1">
                <a:latin typeface="FreeSans"/>
              </a:rPr>
              <a:t>admin&amp;</a:t>
            </a:r>
            <a:r>
              <a:rPr lang="en-US" sz="2200" dirty="0" err="1">
                <a:solidFill>
                  <a:schemeClr val="accent5">
                    <a:lumMod val="60000"/>
                    <a:lumOff val="40000"/>
                  </a:schemeClr>
                </a:solidFill>
                <a:latin typeface="FreeSans"/>
              </a:rPr>
              <a:t>password</a:t>
            </a:r>
            <a:r>
              <a:rPr lang="en-US" sz="2200" dirty="0">
                <a:latin typeface="FreeSans"/>
              </a:rPr>
              <a:t>=P@ssw0rd!&amp;</a:t>
            </a:r>
            <a:r>
              <a:rPr lang="en-US" sz="2200" dirty="0">
                <a:solidFill>
                  <a:schemeClr val="accent5">
                    <a:lumMod val="60000"/>
                    <a:lumOff val="40000"/>
                  </a:schemeClr>
                </a:solidFill>
                <a:latin typeface="FreeSans"/>
              </a:rPr>
              <a:t>Login</a:t>
            </a:r>
            <a:r>
              <a:rPr lang="en-US" sz="2200" dirty="0">
                <a:latin typeface="FreeSans"/>
              </a:rPr>
              <a:t>=Login</a:t>
            </a:r>
          </a:p>
        </p:txBody>
      </p:sp>
      <p:sp>
        <p:nvSpPr>
          <p:cNvPr id="607234" name="Title 1"/>
          <p:cNvSpPr>
            <a:spLocks noGrp="1"/>
          </p:cNvSpPr>
          <p:nvPr>
            <p:ph type="title"/>
          </p:nvPr>
        </p:nvSpPr>
        <p:spPr/>
        <p:txBody>
          <a:bodyPr/>
          <a:lstStyle/>
          <a:p>
            <a:r>
              <a:rPr lang="en-US" dirty="0">
                <a:latin typeface="Arial" charset="0"/>
                <a:ea typeface="ＭＳ Ｐゴシック" charset="0"/>
              </a:rPr>
              <a:t>ASM Can Allow Only Specific Parameters</a:t>
            </a:r>
            <a:endParaRPr dirty="0">
              <a:latin typeface="Arial" charset="0"/>
              <a:ea typeface="ＭＳ Ｐゴシック" charset="0"/>
            </a:endParaRPr>
          </a:p>
        </p:txBody>
      </p:sp>
    </p:spTree>
    <p:custDataLst>
      <p:tags r:id="rId1"/>
    </p:custDataLst>
    <p:extLst>
      <p:ext uri="{BB962C8B-B14F-4D97-AF65-F5344CB8AC3E}">
        <p14:creationId xmlns:p14="http://schemas.microsoft.com/office/powerpoint/2010/main" val="94784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838201"/>
            <a:ext cx="8458200" cy="5847755"/>
          </a:xfrm>
          <a:prstGeom prst="rect">
            <a:avLst/>
          </a:prstGeom>
        </p:spPr>
        <p:txBody>
          <a:bodyPr wrap="square">
            <a:spAutoFit/>
          </a:bodyPr>
          <a:lstStyle/>
          <a:p>
            <a:r>
              <a:rPr lang="en-US" sz="2200" dirty="0">
                <a:latin typeface="FreeSans"/>
              </a:rPr>
              <a:t>POST /login.php HTTP/1.1</a:t>
            </a:r>
          </a:p>
          <a:p>
            <a:r>
              <a:rPr lang="en-US" sz="2200" dirty="0">
                <a:latin typeface="FreeSans"/>
              </a:rPr>
              <a:t>Host: dvwa.vlab.f5demo.com\r\n</a:t>
            </a:r>
          </a:p>
          <a:p>
            <a:r>
              <a:rPr lang="en-US" sz="2200" dirty="0">
                <a:latin typeface="FreeSans"/>
              </a:rPr>
              <a:t>Connection: keep-alive\r\n</a:t>
            </a:r>
          </a:p>
          <a:p>
            <a:r>
              <a:rPr lang="en-US" sz="2200" dirty="0">
                <a:latin typeface="FreeSans"/>
              </a:rPr>
              <a:t>Content-Length: 44\r\n</a:t>
            </a:r>
          </a:p>
          <a:p>
            <a:r>
              <a:rPr lang="en-US" sz="2200" dirty="0">
                <a:latin typeface="FreeSans"/>
              </a:rPr>
              <a:t>Cache-Control: max-age=0\r\n</a:t>
            </a:r>
          </a:p>
          <a:p>
            <a:r>
              <a:rPr lang="en-US" sz="2200" dirty="0">
                <a:latin typeface="FreeSans"/>
              </a:rPr>
              <a:t>Accept: text/</a:t>
            </a:r>
            <a:r>
              <a:rPr lang="en-US" sz="2200" dirty="0" err="1">
                <a:latin typeface="FreeSans"/>
              </a:rPr>
              <a:t>html,application</a:t>
            </a:r>
            <a:r>
              <a:rPr lang="en-US" sz="2200" dirty="0">
                <a:latin typeface="FreeSans"/>
              </a:rPr>
              <a:t>/</a:t>
            </a:r>
            <a:r>
              <a:rPr lang="en-US" sz="2200" dirty="0" err="1">
                <a:latin typeface="FreeSans"/>
              </a:rPr>
              <a:t>xhtml+xml,application</a:t>
            </a:r>
            <a:r>
              <a:rPr lang="en-US" sz="2200" dirty="0">
                <a:latin typeface="FreeSans"/>
              </a:rPr>
              <a:t>/</a:t>
            </a:r>
            <a:r>
              <a:rPr lang="en-US" sz="2200" dirty="0" err="1">
                <a:latin typeface="FreeSans"/>
              </a:rPr>
              <a:t>xml;q</a:t>
            </a:r>
            <a:r>
              <a:rPr lang="en-US" sz="2200" dirty="0">
                <a:latin typeface="FreeSans"/>
              </a:rPr>
              <a:t>=0.9\r\n</a:t>
            </a:r>
          </a:p>
          <a:p>
            <a:r>
              <a:rPr lang="en-US" sz="2200" dirty="0">
                <a:latin typeface="FreeSans"/>
              </a:rPr>
              <a:t>Origin: https://dvwa.vlab.f5demo.com\r\n</a:t>
            </a:r>
          </a:p>
          <a:p>
            <a:r>
              <a:rPr lang="en-US" sz="2200" dirty="0">
                <a:latin typeface="FreeSans"/>
              </a:rPr>
              <a:t>Upgrade-Insecure-Requests: 1\r\n</a:t>
            </a:r>
          </a:p>
          <a:p>
            <a:r>
              <a:rPr lang="en-US" sz="2200" dirty="0">
                <a:latin typeface="FreeSans"/>
              </a:rPr>
              <a:t>User-Agent: Mozilla/5.0 (Windows NT 6.1; WOW64) </a:t>
            </a:r>
            <a:r>
              <a:rPr lang="en-US" sz="2200" dirty="0" err="1">
                <a:latin typeface="FreeSans"/>
              </a:rPr>
              <a:t>AppleWebKit</a:t>
            </a:r>
            <a:r>
              <a:rPr lang="en-US" sz="2200" dirty="0">
                <a:latin typeface="FreeSans"/>
              </a:rPr>
              <a:t>/537.36 (KHTML, like Gecko) Chrome/47.0.2526.106 Safari/537.36\r\n</a:t>
            </a:r>
          </a:p>
          <a:p>
            <a:r>
              <a:rPr lang="en-US" sz="2200" dirty="0">
                <a:latin typeface="FreeSans"/>
              </a:rPr>
              <a:t>Content-Type: application/x-www-form-</a:t>
            </a:r>
            <a:r>
              <a:rPr lang="en-US" sz="2200" dirty="0" err="1">
                <a:latin typeface="FreeSans"/>
              </a:rPr>
              <a:t>urlencoded</a:t>
            </a:r>
            <a:r>
              <a:rPr lang="en-US" sz="2200" dirty="0">
                <a:latin typeface="FreeSans"/>
              </a:rPr>
              <a:t>\r\n</a:t>
            </a:r>
          </a:p>
          <a:p>
            <a:r>
              <a:rPr lang="en-US" sz="2200" dirty="0" err="1">
                <a:latin typeface="FreeSans"/>
              </a:rPr>
              <a:t>Referer</a:t>
            </a:r>
            <a:r>
              <a:rPr lang="en-US" sz="2200" dirty="0">
                <a:latin typeface="FreeSans"/>
              </a:rPr>
              <a:t>: https://dvwa.vlab.f5demo.com/login.php\r\n</a:t>
            </a:r>
          </a:p>
          <a:p>
            <a:r>
              <a:rPr lang="en-US" sz="2200" dirty="0">
                <a:latin typeface="FreeSans"/>
              </a:rPr>
              <a:t>Accept-Encoding: </a:t>
            </a:r>
            <a:r>
              <a:rPr lang="en-US" sz="2200" dirty="0" err="1">
                <a:latin typeface="FreeSans"/>
              </a:rPr>
              <a:t>gzip</a:t>
            </a:r>
            <a:r>
              <a:rPr lang="en-US" sz="2200" dirty="0">
                <a:latin typeface="FreeSans"/>
              </a:rPr>
              <a:t>, deflate\r\n</a:t>
            </a:r>
          </a:p>
          <a:p>
            <a:r>
              <a:rPr lang="en-US" sz="2200" dirty="0">
                <a:latin typeface="FreeSans"/>
              </a:rPr>
              <a:t>Accept-Language: </a:t>
            </a:r>
            <a:r>
              <a:rPr lang="en-US" sz="2200" dirty="0" err="1">
                <a:latin typeface="FreeSans"/>
              </a:rPr>
              <a:t>en-US,en;q</a:t>
            </a:r>
            <a:r>
              <a:rPr lang="en-US" sz="2200" dirty="0">
                <a:latin typeface="FreeSans"/>
              </a:rPr>
              <a:t>=0.8\r\n</a:t>
            </a:r>
          </a:p>
          <a:p>
            <a:endParaRPr lang="en-US" sz="2200" dirty="0">
              <a:latin typeface="FreeSans"/>
            </a:endParaRPr>
          </a:p>
          <a:p>
            <a:r>
              <a:rPr lang="en-US" sz="2200" dirty="0">
                <a:latin typeface="FreeSans"/>
              </a:rPr>
              <a:t>username=</a:t>
            </a:r>
            <a:r>
              <a:rPr lang="en-US" sz="2200" dirty="0" err="1">
                <a:solidFill>
                  <a:schemeClr val="accent5">
                    <a:lumMod val="60000"/>
                    <a:lumOff val="40000"/>
                  </a:schemeClr>
                </a:solidFill>
                <a:latin typeface="FreeSans"/>
              </a:rPr>
              <a:t>admin</a:t>
            </a:r>
            <a:r>
              <a:rPr lang="en-US" sz="2200" dirty="0" err="1">
                <a:latin typeface="FreeSans"/>
              </a:rPr>
              <a:t>&amp;password</a:t>
            </a:r>
            <a:r>
              <a:rPr lang="en-US" sz="2200" dirty="0">
                <a:latin typeface="FreeSans"/>
              </a:rPr>
              <a:t>=</a:t>
            </a:r>
            <a:r>
              <a:rPr lang="en-US" sz="2200" dirty="0">
                <a:solidFill>
                  <a:schemeClr val="accent5">
                    <a:lumMod val="60000"/>
                    <a:lumOff val="40000"/>
                  </a:schemeClr>
                </a:solidFill>
                <a:latin typeface="FreeSans"/>
              </a:rPr>
              <a:t>P@ssw0rd!</a:t>
            </a:r>
            <a:r>
              <a:rPr lang="en-US" sz="2200" dirty="0">
                <a:latin typeface="FreeSans"/>
              </a:rPr>
              <a:t>&amp;Login=</a:t>
            </a:r>
            <a:r>
              <a:rPr lang="en-US" sz="2200" dirty="0">
                <a:solidFill>
                  <a:schemeClr val="accent5">
                    <a:lumMod val="60000"/>
                    <a:lumOff val="40000"/>
                  </a:schemeClr>
                </a:solidFill>
                <a:latin typeface="FreeSans"/>
              </a:rPr>
              <a:t>Login</a:t>
            </a:r>
          </a:p>
        </p:txBody>
      </p:sp>
      <p:sp>
        <p:nvSpPr>
          <p:cNvPr id="607234" name="Title 1"/>
          <p:cNvSpPr>
            <a:spLocks noGrp="1"/>
          </p:cNvSpPr>
          <p:nvPr>
            <p:ph type="title"/>
          </p:nvPr>
        </p:nvSpPr>
        <p:spPr/>
        <p:txBody>
          <a:bodyPr/>
          <a:lstStyle/>
          <a:p>
            <a:r>
              <a:rPr lang="en-US" dirty="0">
                <a:latin typeface="Arial" charset="0"/>
                <a:ea typeface="ＭＳ Ｐゴシック" charset="0"/>
              </a:rPr>
              <a:t>ASM Can Check Each Parameter for Specific Criteria</a:t>
            </a:r>
            <a:endParaRPr dirty="0">
              <a:latin typeface="Arial" charset="0"/>
              <a:ea typeface="ＭＳ Ｐゴシック" charset="0"/>
            </a:endParaRPr>
          </a:p>
        </p:txBody>
      </p:sp>
    </p:spTree>
    <p:custDataLst>
      <p:tags r:id="rId1"/>
    </p:custDataLst>
    <p:extLst>
      <p:ext uri="{BB962C8B-B14F-4D97-AF65-F5344CB8AC3E}">
        <p14:creationId xmlns:p14="http://schemas.microsoft.com/office/powerpoint/2010/main" val="58425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838201"/>
            <a:ext cx="8458200" cy="5847755"/>
          </a:xfrm>
          <a:prstGeom prst="rect">
            <a:avLst/>
          </a:prstGeom>
        </p:spPr>
        <p:txBody>
          <a:bodyPr wrap="square">
            <a:spAutoFit/>
          </a:bodyPr>
          <a:lstStyle/>
          <a:p>
            <a:r>
              <a:rPr lang="en-US" sz="2200" dirty="0">
                <a:latin typeface="FreeSans"/>
              </a:rPr>
              <a:t>POST /login.php HTTP/1.1</a:t>
            </a:r>
          </a:p>
          <a:p>
            <a:r>
              <a:rPr lang="en-US" sz="2200" dirty="0">
                <a:latin typeface="FreeSans"/>
              </a:rPr>
              <a:t>Host: dvwa.vlab.f5demo.com\r\n</a:t>
            </a:r>
          </a:p>
          <a:p>
            <a:r>
              <a:rPr lang="en-US" sz="2200" dirty="0">
                <a:latin typeface="FreeSans"/>
              </a:rPr>
              <a:t>Connection: keep-alive\r\n</a:t>
            </a:r>
          </a:p>
          <a:p>
            <a:r>
              <a:rPr lang="en-US" sz="2200" dirty="0">
                <a:latin typeface="FreeSans"/>
              </a:rPr>
              <a:t>Content-Length: 44\r\n</a:t>
            </a:r>
          </a:p>
          <a:p>
            <a:r>
              <a:rPr lang="en-US" sz="2200" dirty="0">
                <a:latin typeface="FreeSans"/>
              </a:rPr>
              <a:t>Cache-Control: max-age=0\r\n</a:t>
            </a:r>
          </a:p>
          <a:p>
            <a:r>
              <a:rPr lang="en-US" sz="2200" dirty="0">
                <a:latin typeface="FreeSans"/>
              </a:rPr>
              <a:t>Accept: text/</a:t>
            </a:r>
            <a:r>
              <a:rPr lang="en-US" sz="2200" dirty="0" err="1">
                <a:latin typeface="FreeSans"/>
              </a:rPr>
              <a:t>html,application</a:t>
            </a:r>
            <a:r>
              <a:rPr lang="en-US" sz="2200" dirty="0">
                <a:latin typeface="FreeSans"/>
              </a:rPr>
              <a:t>/</a:t>
            </a:r>
            <a:r>
              <a:rPr lang="en-US" sz="2200" dirty="0" err="1">
                <a:latin typeface="FreeSans"/>
              </a:rPr>
              <a:t>xhtml+xml,application</a:t>
            </a:r>
            <a:r>
              <a:rPr lang="en-US" sz="2200" dirty="0">
                <a:latin typeface="FreeSans"/>
              </a:rPr>
              <a:t>/</a:t>
            </a:r>
            <a:r>
              <a:rPr lang="en-US" sz="2200" dirty="0" err="1">
                <a:latin typeface="FreeSans"/>
              </a:rPr>
              <a:t>xml;q</a:t>
            </a:r>
            <a:r>
              <a:rPr lang="en-US" sz="2200" dirty="0">
                <a:latin typeface="FreeSans"/>
              </a:rPr>
              <a:t>=0.9\r\n</a:t>
            </a:r>
          </a:p>
          <a:p>
            <a:r>
              <a:rPr lang="en-US" sz="2200" dirty="0">
                <a:latin typeface="FreeSans"/>
              </a:rPr>
              <a:t>Origin: https://dvwa.vlab.f5demo.com\r\n</a:t>
            </a:r>
          </a:p>
          <a:p>
            <a:r>
              <a:rPr lang="en-US" sz="2200" dirty="0">
                <a:latin typeface="FreeSans"/>
              </a:rPr>
              <a:t>Upgrade-Insecure-Requests: 1\r\n</a:t>
            </a:r>
          </a:p>
          <a:p>
            <a:r>
              <a:rPr lang="en-US" sz="2200" dirty="0">
                <a:latin typeface="FreeSans"/>
              </a:rPr>
              <a:t>User-Agent: Mozilla/5.0 (Windows NT 6.1; WOW64) </a:t>
            </a:r>
            <a:r>
              <a:rPr lang="en-US" sz="2200" dirty="0" err="1">
                <a:latin typeface="FreeSans"/>
              </a:rPr>
              <a:t>AppleWebKit</a:t>
            </a:r>
            <a:r>
              <a:rPr lang="en-US" sz="2200" dirty="0">
                <a:latin typeface="FreeSans"/>
              </a:rPr>
              <a:t>/537.36 (KHTML, like Gecko) Chrome/47.0.2526.106 Safari/537.36\r\n</a:t>
            </a:r>
          </a:p>
          <a:p>
            <a:r>
              <a:rPr lang="en-US" sz="2200" dirty="0">
                <a:latin typeface="FreeSans"/>
              </a:rPr>
              <a:t>Content-Type: application/x-www-form-</a:t>
            </a:r>
            <a:r>
              <a:rPr lang="en-US" sz="2200" dirty="0" err="1">
                <a:latin typeface="FreeSans"/>
              </a:rPr>
              <a:t>urlencoded</a:t>
            </a:r>
            <a:r>
              <a:rPr lang="en-US" sz="2200" dirty="0">
                <a:latin typeface="FreeSans"/>
              </a:rPr>
              <a:t>\r\n</a:t>
            </a:r>
          </a:p>
          <a:p>
            <a:r>
              <a:rPr lang="en-US" sz="2200" dirty="0" err="1">
                <a:latin typeface="FreeSans"/>
              </a:rPr>
              <a:t>Referer</a:t>
            </a:r>
            <a:r>
              <a:rPr lang="en-US" sz="2200" dirty="0">
                <a:latin typeface="FreeSans"/>
              </a:rPr>
              <a:t>: https://dvwa.vlab.f5demo.com/login.php\r\n</a:t>
            </a:r>
          </a:p>
          <a:p>
            <a:r>
              <a:rPr lang="en-US" sz="2200" dirty="0">
                <a:latin typeface="FreeSans"/>
              </a:rPr>
              <a:t>Accept-Encoding: </a:t>
            </a:r>
            <a:r>
              <a:rPr lang="en-US" sz="2200" dirty="0" err="1">
                <a:latin typeface="FreeSans"/>
              </a:rPr>
              <a:t>gzip</a:t>
            </a:r>
            <a:r>
              <a:rPr lang="en-US" sz="2200" dirty="0">
                <a:latin typeface="FreeSans"/>
              </a:rPr>
              <a:t>, deflate\r\n</a:t>
            </a:r>
          </a:p>
          <a:p>
            <a:r>
              <a:rPr lang="en-US" sz="2200" dirty="0">
                <a:latin typeface="FreeSans"/>
              </a:rPr>
              <a:t>Accept-Language: </a:t>
            </a:r>
            <a:r>
              <a:rPr lang="en-US" sz="2200" dirty="0" err="1">
                <a:latin typeface="FreeSans"/>
              </a:rPr>
              <a:t>en-US,en;q</a:t>
            </a:r>
            <a:r>
              <a:rPr lang="en-US" sz="2200" dirty="0">
                <a:latin typeface="FreeSans"/>
              </a:rPr>
              <a:t>=0.8\r\n</a:t>
            </a:r>
          </a:p>
          <a:p>
            <a:endParaRPr lang="en-US" sz="2200" dirty="0">
              <a:latin typeface="FreeSans"/>
            </a:endParaRPr>
          </a:p>
          <a:p>
            <a:r>
              <a:rPr lang="en-US" sz="2200" dirty="0">
                <a:latin typeface="FreeSans"/>
              </a:rPr>
              <a:t>username=</a:t>
            </a:r>
            <a:r>
              <a:rPr lang="en-US" sz="2200" dirty="0" err="1">
                <a:latin typeface="FreeSans"/>
              </a:rPr>
              <a:t>admin&amp;password</a:t>
            </a:r>
            <a:r>
              <a:rPr lang="en-US" sz="2200" dirty="0">
                <a:latin typeface="FreeSans"/>
              </a:rPr>
              <a:t>=P@ssw0rd!&amp;Login=Login</a:t>
            </a:r>
          </a:p>
        </p:txBody>
      </p:sp>
      <p:sp>
        <p:nvSpPr>
          <p:cNvPr id="607234" name="Title 1"/>
          <p:cNvSpPr>
            <a:spLocks noGrp="1"/>
          </p:cNvSpPr>
          <p:nvPr>
            <p:ph type="title"/>
          </p:nvPr>
        </p:nvSpPr>
        <p:spPr/>
        <p:txBody>
          <a:bodyPr/>
          <a:lstStyle/>
          <a:p>
            <a:r>
              <a:rPr lang="en-US" dirty="0">
                <a:latin typeface="Arial" charset="0"/>
                <a:ea typeface="ＭＳ Ｐゴシック" charset="0"/>
              </a:rPr>
              <a:t>ASM Can Scan For Attack Signatures</a:t>
            </a:r>
            <a:endParaRPr dirty="0">
              <a:latin typeface="Arial" charset="0"/>
              <a:ea typeface="ＭＳ Ｐゴシック" charset="0"/>
            </a:endParaRPr>
          </a:p>
        </p:txBody>
      </p:sp>
    </p:spTree>
    <p:custDataLst>
      <p:tags r:id="rId1"/>
    </p:custDataLst>
    <p:extLst>
      <p:ext uri="{BB962C8B-B14F-4D97-AF65-F5344CB8AC3E}">
        <p14:creationId xmlns:p14="http://schemas.microsoft.com/office/powerpoint/2010/main" val="105399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grpId="1" nodeType="clickEffect">
                                  <p:stCondLst>
                                    <p:cond delay="0"/>
                                  </p:stCondLst>
                                  <p:iterate type="lt">
                                    <p:tmPct val="4000"/>
                                  </p:iterate>
                                  <p:childTnLst>
                                    <p:set>
                                      <p:cBhvr override="childStyle">
                                        <p:cTn id="11" dur="500" fill="hold"/>
                                        <p:tgtEl>
                                          <p:spTgt spid="2"/>
                                        </p:tgtEl>
                                        <p:attrNameLst>
                                          <p:attrName>style.color</p:attrName>
                                        </p:attrNameLst>
                                      </p:cBhvr>
                                      <p:to>
                                        <p:clrVal>
                                          <a:srgbClr val="F25576"/>
                                        </p:clrVal>
                                      </p:to>
                                    </p:set>
                                    <p:set>
                                      <p:cBhvr>
                                        <p:cTn id="12" dur="500" fill="hold"/>
                                        <p:tgtEl>
                                          <p:spTgt spid="2"/>
                                        </p:tgtEl>
                                        <p:attrNameLst>
                                          <p:attrName>fillcolor</p:attrName>
                                        </p:attrNameLst>
                                      </p:cBhvr>
                                      <p:to>
                                        <p:clrVal>
                                          <a:srgbClr val="F25576"/>
                                        </p:clrVal>
                                      </p:to>
                                    </p:set>
                                    <p:set>
                                      <p:cBhvr>
                                        <p:cTn id="13"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megagadgets.nl/media/catalog/product/a/n/anti-theft-doorstop1.jpg">
            <a:extLst>
              <a:ext uri="{FF2B5EF4-FFF2-40B4-BE49-F238E27FC236}">
                <a16:creationId xmlns:a16="http://schemas.microsoft.com/office/drawing/2014/main" id="{5531719E-DE92-4142-AFF0-5D414F7AFB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76" r="7428"/>
          <a:stretch/>
        </p:blipFill>
        <p:spPr bwMode="auto">
          <a:xfrm>
            <a:off x="0" y="0"/>
            <a:ext cx="59044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dhresource.com/0x0s/f2-albu-g3-M01-18-A3-rBVaHVYfSWmAKjiAAAGxUCDkwUs065.jpg/internet-wifi-gsm-gprs-home-security-alarm.jpg">
            <a:extLst>
              <a:ext uri="{FF2B5EF4-FFF2-40B4-BE49-F238E27FC236}">
                <a16:creationId xmlns:a16="http://schemas.microsoft.com/office/drawing/2014/main" id="{15FAF9A7-EAD4-459C-BF74-DE0296ED40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11" r="5207"/>
          <a:stretch/>
        </p:blipFill>
        <p:spPr bwMode="auto">
          <a:xfrm>
            <a:off x="5904413" y="0"/>
            <a:ext cx="6287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62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2"/>
          </p:nvPr>
        </p:nvSpPr>
        <p:spPr/>
        <p:txBody>
          <a:bodyPr/>
          <a:lstStyle/>
          <a:p>
            <a:r>
              <a:rPr lang="en-US" dirty="0"/>
              <a:t>Checks for malicious patterns in the response</a:t>
            </a:r>
          </a:p>
          <a:p>
            <a:r>
              <a:rPr lang="en-US" dirty="0"/>
              <a:t>Verifies valid response codes</a:t>
            </a:r>
          </a:p>
          <a:p>
            <a:r>
              <a:rPr lang="en-US" dirty="0"/>
              <a:t>Hides the server header</a:t>
            </a:r>
          </a:p>
          <a:p>
            <a:r>
              <a:rPr lang="en-US" dirty="0"/>
              <a:t>Performs content scrubbing</a:t>
            </a:r>
          </a:p>
        </p:txBody>
      </p:sp>
      <p:sp>
        <p:nvSpPr>
          <p:cNvPr id="4" name="Title 3"/>
          <p:cNvSpPr>
            <a:spLocks noGrp="1"/>
          </p:cNvSpPr>
          <p:nvPr>
            <p:ph type="title"/>
          </p:nvPr>
        </p:nvSpPr>
        <p:spPr/>
        <p:txBody>
          <a:bodyPr/>
          <a:lstStyle/>
          <a:p>
            <a:r>
              <a:rPr lang="en-US"/>
              <a:t>ASM Verifies the Server Response</a:t>
            </a:r>
            <a:endParaRPr lang="en-US" dirty="0"/>
          </a:p>
        </p:txBody>
      </p:sp>
      <p:pic>
        <p:nvPicPr>
          <p:cNvPr id="6" name="Picture 5"/>
          <p:cNvPicPr>
            <a:picLocks noChangeAspect="1"/>
          </p:cNvPicPr>
          <p:nvPr/>
        </p:nvPicPr>
        <p:blipFill>
          <a:blip r:embed="rId4"/>
          <a:stretch>
            <a:fillRect/>
          </a:stretch>
        </p:blipFill>
        <p:spPr>
          <a:xfrm>
            <a:off x="685401" y="3657600"/>
            <a:ext cx="4509565" cy="1450561"/>
          </a:xfrm>
          <a:prstGeom prst="rect">
            <a:avLst/>
          </a:prstGeom>
        </p:spPr>
      </p:pic>
      <p:pic>
        <p:nvPicPr>
          <p:cNvPr id="8" name="Picture 7"/>
          <p:cNvPicPr>
            <a:picLocks noChangeAspect="1"/>
          </p:cNvPicPr>
          <p:nvPr/>
        </p:nvPicPr>
        <p:blipFill>
          <a:blip r:embed="rId5"/>
          <a:stretch>
            <a:fillRect/>
          </a:stretch>
        </p:blipFill>
        <p:spPr>
          <a:xfrm>
            <a:off x="9836651" y="5436046"/>
            <a:ext cx="1527427" cy="950399"/>
          </a:xfrm>
          <a:prstGeom prst="rect">
            <a:avLst/>
          </a:prstGeom>
        </p:spPr>
      </p:pic>
      <p:sp>
        <p:nvSpPr>
          <p:cNvPr id="9" name="Freeform 81"/>
          <p:cNvSpPr>
            <a:spLocks noChangeAspect="1" noEditPoints="1"/>
          </p:cNvSpPr>
          <p:nvPr/>
        </p:nvSpPr>
        <p:spPr bwMode="auto">
          <a:xfrm>
            <a:off x="2590800" y="5037088"/>
            <a:ext cx="1522799" cy="1523196"/>
          </a:xfrm>
          <a:custGeom>
            <a:avLst/>
            <a:gdLst>
              <a:gd name="T0" fmla="*/ 432 w 446"/>
              <a:gd name="T1" fmla="*/ 361 h 446"/>
              <a:gd name="T2" fmla="*/ 345 w 446"/>
              <a:gd name="T3" fmla="*/ 274 h 446"/>
              <a:gd name="T4" fmla="*/ 309 w 446"/>
              <a:gd name="T5" fmla="*/ 261 h 446"/>
              <a:gd name="T6" fmla="*/ 338 w 446"/>
              <a:gd name="T7" fmla="*/ 168 h 446"/>
              <a:gd name="T8" fmla="*/ 288 w 446"/>
              <a:gd name="T9" fmla="*/ 49 h 446"/>
              <a:gd name="T10" fmla="*/ 169 w 446"/>
              <a:gd name="T11" fmla="*/ 0 h 446"/>
              <a:gd name="T12" fmla="*/ 49 w 446"/>
              <a:gd name="T13" fmla="*/ 49 h 446"/>
              <a:gd name="T14" fmla="*/ 0 w 446"/>
              <a:gd name="T15" fmla="*/ 168 h 446"/>
              <a:gd name="T16" fmla="*/ 50 w 446"/>
              <a:gd name="T17" fmla="*/ 288 h 446"/>
              <a:gd name="T18" fmla="*/ 169 w 446"/>
              <a:gd name="T19" fmla="*/ 337 h 446"/>
              <a:gd name="T20" fmla="*/ 261 w 446"/>
              <a:gd name="T21" fmla="*/ 309 h 446"/>
              <a:gd name="T22" fmla="*/ 275 w 446"/>
              <a:gd name="T23" fmla="*/ 344 h 446"/>
              <a:gd name="T24" fmla="*/ 362 w 446"/>
              <a:gd name="T25" fmla="*/ 431 h 446"/>
              <a:gd name="T26" fmla="*/ 397 w 446"/>
              <a:gd name="T27" fmla="*/ 446 h 446"/>
              <a:gd name="T28" fmla="*/ 432 w 446"/>
              <a:gd name="T29" fmla="*/ 431 h 446"/>
              <a:gd name="T30" fmla="*/ 446 w 446"/>
              <a:gd name="T31" fmla="*/ 396 h 446"/>
              <a:gd name="T32" fmla="*/ 432 w 446"/>
              <a:gd name="T33" fmla="*/ 361 h 446"/>
              <a:gd name="T34" fmla="*/ 248 w 446"/>
              <a:gd name="T35" fmla="*/ 248 h 446"/>
              <a:gd name="T36" fmla="*/ 169 w 446"/>
              <a:gd name="T37" fmla="*/ 281 h 446"/>
              <a:gd name="T38" fmla="*/ 89 w 446"/>
              <a:gd name="T39" fmla="*/ 248 h 446"/>
              <a:gd name="T40" fmla="*/ 57 w 446"/>
              <a:gd name="T41" fmla="*/ 168 h 446"/>
              <a:gd name="T42" fmla="*/ 89 w 446"/>
              <a:gd name="T43" fmla="*/ 89 h 446"/>
              <a:gd name="T44" fmla="*/ 169 w 446"/>
              <a:gd name="T45" fmla="*/ 56 h 446"/>
              <a:gd name="T46" fmla="*/ 248 w 446"/>
              <a:gd name="T47" fmla="*/ 89 h 446"/>
              <a:gd name="T48" fmla="*/ 281 w 446"/>
              <a:gd name="T49" fmla="*/ 168 h 446"/>
              <a:gd name="T50" fmla="*/ 248 w 446"/>
              <a:gd name="T51" fmla="*/ 24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6" h="446">
                <a:moveTo>
                  <a:pt x="432" y="361"/>
                </a:moveTo>
                <a:cubicBezTo>
                  <a:pt x="345" y="274"/>
                  <a:pt x="345" y="274"/>
                  <a:pt x="345" y="274"/>
                </a:cubicBezTo>
                <a:cubicBezTo>
                  <a:pt x="336" y="265"/>
                  <a:pt x="323" y="260"/>
                  <a:pt x="309" y="261"/>
                </a:cubicBezTo>
                <a:cubicBezTo>
                  <a:pt x="327" y="233"/>
                  <a:pt x="338" y="202"/>
                  <a:pt x="338" y="168"/>
                </a:cubicBezTo>
                <a:cubicBezTo>
                  <a:pt x="338" y="123"/>
                  <a:pt x="320" y="81"/>
                  <a:pt x="288" y="49"/>
                </a:cubicBezTo>
                <a:cubicBezTo>
                  <a:pt x="256" y="17"/>
                  <a:pt x="214" y="0"/>
                  <a:pt x="169" y="0"/>
                </a:cubicBezTo>
                <a:cubicBezTo>
                  <a:pt x="124" y="0"/>
                  <a:pt x="81" y="17"/>
                  <a:pt x="49" y="49"/>
                </a:cubicBezTo>
                <a:cubicBezTo>
                  <a:pt x="18" y="81"/>
                  <a:pt x="0" y="123"/>
                  <a:pt x="0" y="168"/>
                </a:cubicBezTo>
                <a:cubicBezTo>
                  <a:pt x="0" y="213"/>
                  <a:pt x="18" y="256"/>
                  <a:pt x="50" y="288"/>
                </a:cubicBezTo>
                <a:cubicBezTo>
                  <a:pt x="81" y="319"/>
                  <a:pt x="124" y="337"/>
                  <a:pt x="169" y="337"/>
                </a:cubicBezTo>
                <a:cubicBezTo>
                  <a:pt x="202" y="337"/>
                  <a:pt x="234" y="327"/>
                  <a:pt x="261" y="309"/>
                </a:cubicBezTo>
                <a:cubicBezTo>
                  <a:pt x="261" y="322"/>
                  <a:pt x="266" y="335"/>
                  <a:pt x="275" y="344"/>
                </a:cubicBezTo>
                <a:cubicBezTo>
                  <a:pt x="362" y="431"/>
                  <a:pt x="362" y="431"/>
                  <a:pt x="362" y="431"/>
                </a:cubicBezTo>
                <a:cubicBezTo>
                  <a:pt x="371" y="441"/>
                  <a:pt x="384" y="446"/>
                  <a:pt x="397" y="446"/>
                </a:cubicBezTo>
                <a:cubicBezTo>
                  <a:pt x="410" y="446"/>
                  <a:pt x="422" y="441"/>
                  <a:pt x="432" y="431"/>
                </a:cubicBezTo>
                <a:cubicBezTo>
                  <a:pt x="441" y="422"/>
                  <a:pt x="446" y="409"/>
                  <a:pt x="446" y="396"/>
                </a:cubicBezTo>
                <a:cubicBezTo>
                  <a:pt x="446" y="383"/>
                  <a:pt x="441" y="370"/>
                  <a:pt x="432" y="361"/>
                </a:cubicBezTo>
                <a:close/>
                <a:moveTo>
                  <a:pt x="248" y="248"/>
                </a:moveTo>
                <a:cubicBezTo>
                  <a:pt x="227" y="269"/>
                  <a:pt x="199" y="281"/>
                  <a:pt x="169" y="281"/>
                </a:cubicBezTo>
                <a:cubicBezTo>
                  <a:pt x="139" y="281"/>
                  <a:pt x="111" y="269"/>
                  <a:pt x="89" y="248"/>
                </a:cubicBezTo>
                <a:cubicBezTo>
                  <a:pt x="68" y="227"/>
                  <a:pt x="56" y="198"/>
                  <a:pt x="57" y="168"/>
                </a:cubicBezTo>
                <a:cubicBezTo>
                  <a:pt x="56" y="138"/>
                  <a:pt x="68" y="110"/>
                  <a:pt x="89" y="89"/>
                </a:cubicBezTo>
                <a:cubicBezTo>
                  <a:pt x="111" y="68"/>
                  <a:pt x="139" y="56"/>
                  <a:pt x="169" y="56"/>
                </a:cubicBezTo>
                <a:cubicBezTo>
                  <a:pt x="199" y="56"/>
                  <a:pt x="227" y="68"/>
                  <a:pt x="248" y="89"/>
                </a:cubicBezTo>
                <a:cubicBezTo>
                  <a:pt x="270" y="110"/>
                  <a:pt x="281" y="138"/>
                  <a:pt x="281" y="168"/>
                </a:cubicBezTo>
                <a:cubicBezTo>
                  <a:pt x="281" y="198"/>
                  <a:pt x="270" y="226"/>
                  <a:pt x="248" y="248"/>
                </a:cubicBezTo>
                <a:close/>
              </a:path>
            </a:pathLst>
          </a:custGeom>
          <a:solidFill>
            <a:srgbClr val="00B050"/>
          </a:solidFill>
          <a:ln>
            <a:noFill/>
          </a:ln>
          <a:extLst/>
        </p:spPr>
        <p:txBody>
          <a:bodyPr vert="horz" wrap="square" lIns="121899" tIns="60949" rIns="121899" bIns="60949" numCol="1" anchor="t" anchorCtr="0" compatLnSpc="1">
            <a:prstTxWarp prst="textNoShape">
              <a:avLst/>
            </a:prstTxWarp>
          </a:bodyPr>
          <a:lstStyle/>
          <a:p>
            <a:endParaRPr lang="en-US" sz="1200" dirty="0"/>
          </a:p>
        </p:txBody>
      </p:sp>
      <p:pic>
        <p:nvPicPr>
          <p:cNvPr id="2" name="Picture 1"/>
          <p:cNvPicPr>
            <a:picLocks noChangeAspect="1"/>
          </p:cNvPicPr>
          <p:nvPr/>
        </p:nvPicPr>
        <p:blipFill>
          <a:blip r:embed="rId6"/>
          <a:stretch>
            <a:fillRect/>
          </a:stretch>
        </p:blipFill>
        <p:spPr>
          <a:xfrm>
            <a:off x="9552925" y="3186283"/>
            <a:ext cx="1962964" cy="2418290"/>
          </a:xfrm>
          <a:prstGeom prst="rect">
            <a:avLst/>
          </a:prstGeom>
        </p:spPr>
      </p:pic>
    </p:spTree>
    <p:custDataLst>
      <p:tags r:id="rId1"/>
    </p:custDataLst>
    <p:extLst>
      <p:ext uri="{BB962C8B-B14F-4D97-AF65-F5344CB8AC3E}">
        <p14:creationId xmlns:p14="http://schemas.microsoft.com/office/powerpoint/2010/main" val="65500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42" presetClass="path" presetSubtype="0" accel="50000" decel="50000" fill="hold" nodeType="withEffect">
                                  <p:stCondLst>
                                    <p:cond delay="0"/>
                                  </p:stCondLst>
                                  <p:childTnLst>
                                    <p:animMotion origin="layout" path="M -1.04167E-6 4.44444E-6 L -0.61823 0.00023 " pathEditMode="relative" rAng="0" ptsTypes="AA">
                                      <p:cBhvr>
                                        <p:cTn id="21" dur="1500" fill="hold"/>
                                        <p:tgtEl>
                                          <p:spTgt spid="8"/>
                                        </p:tgtEl>
                                        <p:attrNameLst>
                                          <p:attrName>ppt_x</p:attrName>
                                          <p:attrName>ppt_y</p:attrName>
                                        </p:attrNameLst>
                                      </p:cBhvr>
                                      <p:rCtr x="-30911" y="0"/>
                                    </p:animMotion>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 presetClass="path" presetSubtype="0" accel="50000" decel="50000" fill="hold" grpId="1" nodeType="withEffect">
                                  <p:stCondLst>
                                    <p:cond delay="0"/>
                                  </p:stCondLst>
                                  <p:childTnLst>
                                    <p:animMotion origin="layout" path="M 2.08333E-7 -3.7037E-7 C 0.01888 -3.7037E-7 0.03451 0.02153 0.03451 0.04815 C 0.03451 0.07454 0.01888 0.0963 2.08333E-7 0.0963 C -0.01914 0.0963 -0.03451 0.07454 -0.03451 0.04815 C -0.03451 0.02153 -0.01914 -3.7037E-7 2.08333E-7 -3.7037E-7 Z " pathEditMode="relative" rAng="0" ptsTypes="AAAAA">
                                      <p:cBhvr>
                                        <p:cTn id="31" dur="2000" fill="hold"/>
                                        <p:tgtEl>
                                          <p:spTgt spid="9"/>
                                        </p:tgtEl>
                                        <p:attrNameLst>
                                          <p:attrName>ppt_x</p:attrName>
                                          <p:attrName>ppt_y</p:attrName>
                                        </p:attrNameLst>
                                      </p:cBhvr>
                                      <p:rCtr x="0" y="4815"/>
                                    </p:animMotion>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E19D46-2C62-43C4-B76C-A5C83E65A93E}"/>
              </a:ext>
            </a:extLst>
          </p:cNvPr>
          <p:cNvPicPr>
            <a:picLocks noChangeAspect="1"/>
          </p:cNvPicPr>
          <p:nvPr/>
        </p:nvPicPr>
        <p:blipFill>
          <a:blip r:embed="rId4"/>
          <a:stretch>
            <a:fillRect/>
          </a:stretch>
        </p:blipFill>
        <p:spPr>
          <a:xfrm>
            <a:off x="457200" y="642258"/>
            <a:ext cx="11415749" cy="6043184"/>
          </a:xfrm>
          <a:prstGeom prst="rect">
            <a:avLst/>
          </a:prstGeom>
        </p:spPr>
      </p:pic>
      <p:pic>
        <p:nvPicPr>
          <p:cNvPr id="4" name="Picture 3">
            <a:extLst>
              <a:ext uri="{FF2B5EF4-FFF2-40B4-BE49-F238E27FC236}">
                <a16:creationId xmlns:a16="http://schemas.microsoft.com/office/drawing/2014/main" id="{D7AB6559-7DF3-4C1B-82A1-8DFA713FB116}"/>
              </a:ext>
            </a:extLst>
          </p:cNvPr>
          <p:cNvPicPr>
            <a:picLocks noChangeAspect="1"/>
          </p:cNvPicPr>
          <p:nvPr/>
        </p:nvPicPr>
        <p:blipFill>
          <a:blip r:embed="rId5"/>
          <a:stretch>
            <a:fillRect/>
          </a:stretch>
        </p:blipFill>
        <p:spPr>
          <a:xfrm>
            <a:off x="457200" y="642258"/>
            <a:ext cx="11415749" cy="6043184"/>
          </a:xfrm>
          <a:prstGeom prst="rect">
            <a:avLst/>
          </a:prstGeom>
        </p:spPr>
      </p:pic>
      <p:pic>
        <p:nvPicPr>
          <p:cNvPr id="5" name="Picture 4">
            <a:extLst>
              <a:ext uri="{FF2B5EF4-FFF2-40B4-BE49-F238E27FC236}">
                <a16:creationId xmlns:a16="http://schemas.microsoft.com/office/drawing/2014/main" id="{2F27493F-02DD-41AF-ABCF-136548326619}"/>
              </a:ext>
            </a:extLst>
          </p:cNvPr>
          <p:cNvPicPr>
            <a:picLocks noChangeAspect="1"/>
          </p:cNvPicPr>
          <p:nvPr/>
        </p:nvPicPr>
        <p:blipFill>
          <a:blip r:embed="rId6"/>
          <a:stretch>
            <a:fillRect/>
          </a:stretch>
        </p:blipFill>
        <p:spPr>
          <a:xfrm>
            <a:off x="457200" y="642258"/>
            <a:ext cx="11415749" cy="6043184"/>
          </a:xfrm>
          <a:prstGeom prst="rect">
            <a:avLst/>
          </a:prstGeom>
        </p:spPr>
      </p:pic>
      <p:pic>
        <p:nvPicPr>
          <p:cNvPr id="6" name="Picture 5">
            <a:extLst>
              <a:ext uri="{FF2B5EF4-FFF2-40B4-BE49-F238E27FC236}">
                <a16:creationId xmlns:a16="http://schemas.microsoft.com/office/drawing/2014/main" id="{A1ABDCBF-DF30-4A3A-8A82-9FB090065F5F}"/>
              </a:ext>
            </a:extLst>
          </p:cNvPr>
          <p:cNvPicPr>
            <a:picLocks noChangeAspect="1"/>
          </p:cNvPicPr>
          <p:nvPr/>
        </p:nvPicPr>
        <p:blipFill>
          <a:blip r:embed="rId7"/>
          <a:stretch>
            <a:fillRect/>
          </a:stretch>
        </p:blipFill>
        <p:spPr>
          <a:xfrm>
            <a:off x="457200" y="642258"/>
            <a:ext cx="11415749" cy="6043184"/>
          </a:xfrm>
          <a:prstGeom prst="rect">
            <a:avLst/>
          </a:prstGeom>
        </p:spPr>
      </p:pic>
      <p:sp>
        <p:nvSpPr>
          <p:cNvPr id="2" name="Title 1"/>
          <p:cNvSpPr>
            <a:spLocks noGrp="1"/>
          </p:cNvSpPr>
          <p:nvPr>
            <p:ph type="title"/>
          </p:nvPr>
        </p:nvSpPr>
        <p:spPr/>
        <p:txBody>
          <a:bodyPr/>
          <a:lstStyle/>
          <a:p>
            <a:r>
              <a:rPr lang="en-US" dirty="0"/>
              <a:t>Create a New Security Policy</a:t>
            </a:r>
          </a:p>
        </p:txBody>
      </p:sp>
      <p:sp>
        <p:nvSpPr>
          <p:cNvPr id="9" name="Rectangle 8"/>
          <p:cNvSpPr/>
          <p:nvPr/>
        </p:nvSpPr>
        <p:spPr>
          <a:xfrm>
            <a:off x="2362200" y="1686756"/>
            <a:ext cx="3015641" cy="280130"/>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3" name="Rectangle 12"/>
          <p:cNvSpPr/>
          <p:nvPr/>
        </p:nvSpPr>
        <p:spPr>
          <a:xfrm>
            <a:off x="4415461" y="4295980"/>
            <a:ext cx="3574654" cy="395764"/>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9" name="TextBox 18">
            <a:extLst>
              <a:ext uri="{FF2B5EF4-FFF2-40B4-BE49-F238E27FC236}">
                <a16:creationId xmlns:a16="http://schemas.microsoft.com/office/drawing/2014/main" id="{2D19E418-3B71-4F20-9C4A-0728A21A5C1A}"/>
              </a:ext>
            </a:extLst>
          </p:cNvPr>
          <p:cNvSpPr txBox="1"/>
          <p:nvPr/>
        </p:nvSpPr>
        <p:spPr>
          <a:xfrm>
            <a:off x="6484126" y="1856568"/>
            <a:ext cx="4778829" cy="369332"/>
          </a:xfrm>
          <a:prstGeom prst="rect">
            <a:avLst/>
          </a:prstGeom>
          <a:solidFill>
            <a:schemeClr val="accent4">
              <a:lumMod val="50000"/>
            </a:schemeClr>
          </a:solidFill>
        </p:spPr>
        <p:txBody>
          <a:bodyPr wrap="square" rtlCol="0">
            <a:spAutoFit/>
          </a:bodyPr>
          <a:lstStyle/>
          <a:p>
            <a:r>
              <a:rPr lang="en-US" dirty="0"/>
              <a:t>Minimizes false positives</a:t>
            </a:r>
          </a:p>
        </p:txBody>
      </p:sp>
      <p:sp>
        <p:nvSpPr>
          <p:cNvPr id="20" name="TextBox 19">
            <a:extLst>
              <a:ext uri="{FF2B5EF4-FFF2-40B4-BE49-F238E27FC236}">
                <a16:creationId xmlns:a16="http://schemas.microsoft.com/office/drawing/2014/main" id="{FB79F30F-A869-4A83-A4E4-05DA9D69EAB0}"/>
              </a:ext>
            </a:extLst>
          </p:cNvPr>
          <p:cNvSpPr txBox="1"/>
          <p:nvPr/>
        </p:nvSpPr>
        <p:spPr>
          <a:xfrm>
            <a:off x="6484126" y="2371629"/>
            <a:ext cx="4778829" cy="369332"/>
          </a:xfrm>
          <a:prstGeom prst="rect">
            <a:avLst/>
          </a:prstGeom>
          <a:solidFill>
            <a:schemeClr val="accent4">
              <a:lumMod val="50000"/>
            </a:schemeClr>
          </a:solidFill>
        </p:spPr>
        <p:txBody>
          <a:bodyPr wrap="square" rtlCol="0">
            <a:spAutoFit/>
          </a:bodyPr>
          <a:lstStyle/>
          <a:p>
            <a:r>
              <a:rPr lang="en-US" dirty="0"/>
              <a:t>Decreases time from Transparent to Blocking</a:t>
            </a:r>
          </a:p>
        </p:txBody>
      </p:sp>
      <p:sp>
        <p:nvSpPr>
          <p:cNvPr id="23" name="TextBox 22">
            <a:extLst>
              <a:ext uri="{FF2B5EF4-FFF2-40B4-BE49-F238E27FC236}">
                <a16:creationId xmlns:a16="http://schemas.microsoft.com/office/drawing/2014/main" id="{F598CB89-DD2B-476D-8B04-D5E96F0FB316}"/>
              </a:ext>
            </a:extLst>
          </p:cNvPr>
          <p:cNvSpPr txBox="1"/>
          <p:nvPr/>
        </p:nvSpPr>
        <p:spPr>
          <a:xfrm>
            <a:off x="6484126" y="2886690"/>
            <a:ext cx="4778829" cy="369332"/>
          </a:xfrm>
          <a:prstGeom prst="rect">
            <a:avLst/>
          </a:prstGeom>
          <a:solidFill>
            <a:schemeClr val="accent4">
              <a:lumMod val="50000"/>
            </a:schemeClr>
          </a:solidFill>
        </p:spPr>
        <p:txBody>
          <a:bodyPr wrap="square" rtlCol="0">
            <a:spAutoFit/>
          </a:bodyPr>
          <a:lstStyle/>
          <a:p>
            <a:r>
              <a:rPr lang="en-US" dirty="0"/>
              <a:t>Protects against OWASP attacks</a:t>
            </a:r>
          </a:p>
        </p:txBody>
      </p:sp>
      <p:sp>
        <p:nvSpPr>
          <p:cNvPr id="24" name="TextBox 23">
            <a:extLst>
              <a:ext uri="{FF2B5EF4-FFF2-40B4-BE49-F238E27FC236}">
                <a16:creationId xmlns:a16="http://schemas.microsoft.com/office/drawing/2014/main" id="{51B80795-39DA-42F0-A5E2-DAB9EBCBF4CB}"/>
              </a:ext>
            </a:extLst>
          </p:cNvPr>
          <p:cNvSpPr txBox="1"/>
          <p:nvPr/>
        </p:nvSpPr>
        <p:spPr>
          <a:xfrm>
            <a:off x="6484126" y="3401751"/>
            <a:ext cx="4778829" cy="369332"/>
          </a:xfrm>
          <a:prstGeom prst="rect">
            <a:avLst/>
          </a:prstGeom>
          <a:solidFill>
            <a:schemeClr val="accent4">
              <a:lumMod val="50000"/>
            </a:schemeClr>
          </a:solidFill>
        </p:spPr>
        <p:txBody>
          <a:bodyPr wrap="square" rtlCol="0">
            <a:spAutoFit/>
          </a:bodyPr>
          <a:lstStyle/>
          <a:p>
            <a:r>
              <a:rPr lang="en-US" dirty="0"/>
              <a:t>Includes thousands of detection signatures</a:t>
            </a:r>
          </a:p>
        </p:txBody>
      </p:sp>
      <p:sp>
        <p:nvSpPr>
          <p:cNvPr id="31" name="Rectangle 30">
            <a:extLst>
              <a:ext uri="{FF2B5EF4-FFF2-40B4-BE49-F238E27FC236}">
                <a16:creationId xmlns:a16="http://schemas.microsoft.com/office/drawing/2014/main" id="{AFB7E3C4-66EE-460A-8A06-DB8C8609ECD3}"/>
              </a:ext>
            </a:extLst>
          </p:cNvPr>
          <p:cNvSpPr/>
          <p:nvPr/>
        </p:nvSpPr>
        <p:spPr>
          <a:xfrm>
            <a:off x="4415460" y="2984994"/>
            <a:ext cx="3615246" cy="303600"/>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32" name="Rounded Rectangular Callout 7">
            <a:extLst>
              <a:ext uri="{FF2B5EF4-FFF2-40B4-BE49-F238E27FC236}">
                <a16:creationId xmlns:a16="http://schemas.microsoft.com/office/drawing/2014/main" id="{3D9E63B4-4D25-4927-9EE8-44CD83842409}"/>
              </a:ext>
            </a:extLst>
          </p:cNvPr>
          <p:cNvSpPr/>
          <p:nvPr/>
        </p:nvSpPr>
        <p:spPr>
          <a:xfrm>
            <a:off x="1077686" y="5138058"/>
            <a:ext cx="2667000" cy="993662"/>
          </a:xfrm>
          <a:prstGeom prst="wedgeRoundRectCallout">
            <a:avLst>
              <a:gd name="adj1" fmla="val 79935"/>
              <a:gd name="adj2" fmla="val 31516"/>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Includes all required policy items, URLs, parameters, cookies, etc.</a:t>
            </a:r>
          </a:p>
        </p:txBody>
      </p:sp>
      <p:sp>
        <p:nvSpPr>
          <p:cNvPr id="33" name="Rectangle 32">
            <a:extLst>
              <a:ext uri="{FF2B5EF4-FFF2-40B4-BE49-F238E27FC236}">
                <a16:creationId xmlns:a16="http://schemas.microsoft.com/office/drawing/2014/main" id="{5D9198C0-A322-448C-B849-AB3A13E0095E}"/>
              </a:ext>
            </a:extLst>
          </p:cNvPr>
          <p:cNvSpPr/>
          <p:nvPr/>
        </p:nvSpPr>
        <p:spPr>
          <a:xfrm>
            <a:off x="4415460" y="4873303"/>
            <a:ext cx="3639969" cy="841697"/>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Tree>
    <p:custDataLst>
      <p:tags r:id="rId1"/>
    </p:custDataLst>
    <p:extLst>
      <p:ext uri="{BB962C8B-B14F-4D97-AF65-F5344CB8AC3E}">
        <p14:creationId xmlns:p14="http://schemas.microsoft.com/office/powerpoint/2010/main" val="72967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3"/>
                                        </p:tgtEl>
                                        <p:attrNameLst>
                                          <p:attrName>style.visibility</p:attrName>
                                        </p:attrNameLst>
                                      </p:cBhvr>
                                      <p:to>
                                        <p:strVal val="hidden"/>
                                      </p:to>
                                    </p:set>
                                  </p:childTnLst>
                                </p:cTn>
                              </p:par>
                            </p:childTnLst>
                          </p:cTn>
                        </p:par>
                        <p:par>
                          <p:cTn id="18" fill="hold">
                            <p:stCondLst>
                              <p:cond delay="0"/>
                            </p:stCondLst>
                            <p:childTnLst>
                              <p:par>
                                <p:cTn id="19" presetID="21" presetClass="entr" presetSubtype="1"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heel(1)">
                                      <p:cBhvr>
                                        <p:cTn id="21" dur="20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4"/>
                                        </p:tgtEl>
                                        <p:attrNameLst>
                                          <p:attrName>style.visibility</p:attrName>
                                        </p:attrNameLst>
                                      </p:cBhvr>
                                      <p:to>
                                        <p:strVal val="hidden"/>
                                      </p:to>
                                    </p:set>
                                  </p:childTnLst>
                                </p:cTn>
                              </p:par>
                            </p:childTnLst>
                          </p:cTn>
                        </p:par>
                        <p:par>
                          <p:cTn id="28" fill="hold">
                            <p:stCondLst>
                              <p:cond delay="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5"/>
                                        </p:tgtEl>
                                        <p:attrNameLst>
                                          <p:attrName>style.visibility</p:attrName>
                                        </p:attrNameLst>
                                      </p:cBhvr>
                                      <p:to>
                                        <p:strVal val="hidden"/>
                                      </p:to>
                                    </p:set>
                                  </p:childTnLst>
                                </p:cTn>
                              </p:par>
                            </p:childTnLst>
                          </p:cTn>
                        </p:par>
                        <p:par>
                          <p:cTn id="38" fill="hold">
                            <p:stCondLst>
                              <p:cond delay="0"/>
                            </p:stCondLst>
                            <p:childTnLst>
                              <p:par>
                                <p:cTn id="39" presetID="21" presetClass="entr" presetSubtype="1"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heel(1)">
                                      <p:cBhvr>
                                        <p:cTn id="41" dur="2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heel(1)">
                                      <p:cBhvr>
                                        <p:cTn id="66" dur="2000"/>
                                        <p:tgtEl>
                                          <p:spTgt spid="33"/>
                                        </p:tgtEl>
                                      </p:cBhvr>
                                    </p:animEffect>
                                  </p:childTnLst>
                                </p:cTn>
                              </p:par>
                              <p:par>
                                <p:cTn id="67" presetID="1" presetClass="exit" presetSubtype="0" fill="hold" grpId="1" nodeType="withEffect">
                                  <p:stCondLst>
                                    <p:cond delay="0"/>
                                  </p:stCondLst>
                                  <p:childTnLst>
                                    <p:set>
                                      <p:cBhvr>
                                        <p:cTn id="68" dur="1" fill="hold">
                                          <p:stCondLst>
                                            <p:cond delay="0"/>
                                          </p:stCondLst>
                                        </p:cTn>
                                        <p:tgtEl>
                                          <p:spTgt spid="19"/>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3"/>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4"/>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3" grpId="1" animBg="1"/>
      <p:bldP spid="19" grpId="0" animBg="1"/>
      <p:bldP spid="19" grpId="1" animBg="1"/>
      <p:bldP spid="20" grpId="0" animBg="1"/>
      <p:bldP spid="20" grpId="1" animBg="1"/>
      <p:bldP spid="23" grpId="0" animBg="1"/>
      <p:bldP spid="23" grpId="1" animBg="1"/>
      <p:bldP spid="24" grpId="0" animBg="1"/>
      <p:bldP spid="24" grpId="1" animBg="1"/>
      <p:bldP spid="31" grpId="0" animBg="1"/>
      <p:bldP spid="32"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2"/>
          </p:nvPr>
        </p:nvSpPr>
        <p:spPr>
          <a:xfrm>
            <a:off x="304800" y="1219200"/>
            <a:ext cx="10736580" cy="5181600"/>
          </a:xfrm>
        </p:spPr>
        <p:txBody>
          <a:bodyPr/>
          <a:lstStyle/>
          <a:p>
            <a:r>
              <a:rPr lang="en-US" dirty="0"/>
              <a:t>In this exercise:</a:t>
            </a:r>
          </a:p>
          <a:p>
            <a:pPr lvl="1"/>
            <a:r>
              <a:rPr lang="en-US" dirty="0"/>
              <a:t>Use the DVWA application to identify security vulnerabilities</a:t>
            </a:r>
          </a:p>
          <a:p>
            <a:pPr lvl="1"/>
            <a:r>
              <a:rPr lang="en-US" dirty="0"/>
              <a:t>Configure a new security policy using Rapid Deployment</a:t>
            </a:r>
          </a:p>
          <a:p>
            <a:pPr lvl="1"/>
            <a:r>
              <a:rPr lang="en-US" dirty="0"/>
              <a:t>Examine the ASM log file</a:t>
            </a:r>
          </a:p>
          <a:p>
            <a:r>
              <a:rPr lang="en-US" dirty="0"/>
              <a:t>Estimated completion time: 30 minutes</a:t>
            </a:r>
          </a:p>
        </p:txBody>
      </p:sp>
      <p:sp>
        <p:nvSpPr>
          <p:cNvPr id="5" name="Title 4"/>
          <p:cNvSpPr>
            <a:spLocks noGrp="1"/>
          </p:cNvSpPr>
          <p:nvPr>
            <p:ph type="title"/>
          </p:nvPr>
        </p:nvSpPr>
        <p:spPr/>
        <p:txBody>
          <a:bodyPr/>
          <a:lstStyle/>
          <a:p>
            <a:r>
              <a:rPr lang="en-US" dirty="0"/>
              <a:t>ASM Exercise 1 – Create an ASM Security Policy</a:t>
            </a:r>
          </a:p>
        </p:txBody>
      </p:sp>
    </p:spTree>
    <p:custDataLst>
      <p:tags r:id="rId1"/>
    </p:custDataLst>
    <p:extLst>
      <p:ext uri="{BB962C8B-B14F-4D97-AF65-F5344CB8AC3E}">
        <p14:creationId xmlns:p14="http://schemas.microsoft.com/office/powerpoint/2010/main" val="369607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BA8DDA-1D1A-4108-9388-9AF5B4E50E5A}"/>
              </a:ext>
            </a:extLst>
          </p:cNvPr>
          <p:cNvSpPr/>
          <p:nvPr/>
        </p:nvSpPr>
        <p:spPr>
          <a:xfrm>
            <a:off x="0" y="1869072"/>
            <a:ext cx="12192000" cy="976998"/>
          </a:xfrm>
          <a:prstGeom prst="rect">
            <a:avLst/>
          </a:prstGeom>
          <a:solidFill>
            <a:srgbClr val="FABC7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5" name="Content Placeholder 4"/>
          <p:cNvSpPr>
            <a:spLocks noGrp="1"/>
          </p:cNvSpPr>
          <p:nvPr>
            <p:ph type="body" sz="quarter" idx="12"/>
          </p:nvPr>
        </p:nvSpPr>
        <p:spPr/>
        <p:txBody>
          <a:bodyPr/>
          <a:lstStyle/>
          <a:p>
            <a:r>
              <a:rPr lang="en-US" dirty="0"/>
              <a:t>Lesson 1: Application Security Manager </a:t>
            </a:r>
            <a:br>
              <a:rPr lang="en-US" dirty="0"/>
            </a:br>
            <a:r>
              <a:rPr lang="en-US" dirty="0"/>
              <a:t>(ASM) Overview</a:t>
            </a:r>
          </a:p>
          <a:p>
            <a:r>
              <a:rPr lang="en-US" dirty="0"/>
              <a:t>Lesson 2: Allowing Specific File Types </a:t>
            </a:r>
            <a:r>
              <a:rPr lang="en-US" sz="3200" dirty="0"/>
              <a:t>/</a:t>
            </a:r>
            <a:r>
              <a:rPr lang="en-US" dirty="0"/>
              <a:t> </a:t>
            </a:r>
            <a:br>
              <a:rPr lang="en-US" dirty="0"/>
            </a:br>
            <a:r>
              <a:rPr lang="en-US" dirty="0"/>
              <a:t>Using Attack Signatures</a:t>
            </a:r>
          </a:p>
        </p:txBody>
      </p:sp>
    </p:spTree>
    <p:custDataLst>
      <p:tags r:id="rId1"/>
    </p:custDataLst>
    <p:extLst>
      <p:ext uri="{BB962C8B-B14F-4D97-AF65-F5344CB8AC3E}">
        <p14:creationId xmlns:p14="http://schemas.microsoft.com/office/powerpoint/2010/main" val="381216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1CC962-C9D6-4207-907D-CE3B684FD8F8}"/>
              </a:ext>
            </a:extLst>
          </p:cNvPr>
          <p:cNvPicPr>
            <a:picLocks noChangeAspect="1"/>
          </p:cNvPicPr>
          <p:nvPr/>
        </p:nvPicPr>
        <p:blipFill>
          <a:blip r:embed="rId4"/>
          <a:stretch>
            <a:fillRect/>
          </a:stretch>
        </p:blipFill>
        <p:spPr>
          <a:xfrm>
            <a:off x="457200" y="642258"/>
            <a:ext cx="11453853" cy="6012701"/>
          </a:xfrm>
          <a:prstGeom prst="rect">
            <a:avLst/>
          </a:prstGeom>
        </p:spPr>
      </p:pic>
      <p:pic>
        <p:nvPicPr>
          <p:cNvPr id="3" name="Picture 2">
            <a:extLst>
              <a:ext uri="{FF2B5EF4-FFF2-40B4-BE49-F238E27FC236}">
                <a16:creationId xmlns:a16="http://schemas.microsoft.com/office/drawing/2014/main" id="{D2A5ACCF-ADF8-4863-B4F8-E369C0FF0468}"/>
              </a:ext>
            </a:extLst>
          </p:cNvPr>
          <p:cNvPicPr>
            <a:picLocks noChangeAspect="1"/>
          </p:cNvPicPr>
          <p:nvPr/>
        </p:nvPicPr>
        <p:blipFill>
          <a:blip r:embed="rId5"/>
          <a:stretch>
            <a:fillRect/>
          </a:stretch>
        </p:blipFill>
        <p:spPr>
          <a:xfrm>
            <a:off x="457200" y="642258"/>
            <a:ext cx="11453853" cy="6012701"/>
          </a:xfrm>
          <a:prstGeom prst="rect">
            <a:avLst/>
          </a:prstGeom>
        </p:spPr>
      </p:pic>
      <p:sp>
        <p:nvSpPr>
          <p:cNvPr id="4" name="Title 3"/>
          <p:cNvSpPr>
            <a:spLocks noGrp="1"/>
          </p:cNvSpPr>
          <p:nvPr>
            <p:ph type="title"/>
          </p:nvPr>
        </p:nvSpPr>
        <p:spPr/>
        <p:txBody>
          <a:bodyPr/>
          <a:lstStyle/>
          <a:p>
            <a:r>
              <a:rPr lang="en-US" dirty="0"/>
              <a:t>File Type Enforcement</a:t>
            </a:r>
          </a:p>
        </p:txBody>
      </p:sp>
      <p:sp>
        <p:nvSpPr>
          <p:cNvPr id="9" name="Rounded Rectangular Callout 8"/>
          <p:cNvSpPr/>
          <p:nvPr/>
        </p:nvSpPr>
        <p:spPr>
          <a:xfrm>
            <a:off x="2786794" y="4250559"/>
            <a:ext cx="3159650" cy="939805"/>
          </a:xfrm>
          <a:prstGeom prst="wedgeRoundRectCallout">
            <a:avLst>
              <a:gd name="adj1" fmla="val -47394"/>
              <a:gd name="adj2" fmla="val -114187"/>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Default “Allowed File Types” after Rapid Deployment</a:t>
            </a:r>
          </a:p>
        </p:txBody>
      </p:sp>
      <p:sp>
        <p:nvSpPr>
          <p:cNvPr id="11" name="Rounded Rectangular Callout 10"/>
          <p:cNvSpPr/>
          <p:nvPr/>
        </p:nvSpPr>
        <p:spPr>
          <a:xfrm>
            <a:off x="3352800" y="5285476"/>
            <a:ext cx="3886619" cy="1029707"/>
          </a:xfrm>
          <a:prstGeom prst="wedgeRoundRectCallout">
            <a:avLst>
              <a:gd name="adj1" fmla="val -44999"/>
              <a:gd name="adj2" fmla="val -105111"/>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Defined list of file types blocks </a:t>
            </a:r>
            <a:br>
              <a:rPr lang="en-US" sz="1600" dirty="0">
                <a:solidFill>
                  <a:schemeClr val="bg2"/>
                </a:solidFill>
              </a:rPr>
            </a:br>
            <a:r>
              <a:rPr lang="en-US" sz="1600" dirty="0">
                <a:solidFill>
                  <a:schemeClr val="bg2"/>
                </a:solidFill>
              </a:rPr>
              <a:t>many application attacks </a:t>
            </a:r>
            <a:br>
              <a:rPr lang="en-US" sz="1600" dirty="0">
                <a:solidFill>
                  <a:schemeClr val="bg2"/>
                </a:solidFill>
              </a:rPr>
            </a:br>
            <a:r>
              <a:rPr lang="en-US" sz="1600" dirty="0">
                <a:solidFill>
                  <a:schemeClr val="bg2"/>
                </a:solidFill>
              </a:rPr>
              <a:t>(code red made request for </a:t>
            </a:r>
            <a:r>
              <a:rPr lang="en-US" sz="1600" i="1" dirty="0" err="1">
                <a:solidFill>
                  <a:schemeClr val="bg2"/>
                </a:solidFill>
              </a:rPr>
              <a:t>default.ida</a:t>
            </a:r>
            <a:r>
              <a:rPr lang="en-US" sz="1600" dirty="0">
                <a:solidFill>
                  <a:schemeClr val="bg2"/>
                </a:solidFill>
              </a:rPr>
              <a:t>)</a:t>
            </a:r>
          </a:p>
        </p:txBody>
      </p:sp>
      <p:sp>
        <p:nvSpPr>
          <p:cNvPr id="12" name="Rounded Rectangular Callout 11"/>
          <p:cNvSpPr/>
          <p:nvPr/>
        </p:nvSpPr>
        <p:spPr>
          <a:xfrm>
            <a:off x="3505200" y="2405113"/>
            <a:ext cx="2788227" cy="1029707"/>
          </a:xfrm>
          <a:prstGeom prst="wedgeRoundRectCallout">
            <a:avLst>
              <a:gd name="adj1" fmla="val -46862"/>
              <a:gd name="adj2" fmla="val 98586"/>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Most .NET applications use a small list of file types</a:t>
            </a:r>
          </a:p>
        </p:txBody>
      </p:sp>
      <p:sp>
        <p:nvSpPr>
          <p:cNvPr id="13" name="Rectangle 12"/>
          <p:cNvSpPr/>
          <p:nvPr/>
        </p:nvSpPr>
        <p:spPr>
          <a:xfrm>
            <a:off x="2407592" y="3423651"/>
            <a:ext cx="9145311" cy="235849"/>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a:solidFill>
                <a:schemeClr val="bg1"/>
              </a:solidFill>
              <a:ea typeface="ＭＳ Ｐゴシック" pitchFamily="-106" charset="-128"/>
            </a:endParaRPr>
          </a:p>
        </p:txBody>
      </p:sp>
      <p:sp>
        <p:nvSpPr>
          <p:cNvPr id="14" name="Rounded Rectangle 13"/>
          <p:cNvSpPr/>
          <p:nvPr/>
        </p:nvSpPr>
        <p:spPr>
          <a:xfrm>
            <a:off x="993748" y="1971380"/>
            <a:ext cx="3041702" cy="851334"/>
          </a:xfrm>
          <a:prstGeom prst="roundRect">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Wildcard entry must be deleted to complete the policy</a:t>
            </a:r>
          </a:p>
        </p:txBody>
      </p:sp>
      <p:sp>
        <p:nvSpPr>
          <p:cNvPr id="10" name="Rectangle 9">
            <a:extLst>
              <a:ext uri="{FF2B5EF4-FFF2-40B4-BE49-F238E27FC236}">
                <a16:creationId xmlns:a16="http://schemas.microsoft.com/office/drawing/2014/main" id="{68DC92F2-3999-4C04-AE92-A453D5F984ED}"/>
              </a:ext>
            </a:extLst>
          </p:cNvPr>
          <p:cNvSpPr/>
          <p:nvPr/>
        </p:nvSpPr>
        <p:spPr>
          <a:xfrm>
            <a:off x="2378413" y="1479852"/>
            <a:ext cx="3015641" cy="280130"/>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Tree>
    <p:custDataLst>
      <p:tags r:id="rId1"/>
    </p:custDataLst>
    <p:extLst>
      <p:ext uri="{BB962C8B-B14F-4D97-AF65-F5344CB8AC3E}">
        <p14:creationId xmlns:p14="http://schemas.microsoft.com/office/powerpoint/2010/main" val="279083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2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 presetClass="exit" presetSubtype="0" fill="hold" nodeType="withEffect">
                                  <p:stCondLst>
                                    <p:cond delay="0"/>
                                  </p:stCondLst>
                                  <p:childTnLst>
                                    <p:set>
                                      <p:cBhvr>
                                        <p:cTn id="23" dur="1" fill="hold">
                                          <p:stCondLst>
                                            <p:cond delay="0"/>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2000"/>
                                        <p:tgtEl>
                                          <p:spTgt spid="13"/>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dirty="0"/>
              <a:t>Anatomy of Web Application</a:t>
            </a:r>
          </a:p>
        </p:txBody>
      </p:sp>
      <p:cxnSp>
        <p:nvCxnSpPr>
          <p:cNvPr id="19" name="Straight Arrow Connector 18"/>
          <p:cNvCxnSpPr/>
          <p:nvPr/>
        </p:nvCxnSpPr>
        <p:spPr>
          <a:xfrm flipH="1">
            <a:off x="2996271" y="1782559"/>
            <a:ext cx="9426" cy="3084602"/>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411470" y="5185679"/>
            <a:ext cx="1114810" cy="0"/>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334000" y="5185679"/>
            <a:ext cx="1019245" cy="0"/>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162800" y="5185679"/>
            <a:ext cx="1143225" cy="0"/>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9118600" y="5185679"/>
            <a:ext cx="957342" cy="0"/>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9098280" y="5715000"/>
            <a:ext cx="977662" cy="0"/>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7152640" y="5715000"/>
            <a:ext cx="1153385" cy="0"/>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288280" y="5715000"/>
            <a:ext cx="1064965" cy="0"/>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3408680" y="5715000"/>
            <a:ext cx="1129426" cy="0"/>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71293" y="1830846"/>
            <a:ext cx="1114246" cy="215444"/>
          </a:xfrm>
          <a:prstGeom prst="rect">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100" b="1" dirty="0">
                <a:solidFill>
                  <a:schemeClr val="bg2"/>
                </a:solidFill>
              </a:rPr>
              <a:t>HTTP request</a:t>
            </a:r>
          </a:p>
        </p:txBody>
      </p:sp>
      <p:grpSp>
        <p:nvGrpSpPr>
          <p:cNvPr id="5" name="Group 4"/>
          <p:cNvGrpSpPr/>
          <p:nvPr/>
        </p:nvGrpSpPr>
        <p:grpSpPr>
          <a:xfrm>
            <a:off x="7951323" y="4867160"/>
            <a:ext cx="1593706" cy="1393856"/>
            <a:chOff x="7715243" y="5410200"/>
            <a:chExt cx="1593706" cy="1393856"/>
          </a:xfrm>
        </p:grpSpPr>
        <p:sp>
          <p:nvSpPr>
            <p:cNvPr id="15" name="TextBox 14"/>
            <p:cNvSpPr txBox="1"/>
            <p:nvPr/>
          </p:nvSpPr>
          <p:spPr>
            <a:xfrm>
              <a:off x="7715243" y="6496279"/>
              <a:ext cx="1593706"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Database server</a:t>
              </a:r>
            </a:p>
          </p:txBody>
        </p:sp>
        <p:pic>
          <p:nvPicPr>
            <p:cNvPr id="35" name="Picture 34"/>
            <p:cNvPicPr>
              <a:picLocks noChangeAspect="1"/>
            </p:cNvPicPr>
            <p:nvPr/>
          </p:nvPicPr>
          <p:blipFill>
            <a:blip r:embed="rId4"/>
            <a:stretch>
              <a:fillRect/>
            </a:stretch>
          </p:blipFill>
          <p:spPr>
            <a:xfrm>
              <a:off x="8117226" y="5410200"/>
              <a:ext cx="710129" cy="1086079"/>
            </a:xfrm>
            <a:prstGeom prst="rect">
              <a:avLst/>
            </a:prstGeom>
          </p:spPr>
        </p:pic>
      </p:grpSp>
      <p:grpSp>
        <p:nvGrpSpPr>
          <p:cNvPr id="6" name="Group 5"/>
          <p:cNvGrpSpPr/>
          <p:nvPr/>
        </p:nvGrpSpPr>
        <p:grpSpPr>
          <a:xfrm>
            <a:off x="10136902" y="5037467"/>
            <a:ext cx="856954" cy="1223549"/>
            <a:chOff x="10668000" y="4127212"/>
            <a:chExt cx="856954" cy="1223549"/>
          </a:xfrm>
        </p:grpSpPr>
        <p:sp>
          <p:nvSpPr>
            <p:cNvPr id="18" name="TextBox 17"/>
            <p:cNvSpPr txBox="1"/>
            <p:nvPr/>
          </p:nvSpPr>
          <p:spPr>
            <a:xfrm>
              <a:off x="10802165" y="5042984"/>
              <a:ext cx="588624"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Data</a:t>
              </a:r>
            </a:p>
          </p:txBody>
        </p:sp>
        <p:sp>
          <p:nvSpPr>
            <p:cNvPr id="41" name="Freeform 19"/>
            <p:cNvSpPr>
              <a:spLocks noEditPoints="1"/>
            </p:cNvSpPr>
            <p:nvPr/>
          </p:nvSpPr>
          <p:spPr bwMode="auto">
            <a:xfrm>
              <a:off x="10668000" y="4127212"/>
              <a:ext cx="856954" cy="915772"/>
            </a:xfrm>
            <a:custGeom>
              <a:avLst/>
              <a:gdLst>
                <a:gd name="T0" fmla="*/ 206 w 412"/>
                <a:gd name="T1" fmla="*/ 0 h 441"/>
                <a:gd name="T2" fmla="*/ 0 w 412"/>
                <a:gd name="T3" fmla="*/ 82 h 441"/>
                <a:gd name="T4" fmla="*/ 0 w 412"/>
                <a:gd name="T5" fmla="*/ 361 h 441"/>
                <a:gd name="T6" fmla="*/ 0 w 412"/>
                <a:gd name="T7" fmla="*/ 361 h 441"/>
                <a:gd name="T8" fmla="*/ 206 w 412"/>
                <a:gd name="T9" fmla="*/ 441 h 441"/>
                <a:gd name="T10" fmla="*/ 411 w 412"/>
                <a:gd name="T11" fmla="*/ 361 h 441"/>
                <a:gd name="T12" fmla="*/ 412 w 412"/>
                <a:gd name="T13" fmla="*/ 361 h 441"/>
                <a:gd name="T14" fmla="*/ 412 w 412"/>
                <a:gd name="T15" fmla="*/ 82 h 441"/>
                <a:gd name="T16" fmla="*/ 206 w 412"/>
                <a:gd name="T17" fmla="*/ 0 h 441"/>
                <a:gd name="T18" fmla="*/ 381 w 412"/>
                <a:gd name="T19" fmla="*/ 320 h 441"/>
                <a:gd name="T20" fmla="*/ 206 w 412"/>
                <a:gd name="T21" fmla="*/ 357 h 441"/>
                <a:gd name="T22" fmla="*/ 30 w 412"/>
                <a:gd name="T23" fmla="*/ 320 h 441"/>
                <a:gd name="T24" fmla="*/ 25 w 412"/>
                <a:gd name="T25" fmla="*/ 303 h 441"/>
                <a:gd name="T26" fmla="*/ 42 w 412"/>
                <a:gd name="T27" fmla="*/ 299 h 441"/>
                <a:gd name="T28" fmla="*/ 206 w 412"/>
                <a:gd name="T29" fmla="*/ 333 h 441"/>
                <a:gd name="T30" fmla="*/ 369 w 412"/>
                <a:gd name="T31" fmla="*/ 299 h 441"/>
                <a:gd name="T32" fmla="*/ 386 w 412"/>
                <a:gd name="T33" fmla="*/ 303 h 441"/>
                <a:gd name="T34" fmla="*/ 381 w 412"/>
                <a:gd name="T35" fmla="*/ 320 h 441"/>
                <a:gd name="T36" fmla="*/ 381 w 412"/>
                <a:gd name="T37" fmla="*/ 223 h 441"/>
                <a:gd name="T38" fmla="*/ 206 w 412"/>
                <a:gd name="T39" fmla="*/ 260 h 441"/>
                <a:gd name="T40" fmla="*/ 30 w 412"/>
                <a:gd name="T41" fmla="*/ 223 h 441"/>
                <a:gd name="T42" fmla="*/ 25 w 412"/>
                <a:gd name="T43" fmla="*/ 207 h 441"/>
                <a:gd name="T44" fmla="*/ 42 w 412"/>
                <a:gd name="T45" fmla="*/ 202 h 441"/>
                <a:gd name="T46" fmla="*/ 206 w 412"/>
                <a:gd name="T47" fmla="*/ 236 h 441"/>
                <a:gd name="T48" fmla="*/ 369 w 412"/>
                <a:gd name="T49" fmla="*/ 202 h 441"/>
                <a:gd name="T50" fmla="*/ 386 w 412"/>
                <a:gd name="T51" fmla="*/ 207 h 441"/>
                <a:gd name="T52" fmla="*/ 381 w 412"/>
                <a:gd name="T53" fmla="*/ 223 h 441"/>
                <a:gd name="T54" fmla="*/ 381 w 412"/>
                <a:gd name="T55" fmla="*/ 126 h 441"/>
                <a:gd name="T56" fmla="*/ 206 w 412"/>
                <a:gd name="T57" fmla="*/ 164 h 441"/>
                <a:gd name="T58" fmla="*/ 30 w 412"/>
                <a:gd name="T59" fmla="*/ 126 h 441"/>
                <a:gd name="T60" fmla="*/ 25 w 412"/>
                <a:gd name="T61" fmla="*/ 110 h 441"/>
                <a:gd name="T62" fmla="*/ 42 w 412"/>
                <a:gd name="T63" fmla="*/ 106 h 441"/>
                <a:gd name="T64" fmla="*/ 206 w 412"/>
                <a:gd name="T65" fmla="*/ 140 h 441"/>
                <a:gd name="T66" fmla="*/ 369 w 412"/>
                <a:gd name="T67" fmla="*/ 106 h 441"/>
                <a:gd name="T68" fmla="*/ 386 w 412"/>
                <a:gd name="T69" fmla="*/ 110 h 441"/>
                <a:gd name="T70" fmla="*/ 381 w 412"/>
                <a:gd name="T71" fmla="*/ 12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2" h="441">
                  <a:moveTo>
                    <a:pt x="206" y="0"/>
                  </a:moveTo>
                  <a:cubicBezTo>
                    <a:pt x="92" y="0"/>
                    <a:pt x="0" y="37"/>
                    <a:pt x="0" y="82"/>
                  </a:cubicBezTo>
                  <a:cubicBezTo>
                    <a:pt x="0" y="82"/>
                    <a:pt x="0" y="361"/>
                    <a:pt x="0" y="361"/>
                  </a:cubicBezTo>
                  <a:cubicBezTo>
                    <a:pt x="0" y="361"/>
                    <a:pt x="0" y="361"/>
                    <a:pt x="0" y="361"/>
                  </a:cubicBezTo>
                  <a:cubicBezTo>
                    <a:pt x="1" y="406"/>
                    <a:pt x="93" y="441"/>
                    <a:pt x="206" y="441"/>
                  </a:cubicBezTo>
                  <a:cubicBezTo>
                    <a:pt x="318" y="441"/>
                    <a:pt x="410" y="406"/>
                    <a:pt x="411" y="361"/>
                  </a:cubicBezTo>
                  <a:cubicBezTo>
                    <a:pt x="412" y="361"/>
                    <a:pt x="412" y="361"/>
                    <a:pt x="412" y="361"/>
                  </a:cubicBezTo>
                  <a:cubicBezTo>
                    <a:pt x="412" y="361"/>
                    <a:pt x="412" y="82"/>
                    <a:pt x="412" y="82"/>
                  </a:cubicBezTo>
                  <a:cubicBezTo>
                    <a:pt x="412" y="37"/>
                    <a:pt x="319" y="0"/>
                    <a:pt x="206" y="0"/>
                  </a:cubicBezTo>
                  <a:close/>
                  <a:moveTo>
                    <a:pt x="381" y="320"/>
                  </a:moveTo>
                  <a:cubicBezTo>
                    <a:pt x="341" y="343"/>
                    <a:pt x="276" y="357"/>
                    <a:pt x="206" y="357"/>
                  </a:cubicBezTo>
                  <a:cubicBezTo>
                    <a:pt x="136" y="357"/>
                    <a:pt x="70" y="343"/>
                    <a:pt x="30" y="320"/>
                  </a:cubicBezTo>
                  <a:cubicBezTo>
                    <a:pt x="24" y="316"/>
                    <a:pt x="22" y="309"/>
                    <a:pt x="25" y="303"/>
                  </a:cubicBezTo>
                  <a:cubicBezTo>
                    <a:pt x="29" y="297"/>
                    <a:pt x="36" y="295"/>
                    <a:pt x="42" y="299"/>
                  </a:cubicBezTo>
                  <a:cubicBezTo>
                    <a:pt x="78" y="320"/>
                    <a:pt x="140" y="333"/>
                    <a:pt x="206" y="333"/>
                  </a:cubicBezTo>
                  <a:cubicBezTo>
                    <a:pt x="272" y="333"/>
                    <a:pt x="333" y="320"/>
                    <a:pt x="369" y="299"/>
                  </a:cubicBezTo>
                  <a:cubicBezTo>
                    <a:pt x="375" y="295"/>
                    <a:pt x="382" y="297"/>
                    <a:pt x="386" y="303"/>
                  </a:cubicBezTo>
                  <a:cubicBezTo>
                    <a:pt x="389" y="309"/>
                    <a:pt x="387" y="316"/>
                    <a:pt x="381" y="320"/>
                  </a:cubicBezTo>
                  <a:close/>
                  <a:moveTo>
                    <a:pt x="381" y="223"/>
                  </a:moveTo>
                  <a:cubicBezTo>
                    <a:pt x="341" y="246"/>
                    <a:pt x="276" y="260"/>
                    <a:pt x="206" y="260"/>
                  </a:cubicBezTo>
                  <a:cubicBezTo>
                    <a:pt x="136" y="260"/>
                    <a:pt x="70" y="246"/>
                    <a:pt x="30" y="223"/>
                  </a:cubicBezTo>
                  <a:cubicBezTo>
                    <a:pt x="24" y="220"/>
                    <a:pt x="22" y="212"/>
                    <a:pt x="25" y="207"/>
                  </a:cubicBezTo>
                  <a:cubicBezTo>
                    <a:pt x="29" y="201"/>
                    <a:pt x="36" y="199"/>
                    <a:pt x="42" y="202"/>
                  </a:cubicBezTo>
                  <a:cubicBezTo>
                    <a:pt x="78" y="224"/>
                    <a:pt x="140" y="236"/>
                    <a:pt x="206" y="236"/>
                  </a:cubicBezTo>
                  <a:cubicBezTo>
                    <a:pt x="272" y="236"/>
                    <a:pt x="333" y="224"/>
                    <a:pt x="369" y="202"/>
                  </a:cubicBezTo>
                  <a:cubicBezTo>
                    <a:pt x="375" y="199"/>
                    <a:pt x="382" y="201"/>
                    <a:pt x="386" y="207"/>
                  </a:cubicBezTo>
                  <a:cubicBezTo>
                    <a:pt x="389" y="212"/>
                    <a:pt x="387" y="220"/>
                    <a:pt x="381" y="223"/>
                  </a:cubicBezTo>
                  <a:close/>
                  <a:moveTo>
                    <a:pt x="381" y="126"/>
                  </a:moveTo>
                  <a:cubicBezTo>
                    <a:pt x="341" y="150"/>
                    <a:pt x="276" y="164"/>
                    <a:pt x="206" y="164"/>
                  </a:cubicBezTo>
                  <a:cubicBezTo>
                    <a:pt x="136" y="164"/>
                    <a:pt x="70" y="150"/>
                    <a:pt x="30" y="126"/>
                  </a:cubicBezTo>
                  <a:cubicBezTo>
                    <a:pt x="24" y="123"/>
                    <a:pt x="22" y="116"/>
                    <a:pt x="25" y="110"/>
                  </a:cubicBezTo>
                  <a:cubicBezTo>
                    <a:pt x="29" y="104"/>
                    <a:pt x="36" y="102"/>
                    <a:pt x="42" y="106"/>
                  </a:cubicBezTo>
                  <a:cubicBezTo>
                    <a:pt x="78" y="127"/>
                    <a:pt x="140" y="140"/>
                    <a:pt x="206" y="140"/>
                  </a:cubicBezTo>
                  <a:cubicBezTo>
                    <a:pt x="272" y="140"/>
                    <a:pt x="333" y="127"/>
                    <a:pt x="369" y="106"/>
                  </a:cubicBezTo>
                  <a:cubicBezTo>
                    <a:pt x="375" y="102"/>
                    <a:pt x="382" y="104"/>
                    <a:pt x="386" y="110"/>
                  </a:cubicBezTo>
                  <a:cubicBezTo>
                    <a:pt x="389" y="116"/>
                    <a:pt x="387" y="123"/>
                    <a:pt x="381" y="126"/>
                  </a:cubicBez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pic>
        <p:nvPicPr>
          <p:cNvPr id="43" name="Picture 42"/>
          <p:cNvPicPr>
            <a:picLocks noChangeAspect="1"/>
          </p:cNvPicPr>
          <p:nvPr/>
        </p:nvPicPr>
        <p:blipFill>
          <a:blip r:embed="rId5"/>
          <a:stretch>
            <a:fillRect/>
          </a:stretch>
        </p:blipFill>
        <p:spPr>
          <a:xfrm>
            <a:off x="2427418" y="828431"/>
            <a:ext cx="1147132" cy="953932"/>
          </a:xfrm>
          <a:prstGeom prst="rect">
            <a:avLst/>
          </a:prstGeom>
        </p:spPr>
      </p:pic>
      <p:grpSp>
        <p:nvGrpSpPr>
          <p:cNvPr id="3" name="Group 2"/>
          <p:cNvGrpSpPr/>
          <p:nvPr/>
        </p:nvGrpSpPr>
        <p:grpSpPr>
          <a:xfrm>
            <a:off x="4173274" y="5124138"/>
            <a:ext cx="1479892" cy="1136878"/>
            <a:chOff x="4670536" y="5743378"/>
            <a:chExt cx="1479892" cy="1136878"/>
          </a:xfrm>
        </p:grpSpPr>
        <p:sp>
          <p:nvSpPr>
            <p:cNvPr id="28" name="TextBox 27"/>
            <p:cNvSpPr txBox="1"/>
            <p:nvPr/>
          </p:nvSpPr>
          <p:spPr>
            <a:xfrm>
              <a:off x="4670536" y="6572479"/>
              <a:ext cx="1479892"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CGI/JavaScript</a:t>
              </a:r>
            </a:p>
          </p:txBody>
        </p:sp>
        <p:sp>
          <p:nvSpPr>
            <p:cNvPr id="45" name="Freeform 12"/>
            <p:cNvSpPr>
              <a:spLocks noEditPoints="1"/>
            </p:cNvSpPr>
            <p:nvPr/>
          </p:nvSpPr>
          <p:spPr bwMode="auto">
            <a:xfrm>
              <a:off x="5081071" y="5743378"/>
              <a:ext cx="658822" cy="820712"/>
            </a:xfrm>
            <a:custGeom>
              <a:avLst/>
              <a:gdLst>
                <a:gd name="T0" fmla="*/ 287 w 287"/>
                <a:gd name="T1" fmla="*/ 314 h 358"/>
                <a:gd name="T2" fmla="*/ 243 w 287"/>
                <a:gd name="T3" fmla="*/ 358 h 358"/>
                <a:gd name="T4" fmla="*/ 43 w 287"/>
                <a:gd name="T5" fmla="*/ 358 h 358"/>
                <a:gd name="T6" fmla="*/ 0 w 287"/>
                <a:gd name="T7" fmla="*/ 314 h 358"/>
                <a:gd name="T8" fmla="*/ 0 w 287"/>
                <a:gd name="T9" fmla="*/ 43 h 358"/>
                <a:gd name="T10" fmla="*/ 43 w 287"/>
                <a:gd name="T11" fmla="*/ 0 h 358"/>
                <a:gd name="T12" fmla="*/ 148 w 287"/>
                <a:gd name="T13" fmla="*/ 0 h 358"/>
                <a:gd name="T14" fmla="*/ 148 w 287"/>
                <a:gd name="T15" fmla="*/ 64 h 358"/>
                <a:gd name="T16" fmla="*/ 222 w 287"/>
                <a:gd name="T17" fmla="*/ 138 h 358"/>
                <a:gd name="T18" fmla="*/ 287 w 287"/>
                <a:gd name="T19" fmla="*/ 138 h 358"/>
                <a:gd name="T20" fmla="*/ 287 w 287"/>
                <a:gd name="T21" fmla="*/ 314 h 358"/>
                <a:gd name="T22" fmla="*/ 222 w 287"/>
                <a:gd name="T23" fmla="*/ 102 h 358"/>
                <a:gd name="T24" fmla="*/ 184 w 287"/>
                <a:gd name="T25" fmla="*/ 64 h 358"/>
                <a:gd name="T26" fmla="*/ 184 w 287"/>
                <a:gd name="T27" fmla="*/ 0 h 358"/>
                <a:gd name="T28" fmla="*/ 287 w 287"/>
                <a:gd name="T29" fmla="*/ 102 h 358"/>
                <a:gd name="T30" fmla="*/ 222 w 287"/>
                <a:gd name="T31" fmla="*/ 10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58">
                  <a:moveTo>
                    <a:pt x="287" y="314"/>
                  </a:moveTo>
                  <a:cubicBezTo>
                    <a:pt x="287" y="338"/>
                    <a:pt x="267" y="358"/>
                    <a:pt x="243" y="358"/>
                  </a:cubicBezTo>
                  <a:cubicBezTo>
                    <a:pt x="43" y="358"/>
                    <a:pt x="43" y="358"/>
                    <a:pt x="43" y="358"/>
                  </a:cubicBezTo>
                  <a:cubicBezTo>
                    <a:pt x="19" y="358"/>
                    <a:pt x="0" y="338"/>
                    <a:pt x="0" y="314"/>
                  </a:cubicBezTo>
                  <a:cubicBezTo>
                    <a:pt x="0" y="43"/>
                    <a:pt x="0" y="43"/>
                    <a:pt x="0" y="43"/>
                  </a:cubicBezTo>
                  <a:cubicBezTo>
                    <a:pt x="0" y="19"/>
                    <a:pt x="19" y="0"/>
                    <a:pt x="43" y="0"/>
                  </a:cubicBezTo>
                  <a:cubicBezTo>
                    <a:pt x="148" y="0"/>
                    <a:pt x="148" y="0"/>
                    <a:pt x="148" y="0"/>
                  </a:cubicBezTo>
                  <a:cubicBezTo>
                    <a:pt x="148" y="64"/>
                    <a:pt x="148" y="64"/>
                    <a:pt x="148" y="64"/>
                  </a:cubicBezTo>
                  <a:cubicBezTo>
                    <a:pt x="148" y="105"/>
                    <a:pt x="182" y="138"/>
                    <a:pt x="222" y="138"/>
                  </a:cubicBezTo>
                  <a:cubicBezTo>
                    <a:pt x="287" y="138"/>
                    <a:pt x="287" y="138"/>
                    <a:pt x="287" y="138"/>
                  </a:cubicBezTo>
                  <a:lnTo>
                    <a:pt x="287" y="314"/>
                  </a:lnTo>
                  <a:close/>
                  <a:moveTo>
                    <a:pt x="222" y="102"/>
                  </a:moveTo>
                  <a:cubicBezTo>
                    <a:pt x="202" y="102"/>
                    <a:pt x="184" y="85"/>
                    <a:pt x="184" y="64"/>
                  </a:cubicBezTo>
                  <a:cubicBezTo>
                    <a:pt x="184" y="0"/>
                    <a:pt x="184" y="0"/>
                    <a:pt x="184" y="0"/>
                  </a:cubicBezTo>
                  <a:cubicBezTo>
                    <a:pt x="287" y="102"/>
                    <a:pt x="287" y="102"/>
                    <a:pt x="287" y="102"/>
                  </a:cubicBezTo>
                  <a:lnTo>
                    <a:pt x="222" y="102"/>
                  </a:ln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2" name="Group 1"/>
          <p:cNvGrpSpPr/>
          <p:nvPr/>
        </p:nvGrpSpPr>
        <p:grpSpPr>
          <a:xfrm>
            <a:off x="2420568" y="4867161"/>
            <a:ext cx="1160832" cy="1393855"/>
            <a:chOff x="1671665" y="4867161"/>
            <a:chExt cx="1160832" cy="1393855"/>
          </a:xfrm>
        </p:grpSpPr>
        <p:sp>
          <p:nvSpPr>
            <p:cNvPr id="11" name="TextBox 10"/>
            <p:cNvSpPr txBox="1"/>
            <p:nvPr/>
          </p:nvSpPr>
          <p:spPr>
            <a:xfrm>
              <a:off x="1671665" y="5953239"/>
              <a:ext cx="1160832"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Web server</a:t>
              </a:r>
            </a:p>
          </p:txBody>
        </p:sp>
        <p:pic>
          <p:nvPicPr>
            <p:cNvPr id="46" name="Picture 45"/>
            <p:cNvPicPr>
              <a:picLocks noChangeAspect="1"/>
            </p:cNvPicPr>
            <p:nvPr/>
          </p:nvPicPr>
          <p:blipFill>
            <a:blip r:embed="rId4"/>
            <a:stretch>
              <a:fillRect/>
            </a:stretch>
          </p:blipFill>
          <p:spPr>
            <a:xfrm>
              <a:off x="1897017" y="4867161"/>
              <a:ext cx="710129" cy="1086079"/>
            </a:xfrm>
            <a:prstGeom prst="rect">
              <a:avLst/>
            </a:prstGeom>
          </p:spPr>
        </p:pic>
      </p:grpSp>
      <p:grpSp>
        <p:nvGrpSpPr>
          <p:cNvPr id="4" name="Group 3"/>
          <p:cNvGrpSpPr/>
          <p:nvPr/>
        </p:nvGrpSpPr>
        <p:grpSpPr>
          <a:xfrm>
            <a:off x="6245040" y="4867160"/>
            <a:ext cx="1114409" cy="1393856"/>
            <a:chOff x="5719263" y="5146756"/>
            <a:chExt cx="1114409" cy="1393856"/>
          </a:xfrm>
        </p:grpSpPr>
        <p:sp>
          <p:nvSpPr>
            <p:cNvPr id="13" name="TextBox 12"/>
            <p:cNvSpPr txBox="1"/>
            <p:nvPr/>
          </p:nvSpPr>
          <p:spPr>
            <a:xfrm>
              <a:off x="5719263" y="6232835"/>
              <a:ext cx="1114409"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App server</a:t>
              </a:r>
            </a:p>
          </p:txBody>
        </p:sp>
        <p:pic>
          <p:nvPicPr>
            <p:cNvPr id="47" name="Picture 46"/>
            <p:cNvPicPr>
              <a:picLocks noChangeAspect="1"/>
            </p:cNvPicPr>
            <p:nvPr/>
          </p:nvPicPr>
          <p:blipFill>
            <a:blip r:embed="rId4"/>
            <a:stretch>
              <a:fillRect/>
            </a:stretch>
          </p:blipFill>
          <p:spPr>
            <a:xfrm>
              <a:off x="5883377" y="5146756"/>
              <a:ext cx="710129" cy="1086079"/>
            </a:xfrm>
            <a:prstGeom prst="rect">
              <a:avLst/>
            </a:prstGeom>
          </p:spPr>
        </p:pic>
      </p:grpSp>
      <p:pic>
        <p:nvPicPr>
          <p:cNvPr id="8" name="Picture 7"/>
          <p:cNvPicPr>
            <a:picLocks noChangeAspect="1"/>
          </p:cNvPicPr>
          <p:nvPr/>
        </p:nvPicPr>
        <p:blipFill>
          <a:blip r:embed="rId6"/>
          <a:stretch>
            <a:fillRect/>
          </a:stretch>
        </p:blipFill>
        <p:spPr>
          <a:xfrm>
            <a:off x="213281" y="4488524"/>
            <a:ext cx="2358063" cy="1394311"/>
          </a:xfrm>
          <a:prstGeom prst="rect">
            <a:avLst/>
          </a:prstGeom>
        </p:spPr>
      </p:pic>
      <p:sp>
        <p:nvSpPr>
          <p:cNvPr id="51" name="TextBox 50"/>
          <p:cNvSpPr txBox="1"/>
          <p:nvPr/>
        </p:nvSpPr>
        <p:spPr>
          <a:xfrm>
            <a:off x="3139236" y="4518984"/>
            <a:ext cx="1229088" cy="255512"/>
          </a:xfrm>
          <a:prstGeom prst="rect">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100" b="1" dirty="0">
                <a:solidFill>
                  <a:schemeClr val="bg2"/>
                </a:solidFill>
              </a:rPr>
              <a:t>HTTP response</a:t>
            </a:r>
          </a:p>
        </p:txBody>
      </p:sp>
      <p:pic>
        <p:nvPicPr>
          <p:cNvPr id="57" name="Picture 56"/>
          <p:cNvPicPr>
            <a:picLocks noChangeAspect="1"/>
          </p:cNvPicPr>
          <p:nvPr/>
        </p:nvPicPr>
        <p:blipFill>
          <a:blip r:embed="rId7"/>
          <a:stretch>
            <a:fillRect/>
          </a:stretch>
        </p:blipFill>
        <p:spPr>
          <a:xfrm>
            <a:off x="99310" y="4457858"/>
            <a:ext cx="2517518" cy="1464194"/>
          </a:xfrm>
          <a:prstGeom prst="rect">
            <a:avLst/>
          </a:prstGeom>
        </p:spPr>
      </p:pic>
      <p:sp>
        <p:nvSpPr>
          <p:cNvPr id="67" name="Rounded Rectangular Callout 66"/>
          <p:cNvSpPr/>
          <p:nvPr/>
        </p:nvSpPr>
        <p:spPr>
          <a:xfrm>
            <a:off x="4414779" y="2094771"/>
            <a:ext cx="2112885" cy="852787"/>
          </a:xfrm>
          <a:prstGeom prst="wedgeRoundRectCallout">
            <a:avLst>
              <a:gd name="adj1" fmla="val -83696"/>
              <a:gd name="adj2" fmla="val 9476"/>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In the early days of the Internet…</a:t>
            </a:r>
          </a:p>
        </p:txBody>
      </p:sp>
      <p:sp>
        <p:nvSpPr>
          <p:cNvPr id="69" name="Rounded Rectangular Callout 68"/>
          <p:cNvSpPr/>
          <p:nvPr/>
        </p:nvSpPr>
        <p:spPr>
          <a:xfrm>
            <a:off x="4567402" y="2307337"/>
            <a:ext cx="2932624" cy="878459"/>
          </a:xfrm>
          <a:prstGeom prst="wedgeRoundRectCallout">
            <a:avLst>
              <a:gd name="adj1" fmla="val -80984"/>
              <a:gd name="adj2" fmla="val -35258"/>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Today’s web applications are much more sophisticated</a:t>
            </a:r>
          </a:p>
        </p:txBody>
      </p:sp>
      <p:cxnSp>
        <p:nvCxnSpPr>
          <p:cNvPr id="9" name="Straight Arrow Connector 8"/>
          <p:cNvCxnSpPr/>
          <p:nvPr/>
        </p:nvCxnSpPr>
        <p:spPr>
          <a:xfrm flipV="1">
            <a:off x="2996271" y="1782364"/>
            <a:ext cx="0" cy="3084796"/>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6983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22" presetClass="entr" presetSubtype="4"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down)">
                                      <p:cBhvr>
                                        <p:cTn id="27" dur="500"/>
                                        <p:tgtEl>
                                          <p:spTgt spid="51"/>
                                        </p:tgtEl>
                                      </p:cBhvr>
                                    </p:animEffect>
                                  </p:childTnLst>
                                </p:cTn>
                              </p:par>
                              <p:par>
                                <p:cTn id="28" presetID="42" presetClass="path" presetSubtype="0" accel="50000" decel="50000" fill="hold" nodeType="withEffect">
                                  <p:stCondLst>
                                    <p:cond delay="0"/>
                                  </p:stCondLst>
                                  <p:childTnLst>
                                    <p:animMotion origin="layout" path="M -2.70833E-6 1.48148E-6 L -2.70833E-6 -0.55602 " pathEditMode="relative" rAng="0" ptsTypes="AA">
                                      <p:cBhvr>
                                        <p:cTn id="29" dur="1500" fill="hold"/>
                                        <p:tgtEl>
                                          <p:spTgt spid="8"/>
                                        </p:tgtEl>
                                        <p:attrNameLst>
                                          <p:attrName>ppt_x</p:attrName>
                                          <p:attrName>ppt_y</p:attrName>
                                        </p:attrNameLst>
                                      </p:cBhvr>
                                      <p:rCtr x="0" y="-27801"/>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up)">
                                      <p:cBhvr>
                                        <p:cTn id="34" dur="500"/>
                                        <p:tgtEl>
                                          <p:spTgt spid="19"/>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51"/>
                                        </p:tgtEl>
                                        <p:attrNameLst>
                                          <p:attrName>style.visibility</p:attrName>
                                        </p:attrNameLst>
                                      </p:cBhvr>
                                      <p:to>
                                        <p:strVal val="hidden"/>
                                      </p:to>
                                    </p:set>
                                  </p:childTnLst>
                                </p:cTn>
                              </p:par>
                              <p:par>
                                <p:cTn id="43" presetID="22" presetClass="entr" presetSubtype="1" fill="hold" grpId="2"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500"/>
                                        <p:tgtEl>
                                          <p:spTgt spid="69"/>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par>
                          <p:cTn id="57" fill="hold">
                            <p:stCondLst>
                              <p:cond delay="1500"/>
                            </p:stCondLst>
                            <p:childTnLst>
                              <p:par>
                                <p:cTn id="58" presetID="22" presetClass="entr" presetSubtype="8" fill="hold"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left)">
                                      <p:cBhvr>
                                        <p:cTn id="60" dur="500"/>
                                        <p:tgtEl>
                                          <p:spTgt spid="31"/>
                                        </p:tgtEl>
                                      </p:cBhvr>
                                    </p:animEffect>
                                  </p:childTnLst>
                                </p:cTn>
                              </p:par>
                            </p:childTnLst>
                          </p:cTn>
                        </p:par>
                        <p:par>
                          <p:cTn id="61" fill="hold">
                            <p:stCondLst>
                              <p:cond delay="2000"/>
                            </p:stCondLst>
                            <p:childTnLst>
                              <p:par>
                                <p:cTn id="62" presetID="10" presetClass="entr" presetSubtype="0" fill="hold"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500"/>
                                        <p:tgtEl>
                                          <p:spTgt spid="4"/>
                                        </p:tgtEl>
                                      </p:cBhvr>
                                    </p:animEffect>
                                  </p:childTnLst>
                                </p:cTn>
                              </p:par>
                            </p:childTnLst>
                          </p:cTn>
                        </p:par>
                        <p:par>
                          <p:cTn id="65" fill="hold">
                            <p:stCondLst>
                              <p:cond delay="2500"/>
                            </p:stCondLst>
                            <p:childTnLst>
                              <p:par>
                                <p:cTn id="66" presetID="22" presetClass="entr" presetSubtype="8" fill="hold"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left)">
                                      <p:cBhvr>
                                        <p:cTn id="68" dur="500"/>
                                        <p:tgtEl>
                                          <p:spTgt spid="32"/>
                                        </p:tgtEl>
                                      </p:cBhvr>
                                    </p:animEffect>
                                  </p:childTnLst>
                                </p:cTn>
                              </p:par>
                            </p:childTnLst>
                          </p:cTn>
                        </p:par>
                        <p:par>
                          <p:cTn id="69" fill="hold">
                            <p:stCondLst>
                              <p:cond delay="3000"/>
                            </p:stCondLst>
                            <p:childTnLst>
                              <p:par>
                                <p:cTn id="70" presetID="10" presetClass="entr" presetSubtype="0" fill="hold" nodeType="after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500"/>
                                        <p:tgtEl>
                                          <p:spTgt spid="5"/>
                                        </p:tgtEl>
                                      </p:cBhvr>
                                    </p:animEffect>
                                  </p:childTnLst>
                                </p:cTn>
                              </p:par>
                            </p:childTnLst>
                          </p:cTn>
                        </p:par>
                        <p:par>
                          <p:cTn id="73" fill="hold">
                            <p:stCondLst>
                              <p:cond delay="3500"/>
                            </p:stCondLst>
                            <p:childTnLst>
                              <p:par>
                                <p:cTn id="74" presetID="22" presetClass="entr" presetSubtype="8"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left)">
                                      <p:cBhvr>
                                        <p:cTn id="76" dur="500"/>
                                        <p:tgtEl>
                                          <p:spTgt spid="34"/>
                                        </p:tgtEl>
                                      </p:cBhvr>
                                    </p:animEffect>
                                  </p:childTnLst>
                                </p:cTn>
                              </p:par>
                              <p:par>
                                <p:cTn id="77" presetID="10" presetClass="entr" presetSubtype="0" fill="hold" nodeType="with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500"/>
                                        <p:tgtEl>
                                          <p:spTgt spid="6"/>
                                        </p:tgtEl>
                                      </p:cBhvr>
                                    </p:animEffect>
                                  </p:childTnLst>
                                </p:cTn>
                              </p:par>
                            </p:childTnLst>
                          </p:cTn>
                        </p:par>
                        <p:par>
                          <p:cTn id="80" fill="hold">
                            <p:stCondLst>
                              <p:cond delay="4000"/>
                            </p:stCondLst>
                            <p:childTnLst>
                              <p:par>
                                <p:cTn id="81" presetID="22" presetClass="entr" presetSubtype="2" fill="hold" nodeType="afterEffect">
                                  <p:stCondLst>
                                    <p:cond delay="500"/>
                                  </p:stCondLst>
                                  <p:childTnLst>
                                    <p:set>
                                      <p:cBhvr>
                                        <p:cTn id="82" dur="1" fill="hold">
                                          <p:stCondLst>
                                            <p:cond delay="0"/>
                                          </p:stCondLst>
                                        </p:cTn>
                                        <p:tgtEl>
                                          <p:spTgt spid="36"/>
                                        </p:tgtEl>
                                        <p:attrNameLst>
                                          <p:attrName>style.visibility</p:attrName>
                                        </p:attrNameLst>
                                      </p:cBhvr>
                                      <p:to>
                                        <p:strVal val="visible"/>
                                      </p:to>
                                    </p:set>
                                    <p:animEffect transition="in" filter="wipe(right)">
                                      <p:cBhvr>
                                        <p:cTn id="83" dur="500"/>
                                        <p:tgtEl>
                                          <p:spTgt spid="36"/>
                                        </p:tgtEl>
                                      </p:cBhvr>
                                    </p:animEffect>
                                  </p:childTnLst>
                                </p:cTn>
                              </p:par>
                            </p:childTnLst>
                          </p:cTn>
                        </p:par>
                        <p:par>
                          <p:cTn id="84" fill="hold">
                            <p:stCondLst>
                              <p:cond delay="5000"/>
                            </p:stCondLst>
                            <p:childTnLst>
                              <p:par>
                                <p:cTn id="85" presetID="22" presetClass="entr" presetSubtype="2" fill="hold" nodeType="afterEffect">
                                  <p:stCondLst>
                                    <p:cond delay="250"/>
                                  </p:stCondLst>
                                  <p:childTnLst>
                                    <p:set>
                                      <p:cBhvr>
                                        <p:cTn id="86" dur="1" fill="hold">
                                          <p:stCondLst>
                                            <p:cond delay="0"/>
                                          </p:stCondLst>
                                        </p:cTn>
                                        <p:tgtEl>
                                          <p:spTgt spid="38"/>
                                        </p:tgtEl>
                                        <p:attrNameLst>
                                          <p:attrName>style.visibility</p:attrName>
                                        </p:attrNameLst>
                                      </p:cBhvr>
                                      <p:to>
                                        <p:strVal val="visible"/>
                                      </p:to>
                                    </p:set>
                                    <p:animEffect transition="in" filter="wipe(right)">
                                      <p:cBhvr>
                                        <p:cTn id="87" dur="500"/>
                                        <p:tgtEl>
                                          <p:spTgt spid="38"/>
                                        </p:tgtEl>
                                      </p:cBhvr>
                                    </p:animEffect>
                                  </p:childTnLst>
                                </p:cTn>
                              </p:par>
                            </p:childTnLst>
                          </p:cTn>
                        </p:par>
                        <p:par>
                          <p:cTn id="88" fill="hold">
                            <p:stCondLst>
                              <p:cond delay="5750"/>
                            </p:stCondLst>
                            <p:childTnLst>
                              <p:par>
                                <p:cTn id="89" presetID="22" presetClass="entr" presetSubtype="2" fill="hold" nodeType="afterEffect">
                                  <p:stCondLst>
                                    <p:cond delay="25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par>
                          <p:cTn id="92" fill="hold">
                            <p:stCondLst>
                              <p:cond delay="6500"/>
                            </p:stCondLst>
                            <p:childTnLst>
                              <p:par>
                                <p:cTn id="93" presetID="22" presetClass="entr" presetSubtype="2" fill="hold" nodeType="afterEffect">
                                  <p:stCondLst>
                                    <p:cond delay="250"/>
                                  </p:stCondLst>
                                  <p:childTnLst>
                                    <p:set>
                                      <p:cBhvr>
                                        <p:cTn id="94" dur="1" fill="hold">
                                          <p:stCondLst>
                                            <p:cond delay="0"/>
                                          </p:stCondLst>
                                        </p:cTn>
                                        <p:tgtEl>
                                          <p:spTgt spid="40"/>
                                        </p:tgtEl>
                                        <p:attrNameLst>
                                          <p:attrName>style.visibility</p:attrName>
                                        </p:attrNameLst>
                                      </p:cBhvr>
                                      <p:to>
                                        <p:strVal val="visible"/>
                                      </p:to>
                                    </p:set>
                                    <p:animEffect transition="in" filter="wipe(right)">
                                      <p:cBhvr>
                                        <p:cTn id="95" dur="500"/>
                                        <p:tgtEl>
                                          <p:spTgt spid="40"/>
                                        </p:tgtEl>
                                      </p:cBhvr>
                                    </p:animEffect>
                                  </p:childTnLst>
                                </p:cTn>
                              </p:par>
                            </p:childTnLst>
                          </p:cTn>
                        </p:par>
                        <p:par>
                          <p:cTn id="96" fill="hold">
                            <p:stCondLst>
                              <p:cond delay="7250"/>
                            </p:stCondLst>
                            <p:childTnLst>
                              <p:par>
                                <p:cTn id="97" presetID="1" presetClass="entr" presetSubtype="0" fill="hold" nodeType="afterEffect">
                                  <p:stCondLst>
                                    <p:cond delay="250"/>
                                  </p:stCondLst>
                                  <p:childTnLst>
                                    <p:set>
                                      <p:cBhvr>
                                        <p:cTn id="98" dur="1" fill="hold">
                                          <p:stCondLst>
                                            <p:cond delay="0"/>
                                          </p:stCondLst>
                                        </p:cTn>
                                        <p:tgtEl>
                                          <p:spTgt spid="57"/>
                                        </p:tgtEl>
                                        <p:attrNameLst>
                                          <p:attrName>style.visibility</p:attrName>
                                        </p:attrNameLst>
                                      </p:cBhvr>
                                      <p:to>
                                        <p:strVal val="visible"/>
                                      </p:to>
                                    </p:set>
                                  </p:childTnLst>
                                </p:cTn>
                              </p:par>
                              <p:par>
                                <p:cTn id="99" presetID="22" presetClass="entr" presetSubtype="4" fill="hold" nodeType="withEffect">
                                  <p:stCondLst>
                                    <p:cond delay="250"/>
                                  </p:stCondLst>
                                  <p:childTnLst>
                                    <p:set>
                                      <p:cBhvr>
                                        <p:cTn id="100" dur="1" fill="hold">
                                          <p:stCondLst>
                                            <p:cond delay="0"/>
                                          </p:stCondLst>
                                        </p:cTn>
                                        <p:tgtEl>
                                          <p:spTgt spid="9"/>
                                        </p:tgtEl>
                                        <p:attrNameLst>
                                          <p:attrName>style.visibility</p:attrName>
                                        </p:attrNameLst>
                                      </p:cBhvr>
                                      <p:to>
                                        <p:strVal val="visible"/>
                                      </p:to>
                                    </p:set>
                                    <p:animEffect transition="in" filter="wipe(down)">
                                      <p:cBhvr>
                                        <p:cTn id="101" dur="1000"/>
                                        <p:tgtEl>
                                          <p:spTgt spid="9"/>
                                        </p:tgtEl>
                                      </p:cBhvr>
                                    </p:animEffect>
                                  </p:childTnLst>
                                </p:cTn>
                              </p:par>
                              <p:par>
                                <p:cTn id="102" presetID="22" presetClass="entr" presetSubtype="4" fill="hold" grpId="2" nodeType="withEffect">
                                  <p:stCondLst>
                                    <p:cond delay="0"/>
                                  </p:stCondLst>
                                  <p:childTnLst>
                                    <p:set>
                                      <p:cBhvr>
                                        <p:cTn id="103" dur="1" fill="hold">
                                          <p:stCondLst>
                                            <p:cond delay="0"/>
                                          </p:stCondLst>
                                        </p:cTn>
                                        <p:tgtEl>
                                          <p:spTgt spid="51"/>
                                        </p:tgtEl>
                                        <p:attrNameLst>
                                          <p:attrName>style.visibility</p:attrName>
                                        </p:attrNameLst>
                                      </p:cBhvr>
                                      <p:to>
                                        <p:strVal val="visible"/>
                                      </p:to>
                                    </p:set>
                                    <p:animEffect transition="in" filter="wipe(down)">
                                      <p:cBhvr>
                                        <p:cTn id="104" dur="500"/>
                                        <p:tgtEl>
                                          <p:spTgt spid="51"/>
                                        </p:tgtEl>
                                      </p:cBhvr>
                                    </p:animEffect>
                                  </p:childTnLst>
                                </p:cTn>
                              </p:par>
                              <p:par>
                                <p:cTn id="105" presetID="42" presetClass="path" presetSubtype="0" accel="50000" decel="50000" fill="hold" nodeType="withEffect">
                                  <p:stCondLst>
                                    <p:cond delay="0"/>
                                  </p:stCondLst>
                                  <p:childTnLst>
                                    <p:animMotion origin="layout" path="M 1.875E-6 -2.96296E-6 L 1.875E-6 -0.55602 " pathEditMode="relative" rAng="0" ptsTypes="AA">
                                      <p:cBhvr>
                                        <p:cTn id="106" dur="1500" fill="hold"/>
                                        <p:tgtEl>
                                          <p:spTgt spid="57"/>
                                        </p:tgtEl>
                                        <p:attrNameLst>
                                          <p:attrName>ppt_x</p:attrName>
                                          <p:attrName>ppt_y</p:attrName>
                                        </p:attrNameLst>
                                      </p:cBhvr>
                                      <p:rCtr x="0" y="-27801"/>
                                    </p:animMotion>
                                  </p:childTnLst>
                                </p:cTn>
                              </p:par>
                              <p:par>
                                <p:cTn id="107" presetID="1" presetClass="exit" presetSubtype="0" fill="hold" nodeType="withEffect">
                                  <p:stCondLst>
                                    <p:cond delay="0"/>
                                  </p:stCondLst>
                                  <p:childTnLst>
                                    <p:set>
                                      <p:cBhvr>
                                        <p:cTn id="108" dur="1" fill="hold">
                                          <p:stCondLst>
                                            <p:cond delay="0"/>
                                          </p:stCondLst>
                                        </p:cTn>
                                        <p:tgtEl>
                                          <p:spTgt spid="19"/>
                                        </p:tgtEl>
                                        <p:attrNameLst>
                                          <p:attrName>style.visibility</p:attrName>
                                        </p:attrNameLst>
                                      </p:cBhvr>
                                      <p:to>
                                        <p:strVal val="hidden"/>
                                      </p:to>
                                    </p:set>
                                  </p:childTnLst>
                                </p:cTn>
                              </p:par>
                              <p:par>
                                <p:cTn id="109" presetID="1" presetClass="exit" presetSubtype="0" fill="hold" grpId="3" nodeType="withEffect">
                                  <p:stCondLst>
                                    <p:cond delay="0"/>
                                  </p:stCondLst>
                                  <p:childTnLst>
                                    <p:set>
                                      <p:cBhvr>
                                        <p:cTn id="110" dur="1" fill="hold">
                                          <p:stCondLst>
                                            <p:cond delay="0"/>
                                          </p:stCondLst>
                                        </p:cTn>
                                        <p:tgtEl>
                                          <p:spTgt spid="20"/>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20" grpId="3" animBg="1"/>
      <p:bldP spid="51" grpId="0" animBg="1"/>
      <p:bldP spid="51" grpId="1" animBg="1"/>
      <p:bldP spid="51" grpId="2" animBg="1"/>
      <p:bldP spid="67" grpId="0" animBg="1"/>
      <p:bldP spid="67" grpId="1" animBg="1"/>
      <p:bldP spid="6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EF7D4A-E458-43F0-A082-FA776854A4B5}"/>
              </a:ext>
            </a:extLst>
          </p:cNvPr>
          <p:cNvSpPr txBox="1"/>
          <p:nvPr/>
        </p:nvSpPr>
        <p:spPr>
          <a:xfrm>
            <a:off x="4976950" y="5421086"/>
            <a:ext cx="6343211" cy="806375"/>
          </a:xfrm>
          <a:prstGeom prst="rect">
            <a:avLst/>
          </a:prstGeom>
          <a:noFill/>
        </p:spPr>
        <p:txBody>
          <a:bodyPr wrap="none" lIns="155448" tIns="155448" rIns="155448" bIns="155448" rtlCol="0">
            <a:spAutoFit/>
          </a:bodyPr>
          <a:lstStyle/>
          <a:p>
            <a:r>
              <a:rPr lang="en-US" sz="3200" dirty="0">
                <a:gradFill>
                  <a:gsLst>
                    <a:gs pos="0">
                      <a:schemeClr val="tx1"/>
                    </a:gs>
                    <a:gs pos="100000">
                      <a:schemeClr val="tx1"/>
                    </a:gs>
                  </a:gsLst>
                  <a:lin ang="5400000" scaled="1"/>
                </a:gradFill>
                <a:latin typeface="Arial" panose="020B0604020202020204" pitchFamily="34" charset="0"/>
                <a:cs typeface="Arial" panose="020B0604020202020204" pitchFamily="34" charset="0"/>
              </a:rPr>
              <a:t>Let’s discuss a huge ASM benefit</a:t>
            </a:r>
          </a:p>
        </p:txBody>
      </p:sp>
    </p:spTree>
    <p:extLst>
      <p:ext uri="{BB962C8B-B14F-4D97-AF65-F5344CB8AC3E}">
        <p14:creationId xmlns:p14="http://schemas.microsoft.com/office/powerpoint/2010/main" val="139007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File Type Enforcement</a:t>
            </a:r>
          </a:p>
        </p:txBody>
      </p:sp>
      <p:pic>
        <p:nvPicPr>
          <p:cNvPr id="15" name="Picture 14">
            <a:extLst>
              <a:ext uri="{FF2B5EF4-FFF2-40B4-BE49-F238E27FC236}">
                <a16:creationId xmlns:a16="http://schemas.microsoft.com/office/drawing/2014/main" id="{4B2EB01D-A6EC-42E0-B103-1F3AAD8612E0}"/>
              </a:ext>
            </a:extLst>
          </p:cNvPr>
          <p:cNvPicPr>
            <a:picLocks noChangeAspect="1"/>
          </p:cNvPicPr>
          <p:nvPr/>
        </p:nvPicPr>
        <p:blipFill>
          <a:blip r:embed="rId4"/>
          <a:stretch>
            <a:fillRect/>
          </a:stretch>
        </p:blipFill>
        <p:spPr>
          <a:xfrm>
            <a:off x="457200" y="663576"/>
            <a:ext cx="11453853" cy="6012701"/>
          </a:xfrm>
          <a:prstGeom prst="rect">
            <a:avLst/>
          </a:prstGeom>
        </p:spPr>
      </p:pic>
    </p:spTree>
    <p:custDataLst>
      <p:tags r:id="rId1"/>
    </p:custDataLst>
    <p:extLst>
      <p:ext uri="{BB962C8B-B14F-4D97-AF65-F5344CB8AC3E}">
        <p14:creationId xmlns:p14="http://schemas.microsoft.com/office/powerpoint/2010/main" val="388585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F2884-0246-469F-B109-0A4C1991FD50}"/>
              </a:ext>
            </a:extLst>
          </p:cNvPr>
          <p:cNvPicPr>
            <a:picLocks noChangeAspect="1"/>
          </p:cNvPicPr>
          <p:nvPr/>
        </p:nvPicPr>
        <p:blipFill>
          <a:blip r:embed="rId4"/>
          <a:stretch>
            <a:fillRect/>
          </a:stretch>
        </p:blipFill>
        <p:spPr>
          <a:xfrm>
            <a:off x="460443" y="642258"/>
            <a:ext cx="11453853" cy="6012701"/>
          </a:xfrm>
          <a:prstGeom prst="rect">
            <a:avLst/>
          </a:prstGeom>
        </p:spPr>
      </p:pic>
      <p:pic>
        <p:nvPicPr>
          <p:cNvPr id="4" name="Picture 3">
            <a:extLst>
              <a:ext uri="{FF2B5EF4-FFF2-40B4-BE49-F238E27FC236}">
                <a16:creationId xmlns:a16="http://schemas.microsoft.com/office/drawing/2014/main" id="{0B8F510C-40E7-49E6-AF36-7FF1C605B585}"/>
              </a:ext>
            </a:extLst>
          </p:cNvPr>
          <p:cNvPicPr>
            <a:picLocks noChangeAspect="1"/>
          </p:cNvPicPr>
          <p:nvPr/>
        </p:nvPicPr>
        <p:blipFill>
          <a:blip r:embed="rId5"/>
          <a:stretch>
            <a:fillRect/>
          </a:stretch>
        </p:blipFill>
        <p:spPr>
          <a:xfrm>
            <a:off x="460443" y="642258"/>
            <a:ext cx="11453853" cy="6012701"/>
          </a:xfrm>
          <a:prstGeom prst="rect">
            <a:avLst/>
          </a:prstGeom>
        </p:spPr>
      </p:pic>
      <p:sp>
        <p:nvSpPr>
          <p:cNvPr id="2" name="Title 1"/>
          <p:cNvSpPr>
            <a:spLocks noGrp="1"/>
          </p:cNvSpPr>
          <p:nvPr>
            <p:ph type="title"/>
          </p:nvPr>
        </p:nvSpPr>
        <p:spPr/>
        <p:txBody>
          <a:bodyPr/>
          <a:lstStyle/>
          <a:p>
            <a:r>
              <a:rPr lang="en-US" dirty="0"/>
              <a:t>Use the Learning and Blocking Settings Page</a:t>
            </a:r>
          </a:p>
        </p:txBody>
      </p:sp>
      <p:sp>
        <p:nvSpPr>
          <p:cNvPr id="13" name="Rectangle 12"/>
          <p:cNvSpPr/>
          <p:nvPr/>
        </p:nvSpPr>
        <p:spPr>
          <a:xfrm>
            <a:off x="2384898" y="3628069"/>
            <a:ext cx="3568430" cy="1508136"/>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9" name="Rectangle 18"/>
          <p:cNvSpPr/>
          <p:nvPr/>
        </p:nvSpPr>
        <p:spPr>
          <a:xfrm>
            <a:off x="2378413" y="2516127"/>
            <a:ext cx="2533947" cy="943354"/>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6" name="Rectangle 15">
            <a:extLst>
              <a:ext uri="{FF2B5EF4-FFF2-40B4-BE49-F238E27FC236}">
                <a16:creationId xmlns:a16="http://schemas.microsoft.com/office/drawing/2014/main" id="{296C4677-2B41-46A8-A211-3361ACC852ED}"/>
              </a:ext>
            </a:extLst>
          </p:cNvPr>
          <p:cNvSpPr/>
          <p:nvPr/>
        </p:nvSpPr>
        <p:spPr>
          <a:xfrm>
            <a:off x="2378413" y="1486676"/>
            <a:ext cx="3793787" cy="280130"/>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4" name="Rounded Rectangular Callout 13"/>
          <p:cNvSpPr/>
          <p:nvPr/>
        </p:nvSpPr>
        <p:spPr>
          <a:xfrm>
            <a:off x="3445917" y="2469323"/>
            <a:ext cx="2507411" cy="989104"/>
          </a:xfrm>
          <a:prstGeom prst="wedgeRoundRectCallout">
            <a:avLst>
              <a:gd name="adj1" fmla="val -48518"/>
              <a:gd name="adj2" fmla="val 112490"/>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Options enabled using the Rapid Deployment Security Policy</a:t>
            </a:r>
          </a:p>
        </p:txBody>
      </p:sp>
    </p:spTree>
    <p:custDataLst>
      <p:tags r:id="rId1"/>
    </p:custDataLst>
    <p:extLst>
      <p:ext uri="{BB962C8B-B14F-4D97-AF65-F5344CB8AC3E}">
        <p14:creationId xmlns:p14="http://schemas.microsoft.com/office/powerpoint/2010/main" val="376165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1)">
                                      <p:cBhvr>
                                        <p:cTn id="11" dur="2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2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19"/>
                                        </p:tgtEl>
                                        <p:attrNameLst>
                                          <p:attrName>style.visibility</p:attrName>
                                        </p:attrNameLst>
                                      </p:cBhvr>
                                      <p:to>
                                        <p:strVal val="hidden"/>
                                      </p:to>
                                    </p:set>
                                  </p:childTnLst>
                                </p:cTn>
                              </p:par>
                              <p:par>
                                <p:cTn id="24" presetID="1" presetClass="exit" presetSubtype="0" fill="hold" nodeType="withEffect">
                                  <p:stCondLst>
                                    <p:cond delay="500"/>
                                  </p:stCondLst>
                                  <p:childTnLst>
                                    <p:set>
                                      <p:cBhvr>
                                        <p:cTn id="25" dur="1" fill="hold">
                                          <p:stCondLst>
                                            <p:cond delay="0"/>
                                          </p:stCondLst>
                                        </p:cTn>
                                        <p:tgtEl>
                                          <p:spTgt spid="3"/>
                                        </p:tgtEl>
                                        <p:attrNameLst>
                                          <p:attrName>style.visibility</p:attrName>
                                        </p:attrNameLst>
                                      </p:cBhvr>
                                      <p:to>
                                        <p:strVal val="hidden"/>
                                      </p:to>
                                    </p:set>
                                  </p:childTnLst>
                                </p:cTn>
                              </p:par>
                            </p:childTnLst>
                          </p:cTn>
                        </p:par>
                        <p:par>
                          <p:cTn id="26" fill="hold">
                            <p:stCondLst>
                              <p:cond delay="500"/>
                            </p:stCondLst>
                            <p:childTnLst>
                              <p:par>
                                <p:cTn id="27" presetID="21"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heel(1)">
                                      <p:cBhvr>
                                        <p:cTn id="29" dur="2000"/>
                                        <p:tgtEl>
                                          <p:spTgt spid="1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19" grpId="1" animBg="1"/>
      <p:bldP spid="16"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166B6B3-F6AE-401A-A2C8-D0C5A73CB341}"/>
              </a:ext>
            </a:extLst>
          </p:cNvPr>
          <p:cNvPicPr>
            <a:picLocks noChangeAspect="1"/>
          </p:cNvPicPr>
          <p:nvPr/>
        </p:nvPicPr>
        <p:blipFill>
          <a:blip r:embed="rId4"/>
          <a:stretch>
            <a:fillRect/>
          </a:stretch>
        </p:blipFill>
        <p:spPr>
          <a:xfrm>
            <a:off x="457200" y="658622"/>
            <a:ext cx="11453853" cy="6012701"/>
          </a:xfrm>
          <a:prstGeom prst="rect">
            <a:avLst/>
          </a:prstGeom>
        </p:spPr>
      </p:pic>
      <p:pic>
        <p:nvPicPr>
          <p:cNvPr id="25" name="Picture 24">
            <a:extLst>
              <a:ext uri="{FF2B5EF4-FFF2-40B4-BE49-F238E27FC236}">
                <a16:creationId xmlns:a16="http://schemas.microsoft.com/office/drawing/2014/main" id="{B181F330-EB20-41F9-970F-B828FC073621}"/>
              </a:ext>
            </a:extLst>
          </p:cNvPr>
          <p:cNvPicPr>
            <a:picLocks noChangeAspect="1"/>
          </p:cNvPicPr>
          <p:nvPr/>
        </p:nvPicPr>
        <p:blipFill>
          <a:blip r:embed="rId5"/>
          <a:stretch>
            <a:fillRect/>
          </a:stretch>
        </p:blipFill>
        <p:spPr>
          <a:xfrm>
            <a:off x="457200" y="658622"/>
            <a:ext cx="11453853" cy="6012701"/>
          </a:xfrm>
          <a:prstGeom prst="rect">
            <a:avLst/>
          </a:prstGeom>
        </p:spPr>
      </p:pic>
      <p:pic>
        <p:nvPicPr>
          <p:cNvPr id="3" name="Picture 2">
            <a:extLst>
              <a:ext uri="{FF2B5EF4-FFF2-40B4-BE49-F238E27FC236}">
                <a16:creationId xmlns:a16="http://schemas.microsoft.com/office/drawing/2014/main" id="{973DDED5-8003-4C86-B0FA-2B452AD45AEF}"/>
              </a:ext>
            </a:extLst>
          </p:cNvPr>
          <p:cNvPicPr>
            <a:picLocks noChangeAspect="1"/>
          </p:cNvPicPr>
          <p:nvPr/>
        </p:nvPicPr>
        <p:blipFill>
          <a:blip r:embed="rId6"/>
          <a:stretch>
            <a:fillRect/>
          </a:stretch>
        </p:blipFill>
        <p:spPr>
          <a:xfrm>
            <a:off x="457200" y="658622"/>
            <a:ext cx="11453853" cy="6012701"/>
          </a:xfrm>
          <a:prstGeom prst="rect">
            <a:avLst/>
          </a:prstGeom>
        </p:spPr>
      </p:pic>
      <p:pic>
        <p:nvPicPr>
          <p:cNvPr id="7" name="Picture 6">
            <a:extLst>
              <a:ext uri="{FF2B5EF4-FFF2-40B4-BE49-F238E27FC236}">
                <a16:creationId xmlns:a16="http://schemas.microsoft.com/office/drawing/2014/main" id="{5E956F41-AC6E-4E07-8668-8B39E508A5B9}"/>
              </a:ext>
            </a:extLst>
          </p:cNvPr>
          <p:cNvPicPr>
            <a:picLocks noChangeAspect="1"/>
          </p:cNvPicPr>
          <p:nvPr/>
        </p:nvPicPr>
        <p:blipFill>
          <a:blip r:embed="rId7"/>
          <a:stretch>
            <a:fillRect/>
          </a:stretch>
        </p:blipFill>
        <p:spPr>
          <a:xfrm>
            <a:off x="457200" y="658622"/>
            <a:ext cx="11453853" cy="6012701"/>
          </a:xfrm>
          <a:prstGeom prst="rect">
            <a:avLst/>
          </a:prstGeom>
        </p:spPr>
      </p:pic>
      <p:pic>
        <p:nvPicPr>
          <p:cNvPr id="12" name="Picture 11">
            <a:extLst>
              <a:ext uri="{FF2B5EF4-FFF2-40B4-BE49-F238E27FC236}">
                <a16:creationId xmlns:a16="http://schemas.microsoft.com/office/drawing/2014/main" id="{21624B89-FDDC-499F-B5AC-FFE3F5EE7FAE}"/>
              </a:ext>
            </a:extLst>
          </p:cNvPr>
          <p:cNvPicPr>
            <a:picLocks noChangeAspect="1"/>
          </p:cNvPicPr>
          <p:nvPr/>
        </p:nvPicPr>
        <p:blipFill>
          <a:blip r:embed="rId8"/>
          <a:stretch>
            <a:fillRect/>
          </a:stretch>
        </p:blipFill>
        <p:spPr>
          <a:xfrm>
            <a:off x="457200" y="658622"/>
            <a:ext cx="11453853" cy="6012701"/>
          </a:xfrm>
          <a:prstGeom prst="rect">
            <a:avLst/>
          </a:prstGeom>
        </p:spPr>
      </p:pic>
      <p:pic>
        <p:nvPicPr>
          <p:cNvPr id="21" name="Picture 20">
            <a:extLst>
              <a:ext uri="{FF2B5EF4-FFF2-40B4-BE49-F238E27FC236}">
                <a16:creationId xmlns:a16="http://schemas.microsoft.com/office/drawing/2014/main" id="{98837619-7F9F-44C0-9078-0481C8F04464}"/>
              </a:ext>
            </a:extLst>
          </p:cNvPr>
          <p:cNvPicPr>
            <a:picLocks noChangeAspect="1"/>
          </p:cNvPicPr>
          <p:nvPr/>
        </p:nvPicPr>
        <p:blipFill>
          <a:blip r:embed="rId9"/>
          <a:stretch>
            <a:fillRect/>
          </a:stretch>
        </p:blipFill>
        <p:spPr>
          <a:xfrm>
            <a:off x="457200" y="658622"/>
            <a:ext cx="11453853" cy="6012701"/>
          </a:xfrm>
          <a:prstGeom prst="rect">
            <a:avLst/>
          </a:prstGeom>
        </p:spPr>
      </p:pic>
      <p:pic>
        <p:nvPicPr>
          <p:cNvPr id="23" name="Picture 22">
            <a:extLst>
              <a:ext uri="{FF2B5EF4-FFF2-40B4-BE49-F238E27FC236}">
                <a16:creationId xmlns:a16="http://schemas.microsoft.com/office/drawing/2014/main" id="{71F81323-FA3A-4327-B90E-C8B5D2B07FAD}"/>
              </a:ext>
            </a:extLst>
          </p:cNvPr>
          <p:cNvPicPr>
            <a:picLocks noChangeAspect="1"/>
          </p:cNvPicPr>
          <p:nvPr/>
        </p:nvPicPr>
        <p:blipFill>
          <a:blip r:embed="rId10"/>
          <a:stretch>
            <a:fillRect/>
          </a:stretch>
        </p:blipFill>
        <p:spPr>
          <a:xfrm>
            <a:off x="457200" y="658622"/>
            <a:ext cx="11453853" cy="6012701"/>
          </a:xfrm>
          <a:prstGeom prst="rect">
            <a:avLst/>
          </a:prstGeom>
        </p:spPr>
      </p:pic>
      <p:sp>
        <p:nvSpPr>
          <p:cNvPr id="2" name="Title 1"/>
          <p:cNvSpPr>
            <a:spLocks noGrp="1"/>
          </p:cNvSpPr>
          <p:nvPr>
            <p:ph type="title"/>
          </p:nvPr>
        </p:nvSpPr>
        <p:spPr/>
        <p:txBody>
          <a:bodyPr/>
          <a:lstStyle/>
          <a:p>
            <a:r>
              <a:rPr lang="en-US" dirty="0"/>
              <a:t>Step 1: Adjust Learning and Blocking Settings </a:t>
            </a:r>
          </a:p>
        </p:txBody>
      </p:sp>
      <p:sp>
        <p:nvSpPr>
          <p:cNvPr id="13" name="Rectangle 12"/>
          <p:cNvSpPr/>
          <p:nvPr/>
        </p:nvSpPr>
        <p:spPr>
          <a:xfrm>
            <a:off x="3892379" y="4692581"/>
            <a:ext cx="1197775" cy="295999"/>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4" name="Rounded Rectangular Callout 13"/>
          <p:cNvSpPr/>
          <p:nvPr/>
        </p:nvSpPr>
        <p:spPr>
          <a:xfrm>
            <a:off x="4511189" y="4435723"/>
            <a:ext cx="2461111" cy="1026265"/>
          </a:xfrm>
          <a:prstGeom prst="wedgeRoundRectCallout">
            <a:avLst>
              <a:gd name="adj1" fmla="val -78754"/>
              <a:gd name="adj2" fmla="val 51556"/>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With the policy in </a:t>
            </a:r>
            <a:r>
              <a:rPr lang="en-US" sz="1400" b="1" dirty="0">
                <a:solidFill>
                  <a:schemeClr val="bg2"/>
                </a:solidFill>
              </a:rPr>
              <a:t>Transparent</a:t>
            </a:r>
            <a:r>
              <a:rPr lang="en-US" sz="1400" dirty="0">
                <a:solidFill>
                  <a:schemeClr val="bg2"/>
                </a:solidFill>
              </a:rPr>
              <a:t> mode, the </a:t>
            </a:r>
            <a:r>
              <a:rPr lang="en-US" sz="1400" b="1" dirty="0">
                <a:solidFill>
                  <a:schemeClr val="bg2"/>
                </a:solidFill>
              </a:rPr>
              <a:t>Block</a:t>
            </a:r>
            <a:r>
              <a:rPr lang="en-US" sz="1400" dirty="0">
                <a:solidFill>
                  <a:schemeClr val="bg2"/>
                </a:solidFill>
              </a:rPr>
              <a:t> option is greyed out</a:t>
            </a:r>
          </a:p>
        </p:txBody>
      </p:sp>
      <p:sp>
        <p:nvSpPr>
          <p:cNvPr id="15" name="Rectangle 14"/>
          <p:cNvSpPr/>
          <p:nvPr/>
        </p:nvSpPr>
        <p:spPr>
          <a:xfrm>
            <a:off x="3817996" y="2727736"/>
            <a:ext cx="1077191" cy="262194"/>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6" name="Rounded Rectangular Callout 15"/>
          <p:cNvSpPr/>
          <p:nvPr/>
        </p:nvSpPr>
        <p:spPr>
          <a:xfrm>
            <a:off x="3705385" y="4196223"/>
            <a:ext cx="1790701" cy="802004"/>
          </a:xfrm>
          <a:prstGeom prst="wedgeRoundRectCallout">
            <a:avLst>
              <a:gd name="adj1" fmla="val -46418"/>
              <a:gd name="adj2" fmla="val 96779"/>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The </a:t>
            </a:r>
            <a:r>
              <a:rPr lang="en-US" sz="1400" b="1" dirty="0">
                <a:solidFill>
                  <a:schemeClr val="bg2"/>
                </a:solidFill>
              </a:rPr>
              <a:t>Block</a:t>
            </a:r>
            <a:r>
              <a:rPr lang="en-US" sz="1400" dirty="0">
                <a:solidFill>
                  <a:schemeClr val="bg2"/>
                </a:solidFill>
              </a:rPr>
              <a:t> can now be selected</a:t>
            </a:r>
          </a:p>
        </p:txBody>
      </p:sp>
      <p:sp>
        <p:nvSpPr>
          <p:cNvPr id="17" name="Rounded Rectangular Callout 16"/>
          <p:cNvSpPr/>
          <p:nvPr/>
        </p:nvSpPr>
        <p:spPr>
          <a:xfrm>
            <a:off x="4822985" y="1595709"/>
            <a:ext cx="2392692" cy="766084"/>
          </a:xfrm>
          <a:prstGeom prst="wedgeRoundRectCallout">
            <a:avLst>
              <a:gd name="adj1" fmla="val -49044"/>
              <a:gd name="adj2" fmla="val 113647"/>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You can now switch back to </a:t>
            </a:r>
            <a:r>
              <a:rPr lang="en-US" sz="1400" b="1" dirty="0">
                <a:solidFill>
                  <a:schemeClr val="bg2"/>
                </a:solidFill>
              </a:rPr>
              <a:t>Transparent</a:t>
            </a:r>
            <a:r>
              <a:rPr lang="en-US" sz="1400" dirty="0">
                <a:solidFill>
                  <a:schemeClr val="bg2"/>
                </a:solidFill>
              </a:rPr>
              <a:t> mode</a:t>
            </a:r>
          </a:p>
        </p:txBody>
      </p:sp>
      <p:sp>
        <p:nvSpPr>
          <p:cNvPr id="18" name="Rectangle 17"/>
          <p:cNvSpPr/>
          <p:nvPr/>
        </p:nvSpPr>
        <p:spPr>
          <a:xfrm>
            <a:off x="11251391" y="2511207"/>
            <a:ext cx="437785" cy="237817"/>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9" name="Rectangle 18"/>
          <p:cNvSpPr/>
          <p:nvPr/>
        </p:nvSpPr>
        <p:spPr>
          <a:xfrm>
            <a:off x="9243246" y="2055614"/>
            <a:ext cx="2445930" cy="326012"/>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20" name="Rectangle 19"/>
          <p:cNvSpPr/>
          <p:nvPr/>
        </p:nvSpPr>
        <p:spPr>
          <a:xfrm>
            <a:off x="2606404" y="5358807"/>
            <a:ext cx="1235800" cy="264729"/>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22" name="Rounded Rectangular Callout 21"/>
          <p:cNvSpPr/>
          <p:nvPr/>
        </p:nvSpPr>
        <p:spPr>
          <a:xfrm>
            <a:off x="2289799" y="1462264"/>
            <a:ext cx="1700309" cy="766084"/>
          </a:xfrm>
          <a:prstGeom prst="wedgeRoundRectCallout">
            <a:avLst>
              <a:gd name="adj1" fmla="val 46956"/>
              <a:gd name="adj2" fmla="val 112226"/>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Switch to </a:t>
            </a:r>
            <a:r>
              <a:rPr lang="en-US" sz="1400" b="1" dirty="0">
                <a:solidFill>
                  <a:schemeClr val="bg2"/>
                </a:solidFill>
              </a:rPr>
              <a:t>Blocking </a:t>
            </a:r>
            <a:r>
              <a:rPr lang="en-US" sz="1400" dirty="0">
                <a:solidFill>
                  <a:schemeClr val="bg2"/>
                </a:solidFill>
              </a:rPr>
              <a:t>mode</a:t>
            </a:r>
          </a:p>
        </p:txBody>
      </p:sp>
    </p:spTree>
    <p:custDataLst>
      <p:tags r:id="rId1"/>
    </p:custDataLst>
    <p:extLst>
      <p:ext uri="{BB962C8B-B14F-4D97-AF65-F5344CB8AC3E}">
        <p14:creationId xmlns:p14="http://schemas.microsoft.com/office/powerpoint/2010/main" val="410975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par>
                          <p:cTn id="13" fill="hold">
                            <p:stCondLst>
                              <p:cond delay="2000"/>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xit" presetSubtype="0" fill="hold" nodeType="withEffect">
                                  <p:stCondLst>
                                    <p:cond delay="500"/>
                                  </p:stCondLst>
                                  <p:childTnLst>
                                    <p:set>
                                      <p:cBhvr>
                                        <p:cTn id="17" dur="1" fill="hold">
                                          <p:stCondLst>
                                            <p:cond delay="0"/>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48" presetID="1" presetClass="exit" presetSubtype="0" fill="hold" grpId="1" nodeType="withEffect">
                                  <p:stCondLst>
                                    <p:cond delay="0"/>
                                  </p:stCondLst>
                                  <p:childTnLst>
                                    <p:set>
                                      <p:cBhvr>
                                        <p:cTn id="49" dur="1" fill="hold">
                                          <p:stCondLst>
                                            <p:cond delay="0"/>
                                          </p:stCondLst>
                                        </p:cTn>
                                        <p:tgtEl>
                                          <p:spTgt spid="22"/>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heel(1)">
                                      <p:cBhvr>
                                        <p:cTn id="56" dur="2000"/>
                                        <p:tgtEl>
                                          <p:spTgt spid="20"/>
                                        </p:tgtEl>
                                      </p:cBhvr>
                                    </p:animEffect>
                                  </p:childTnLst>
                                </p:cTn>
                              </p:par>
                            </p:childTnLst>
                          </p:cTn>
                        </p:par>
                        <p:par>
                          <p:cTn id="57" fill="hold">
                            <p:stCondLst>
                              <p:cond delay="2000"/>
                            </p:stCondLst>
                            <p:childTnLst>
                              <p:par>
                                <p:cTn id="58" presetID="1" presetClass="entr" presetSubtype="0" fill="hold" nodeType="afterEffect">
                                  <p:stCondLst>
                                    <p:cond delay="500"/>
                                  </p:stCondLst>
                                  <p:childTnLst>
                                    <p:set>
                                      <p:cBhvr>
                                        <p:cTn id="59" dur="1" fill="hold">
                                          <p:stCondLst>
                                            <p:cond delay="0"/>
                                          </p:stCondLst>
                                        </p:cTn>
                                        <p:tgtEl>
                                          <p:spTgt spid="23"/>
                                        </p:tgtEl>
                                        <p:attrNameLst>
                                          <p:attrName>style.visibility</p:attrName>
                                        </p:attrNameLst>
                                      </p:cBhvr>
                                      <p:to>
                                        <p:strVal val="visible"/>
                                      </p:to>
                                    </p:set>
                                  </p:childTnLst>
                                </p:cTn>
                              </p:par>
                              <p:par>
                                <p:cTn id="60" presetID="1" presetClass="exit" presetSubtype="0" fill="hold" nodeType="withEffect">
                                  <p:stCondLst>
                                    <p:cond delay="500"/>
                                  </p:stCondLst>
                                  <p:childTnLst>
                                    <p:set>
                                      <p:cBhvr>
                                        <p:cTn id="61" dur="1" fill="hold">
                                          <p:stCondLst>
                                            <p:cond delay="0"/>
                                          </p:stCondLst>
                                        </p:cTn>
                                        <p:tgtEl>
                                          <p:spTgt spid="2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childTnLst>
                                </p:cTn>
                              </p:par>
                              <p:par>
                                <p:cTn id="66" presetID="1" presetClass="exit" presetSubtype="0" fill="hold" grpId="1" nodeType="withEffect">
                                  <p:stCondLst>
                                    <p:cond delay="0"/>
                                  </p:stCondLst>
                                  <p:childTnLst>
                                    <p:set>
                                      <p:cBhvr>
                                        <p:cTn id="67" dur="1" fill="hold">
                                          <p:stCondLst>
                                            <p:cond delay="0"/>
                                          </p:stCondLst>
                                        </p:cTn>
                                        <p:tgtEl>
                                          <p:spTgt spid="20"/>
                                        </p:tgtEl>
                                        <p:attrNameLst>
                                          <p:attrName>style.visibility</p:attrName>
                                        </p:attrNameLst>
                                      </p:cBhvr>
                                      <p:to>
                                        <p:strVal val="hidden"/>
                                      </p:to>
                                    </p:set>
                                  </p:childTnLst>
                                </p:cTn>
                              </p:par>
                              <p:par>
                                <p:cTn id="68" presetID="1" presetClass="exit" presetSubtype="0" fill="hold" nodeType="withEffect">
                                  <p:stCondLst>
                                    <p:cond delay="500"/>
                                  </p:stCondLst>
                                  <p:childTnLst>
                                    <p:set>
                                      <p:cBhvr>
                                        <p:cTn id="69" dur="1" fill="hold">
                                          <p:stCondLst>
                                            <p:cond delay="0"/>
                                          </p:stCondLst>
                                        </p:cTn>
                                        <p:tgtEl>
                                          <p:spTgt spid="23"/>
                                        </p:tgtEl>
                                        <p:attrNameLst>
                                          <p:attrName>style.visibility</p:attrName>
                                        </p:attrNameLst>
                                      </p:cBhvr>
                                      <p:to>
                                        <p:strVal val="hidden"/>
                                      </p:to>
                                    </p:se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heel(1)">
                                      <p:cBhvr>
                                        <p:cTn id="78" dur="2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par>
                          <p:cTn id="79" fill="hold">
                            <p:stCondLst>
                              <p:cond delay="2000"/>
                            </p:stCondLst>
                            <p:childTnLst>
                              <p:par>
                                <p:cTn id="80" presetID="1" presetClass="entr" presetSubtype="0" fill="hold" nodeType="afterEffect">
                                  <p:stCondLst>
                                    <p:cond delay="500"/>
                                  </p:stCondLst>
                                  <p:childTnLst>
                                    <p:set>
                                      <p:cBhvr>
                                        <p:cTn id="81" dur="1" fill="hold">
                                          <p:stCondLst>
                                            <p:cond delay="0"/>
                                          </p:stCondLst>
                                        </p:cTn>
                                        <p:tgtEl>
                                          <p:spTgt spid="25"/>
                                        </p:tgtEl>
                                        <p:attrNameLst>
                                          <p:attrName>style.visibility</p:attrName>
                                        </p:attrNameLst>
                                      </p:cBhvr>
                                      <p:to>
                                        <p:strVal val="visible"/>
                                      </p:to>
                                    </p:set>
                                  </p:childTnLst>
                                </p:cTn>
                              </p:par>
                              <p:par>
                                <p:cTn id="82" presetID="1" presetClass="exit" presetSubtype="0" fill="hold" nodeType="withEffect">
                                  <p:stCondLst>
                                    <p:cond delay="500"/>
                                  </p:stCondLst>
                                  <p:childTnLst>
                                    <p:set>
                                      <p:cBhvr>
                                        <p:cTn id="83" dur="1" fill="hold">
                                          <p:stCondLst>
                                            <p:cond delay="0"/>
                                          </p:stCondLst>
                                        </p:cTn>
                                        <p:tgtEl>
                                          <p:spTgt spid="24"/>
                                        </p:tgtEl>
                                        <p:attrNameLst>
                                          <p:attrName>style.visibility</p:attrName>
                                        </p:attrNameLst>
                                      </p:cBhvr>
                                      <p:to>
                                        <p:strVal val="hidden"/>
                                      </p:to>
                                    </p:set>
                                  </p:childTnLst>
                                </p:cTn>
                              </p:par>
                            </p:childTnLst>
                          </p:cTn>
                        </p:par>
                        <p:par>
                          <p:cTn id="84" fill="hold">
                            <p:stCondLst>
                              <p:cond delay="2500"/>
                            </p:stCondLst>
                            <p:childTnLst>
                              <p:par>
                                <p:cTn id="85" presetID="21" presetClass="entr" presetSubtype="1" fill="hold" grpId="0" nodeType="after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heel(1)">
                                      <p:cBhvr>
                                        <p:cTn id="8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5" grpId="1" animBg="1"/>
      <p:bldP spid="16" grpId="0" animBg="1"/>
      <p:bldP spid="17" grpId="0" animBg="1"/>
      <p:bldP spid="18" grpId="0" animBg="1"/>
      <p:bldP spid="19" grpId="0" animBg="1"/>
      <p:bldP spid="20" grpId="0" animBg="1"/>
      <p:bldP spid="20" grpId="1" animBg="1"/>
      <p:bldP spid="22" grpId="0" animBg="1"/>
      <p:bldP spid="2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24" name="Rectangle 16"/>
          <p:cNvSpPr>
            <a:spLocks noGrp="1" noChangeArrowheads="1"/>
          </p:cNvSpPr>
          <p:nvPr>
            <p:ph type="title"/>
          </p:nvPr>
        </p:nvSpPr>
        <p:spPr/>
        <p:txBody>
          <a:bodyPr>
            <a:normAutofit/>
          </a:bodyPr>
          <a:lstStyle/>
          <a:p>
            <a:r>
              <a:rPr lang="en-US" dirty="0"/>
              <a:t>Define Specific File Types Step 2: </a:t>
            </a:r>
            <a:r>
              <a:rPr lang="en-US" dirty="0">
                <a:latin typeface="Frutiger 45 Light" pitchFamily="34" charset="0"/>
              </a:rPr>
              <a:t>Generate Learning Suggestions</a:t>
            </a:r>
          </a:p>
        </p:txBody>
      </p:sp>
      <p:cxnSp>
        <p:nvCxnSpPr>
          <p:cNvPr id="21" name="Straight Arrow Connector 20"/>
          <p:cNvCxnSpPr/>
          <p:nvPr/>
        </p:nvCxnSpPr>
        <p:spPr>
          <a:xfrm>
            <a:off x="2769197" y="1054973"/>
            <a:ext cx="2558177" cy="992488"/>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042991" y="2951922"/>
            <a:ext cx="271" cy="666573"/>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043262" y="4449889"/>
            <a:ext cx="0" cy="729283"/>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251571" y="3205783"/>
            <a:ext cx="3352264" cy="646331"/>
          </a:xfrm>
          <a:prstGeom prst="rect">
            <a:avLst/>
          </a:prstGeom>
          <a:noFill/>
        </p:spPr>
        <p:txBody>
          <a:bodyPr wrap="none" rtlCol="0">
            <a:spAutoFit/>
          </a:bodyPr>
          <a:lstStyle/>
          <a:p>
            <a:r>
              <a:rPr lang="en-US" dirty="0"/>
              <a:t>www.lorax.com/default.asp</a:t>
            </a:r>
          </a:p>
          <a:p>
            <a:r>
              <a:rPr lang="en-US" dirty="0"/>
              <a:t>www.lorax.com/images/logo.gif</a:t>
            </a:r>
          </a:p>
        </p:txBody>
      </p:sp>
      <p:sp>
        <p:nvSpPr>
          <p:cNvPr id="27" name="TextBox 26"/>
          <p:cNvSpPr txBox="1"/>
          <p:nvPr/>
        </p:nvSpPr>
        <p:spPr>
          <a:xfrm>
            <a:off x="7565614" y="3916881"/>
            <a:ext cx="909223" cy="369332"/>
          </a:xfrm>
          <a:prstGeom prst="rect">
            <a:avLst/>
          </a:prstGeom>
          <a:noFill/>
        </p:spPr>
        <p:txBody>
          <a:bodyPr wrap="none" rtlCol="0">
            <a:spAutoFit/>
          </a:bodyPr>
          <a:lstStyle/>
          <a:p>
            <a:pPr marL="285750" indent="-285750">
              <a:buFont typeface="Wingdings" panose="05000000000000000000" pitchFamily="2" charset="2"/>
              <a:buChar char="ü"/>
            </a:pPr>
            <a:r>
              <a:rPr lang="en-US" dirty="0"/>
              <a:t>.asp</a:t>
            </a:r>
          </a:p>
        </p:txBody>
      </p:sp>
      <p:cxnSp>
        <p:nvCxnSpPr>
          <p:cNvPr id="29" name="Straight Arrow Connector 28"/>
          <p:cNvCxnSpPr/>
          <p:nvPr/>
        </p:nvCxnSpPr>
        <p:spPr>
          <a:xfrm flipH="1">
            <a:off x="6609522" y="1019216"/>
            <a:ext cx="956092" cy="789706"/>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84896" y="3209931"/>
            <a:ext cx="3352264" cy="369332"/>
          </a:xfrm>
          <a:prstGeom prst="rect">
            <a:avLst/>
          </a:prstGeom>
          <a:noFill/>
        </p:spPr>
        <p:txBody>
          <a:bodyPr wrap="none" rtlCol="0">
            <a:spAutoFit/>
          </a:bodyPr>
          <a:lstStyle/>
          <a:p>
            <a:r>
              <a:rPr lang="en-US" dirty="0"/>
              <a:t>www.lorax.com/instructions.pdf</a:t>
            </a:r>
          </a:p>
        </p:txBody>
      </p:sp>
      <p:sp>
        <p:nvSpPr>
          <p:cNvPr id="33" name="TextBox 32"/>
          <p:cNvSpPr txBox="1"/>
          <p:nvPr/>
        </p:nvSpPr>
        <p:spPr>
          <a:xfrm>
            <a:off x="7565614" y="4260232"/>
            <a:ext cx="780983" cy="369332"/>
          </a:xfrm>
          <a:prstGeom prst="rect">
            <a:avLst/>
          </a:prstGeom>
          <a:noFill/>
        </p:spPr>
        <p:txBody>
          <a:bodyPr wrap="none" rtlCol="0">
            <a:spAutoFit/>
          </a:bodyPr>
          <a:lstStyle/>
          <a:p>
            <a:pPr marL="285750" indent="-285750">
              <a:buFont typeface="Wingdings" panose="05000000000000000000" pitchFamily="2" charset="2"/>
              <a:buChar char="ü"/>
            </a:pPr>
            <a:r>
              <a:rPr lang="en-US" dirty="0"/>
              <a:t>.gif</a:t>
            </a:r>
          </a:p>
        </p:txBody>
      </p:sp>
      <p:sp>
        <p:nvSpPr>
          <p:cNvPr id="34" name="TextBox 33"/>
          <p:cNvSpPr txBox="1"/>
          <p:nvPr/>
        </p:nvSpPr>
        <p:spPr>
          <a:xfrm>
            <a:off x="7565614" y="4612657"/>
            <a:ext cx="857927" cy="369332"/>
          </a:xfrm>
          <a:prstGeom prst="rect">
            <a:avLst/>
          </a:prstGeom>
          <a:noFill/>
        </p:spPr>
        <p:txBody>
          <a:bodyPr wrap="none" rtlCol="0">
            <a:spAutoFit/>
          </a:bodyPr>
          <a:lstStyle/>
          <a:p>
            <a:pPr marL="285750" indent="-285750">
              <a:buFont typeface="Wingdings" panose="05000000000000000000" pitchFamily="2" charset="2"/>
              <a:buChar char="ü"/>
            </a:pPr>
            <a:r>
              <a:rPr lang="en-US" dirty="0"/>
              <a:t>.pdf</a:t>
            </a:r>
          </a:p>
        </p:txBody>
      </p:sp>
      <p:cxnSp>
        <p:nvCxnSpPr>
          <p:cNvPr id="36" name="Straight Arrow Connector 35"/>
          <p:cNvCxnSpPr/>
          <p:nvPr/>
        </p:nvCxnSpPr>
        <p:spPr>
          <a:xfrm flipH="1">
            <a:off x="6748670" y="1752186"/>
            <a:ext cx="3440566" cy="513936"/>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133600" y="2895600"/>
            <a:ext cx="3403560" cy="923330"/>
          </a:xfrm>
          <a:prstGeom prst="rect">
            <a:avLst/>
          </a:prstGeom>
          <a:noFill/>
        </p:spPr>
        <p:txBody>
          <a:bodyPr wrap="none" rtlCol="0">
            <a:spAutoFit/>
          </a:bodyPr>
          <a:lstStyle/>
          <a:p>
            <a:r>
              <a:rPr lang="en-US" dirty="0"/>
              <a:t>www.lorax.com/schedule.asp</a:t>
            </a:r>
          </a:p>
          <a:p>
            <a:r>
              <a:rPr lang="en-US" dirty="0"/>
              <a:t>www.lorax.com/images/icon.jpg</a:t>
            </a:r>
          </a:p>
          <a:p>
            <a:r>
              <a:rPr lang="en-US" dirty="0"/>
              <a:t>www.lorax.com/style.css</a:t>
            </a:r>
          </a:p>
        </p:txBody>
      </p:sp>
      <p:sp>
        <p:nvSpPr>
          <p:cNvPr id="40" name="TextBox 39"/>
          <p:cNvSpPr txBox="1"/>
          <p:nvPr/>
        </p:nvSpPr>
        <p:spPr>
          <a:xfrm>
            <a:off x="7565614" y="4965082"/>
            <a:ext cx="845103" cy="369332"/>
          </a:xfrm>
          <a:prstGeom prst="rect">
            <a:avLst/>
          </a:prstGeom>
          <a:noFill/>
        </p:spPr>
        <p:txBody>
          <a:bodyPr wrap="none" rtlCol="0">
            <a:spAutoFit/>
          </a:bodyPr>
          <a:lstStyle/>
          <a:p>
            <a:pPr marL="285750" indent="-285750">
              <a:buFont typeface="Wingdings" panose="05000000000000000000" pitchFamily="2" charset="2"/>
              <a:buChar char="ü"/>
            </a:pPr>
            <a:r>
              <a:rPr lang="en-US" dirty="0"/>
              <a:t>.jpg</a:t>
            </a:r>
          </a:p>
        </p:txBody>
      </p:sp>
      <p:sp>
        <p:nvSpPr>
          <p:cNvPr id="41" name="TextBox 40"/>
          <p:cNvSpPr txBox="1"/>
          <p:nvPr/>
        </p:nvSpPr>
        <p:spPr>
          <a:xfrm>
            <a:off x="7565614" y="5307982"/>
            <a:ext cx="883575" cy="369332"/>
          </a:xfrm>
          <a:prstGeom prst="rect">
            <a:avLst/>
          </a:prstGeom>
          <a:noFill/>
        </p:spPr>
        <p:txBody>
          <a:bodyPr wrap="none" rtlCol="0">
            <a:spAutoFit/>
          </a:bodyPr>
          <a:lstStyle/>
          <a:p>
            <a:pPr marL="285750" indent="-285750">
              <a:buFont typeface="Wingdings" panose="05000000000000000000" pitchFamily="2" charset="2"/>
              <a:buChar char="ü"/>
            </a:pPr>
            <a:r>
              <a:rPr lang="en-US" dirty="0"/>
              <a:t>.css</a:t>
            </a:r>
          </a:p>
        </p:txBody>
      </p:sp>
      <p:pic>
        <p:nvPicPr>
          <p:cNvPr id="28" name="Picture 27"/>
          <p:cNvPicPr>
            <a:picLocks noChangeAspect="1"/>
          </p:cNvPicPr>
          <p:nvPr/>
        </p:nvPicPr>
        <p:blipFill>
          <a:blip r:embed="rId4"/>
          <a:stretch>
            <a:fillRect/>
          </a:stretch>
        </p:blipFill>
        <p:spPr>
          <a:xfrm>
            <a:off x="1799270" y="657201"/>
            <a:ext cx="973459" cy="809508"/>
          </a:xfrm>
          <a:prstGeom prst="rect">
            <a:avLst/>
          </a:prstGeom>
        </p:spPr>
      </p:pic>
      <p:sp>
        <p:nvSpPr>
          <p:cNvPr id="30" name="Freeform 35"/>
          <p:cNvSpPr>
            <a:spLocks noEditPoints="1"/>
          </p:cNvSpPr>
          <p:nvPr/>
        </p:nvSpPr>
        <p:spPr bwMode="auto">
          <a:xfrm>
            <a:off x="7419493" y="702655"/>
            <a:ext cx="1175815" cy="704636"/>
          </a:xfrm>
          <a:custGeom>
            <a:avLst/>
            <a:gdLst>
              <a:gd name="T0" fmla="*/ 792 w 801"/>
              <a:gd name="T1" fmla="*/ 459 h 480"/>
              <a:gd name="T2" fmla="*/ 662 w 801"/>
              <a:gd name="T3" fmla="*/ 360 h 480"/>
              <a:gd name="T4" fmla="*/ 667 w 801"/>
              <a:gd name="T5" fmla="*/ 339 h 480"/>
              <a:gd name="T6" fmla="*/ 667 w 801"/>
              <a:gd name="T7" fmla="*/ 55 h 480"/>
              <a:gd name="T8" fmla="*/ 613 w 801"/>
              <a:gd name="T9" fmla="*/ 0 h 480"/>
              <a:gd name="T10" fmla="*/ 186 w 801"/>
              <a:gd name="T11" fmla="*/ 0 h 480"/>
              <a:gd name="T12" fmla="*/ 133 w 801"/>
              <a:gd name="T13" fmla="*/ 53 h 480"/>
              <a:gd name="T14" fmla="*/ 133 w 801"/>
              <a:gd name="T15" fmla="*/ 339 h 480"/>
              <a:gd name="T16" fmla="*/ 139 w 801"/>
              <a:gd name="T17" fmla="*/ 360 h 480"/>
              <a:gd name="T18" fmla="*/ 9 w 801"/>
              <a:gd name="T19" fmla="*/ 459 h 480"/>
              <a:gd name="T20" fmla="*/ 20 w 801"/>
              <a:gd name="T21" fmla="*/ 480 h 480"/>
              <a:gd name="T22" fmla="*/ 780 w 801"/>
              <a:gd name="T23" fmla="*/ 480 h 480"/>
              <a:gd name="T24" fmla="*/ 792 w 801"/>
              <a:gd name="T25" fmla="*/ 459 h 480"/>
              <a:gd name="T26" fmla="*/ 187 w 801"/>
              <a:gd name="T27" fmla="*/ 85 h 480"/>
              <a:gd name="T28" fmla="*/ 219 w 801"/>
              <a:gd name="T29" fmla="*/ 53 h 480"/>
              <a:gd name="T30" fmla="*/ 581 w 801"/>
              <a:gd name="T31" fmla="*/ 53 h 480"/>
              <a:gd name="T32" fmla="*/ 613 w 801"/>
              <a:gd name="T33" fmla="*/ 85 h 480"/>
              <a:gd name="T34" fmla="*/ 613 w 801"/>
              <a:gd name="T35" fmla="*/ 309 h 480"/>
              <a:gd name="T36" fmla="*/ 581 w 801"/>
              <a:gd name="T37" fmla="*/ 341 h 480"/>
              <a:gd name="T38" fmla="*/ 219 w 801"/>
              <a:gd name="T39" fmla="*/ 341 h 480"/>
              <a:gd name="T40" fmla="*/ 187 w 801"/>
              <a:gd name="T41" fmla="*/ 309 h 480"/>
              <a:gd name="T42" fmla="*/ 187 w 801"/>
              <a:gd name="T43" fmla="*/ 85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1" h="480">
                <a:moveTo>
                  <a:pt x="792" y="459"/>
                </a:moveTo>
                <a:cubicBezTo>
                  <a:pt x="662" y="360"/>
                  <a:pt x="662" y="360"/>
                  <a:pt x="662" y="360"/>
                </a:cubicBezTo>
                <a:cubicBezTo>
                  <a:pt x="665" y="353"/>
                  <a:pt x="667" y="346"/>
                  <a:pt x="667" y="339"/>
                </a:cubicBezTo>
                <a:cubicBezTo>
                  <a:pt x="667" y="55"/>
                  <a:pt x="667" y="55"/>
                  <a:pt x="667" y="55"/>
                </a:cubicBezTo>
                <a:cubicBezTo>
                  <a:pt x="667" y="57"/>
                  <a:pt x="669" y="0"/>
                  <a:pt x="613" y="0"/>
                </a:cubicBezTo>
                <a:cubicBezTo>
                  <a:pt x="186" y="0"/>
                  <a:pt x="186" y="0"/>
                  <a:pt x="186" y="0"/>
                </a:cubicBezTo>
                <a:cubicBezTo>
                  <a:pt x="155" y="0"/>
                  <a:pt x="133" y="22"/>
                  <a:pt x="133" y="53"/>
                </a:cubicBezTo>
                <a:cubicBezTo>
                  <a:pt x="133" y="339"/>
                  <a:pt x="133" y="339"/>
                  <a:pt x="133" y="339"/>
                </a:cubicBezTo>
                <a:cubicBezTo>
                  <a:pt x="133" y="346"/>
                  <a:pt x="135" y="353"/>
                  <a:pt x="139" y="360"/>
                </a:cubicBezTo>
                <a:cubicBezTo>
                  <a:pt x="9" y="459"/>
                  <a:pt x="9" y="459"/>
                  <a:pt x="9" y="459"/>
                </a:cubicBezTo>
                <a:cubicBezTo>
                  <a:pt x="0" y="471"/>
                  <a:pt x="5" y="480"/>
                  <a:pt x="20" y="480"/>
                </a:cubicBezTo>
                <a:cubicBezTo>
                  <a:pt x="780" y="480"/>
                  <a:pt x="780" y="480"/>
                  <a:pt x="780" y="480"/>
                </a:cubicBezTo>
                <a:cubicBezTo>
                  <a:pt x="795" y="480"/>
                  <a:pt x="801" y="471"/>
                  <a:pt x="792" y="459"/>
                </a:cubicBezTo>
                <a:close/>
                <a:moveTo>
                  <a:pt x="187" y="85"/>
                </a:moveTo>
                <a:cubicBezTo>
                  <a:pt x="187" y="63"/>
                  <a:pt x="196" y="53"/>
                  <a:pt x="219" y="53"/>
                </a:cubicBezTo>
                <a:cubicBezTo>
                  <a:pt x="581" y="53"/>
                  <a:pt x="581" y="53"/>
                  <a:pt x="581" y="53"/>
                </a:cubicBezTo>
                <a:cubicBezTo>
                  <a:pt x="604" y="53"/>
                  <a:pt x="613" y="63"/>
                  <a:pt x="613" y="85"/>
                </a:cubicBezTo>
                <a:cubicBezTo>
                  <a:pt x="613" y="309"/>
                  <a:pt x="613" y="309"/>
                  <a:pt x="613" y="309"/>
                </a:cubicBezTo>
                <a:cubicBezTo>
                  <a:pt x="613" y="332"/>
                  <a:pt x="604" y="341"/>
                  <a:pt x="581" y="341"/>
                </a:cubicBezTo>
                <a:cubicBezTo>
                  <a:pt x="219" y="341"/>
                  <a:pt x="219" y="341"/>
                  <a:pt x="219" y="341"/>
                </a:cubicBezTo>
                <a:cubicBezTo>
                  <a:pt x="196" y="341"/>
                  <a:pt x="187" y="332"/>
                  <a:pt x="187" y="309"/>
                </a:cubicBezTo>
                <a:lnTo>
                  <a:pt x="187" y="85"/>
                </a:ln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35" name="Freeform 5"/>
          <p:cNvSpPr>
            <a:spLocks noEditPoints="1"/>
          </p:cNvSpPr>
          <p:nvPr/>
        </p:nvSpPr>
        <p:spPr bwMode="auto">
          <a:xfrm>
            <a:off x="10189235" y="1352733"/>
            <a:ext cx="472642" cy="721125"/>
          </a:xfrm>
          <a:custGeom>
            <a:avLst/>
            <a:gdLst>
              <a:gd name="T0" fmla="*/ 320 w 384"/>
              <a:gd name="T1" fmla="*/ 0 h 585"/>
              <a:gd name="T2" fmla="*/ 64 w 384"/>
              <a:gd name="T3" fmla="*/ 0 h 585"/>
              <a:gd name="T4" fmla="*/ 0 w 384"/>
              <a:gd name="T5" fmla="*/ 64 h 585"/>
              <a:gd name="T6" fmla="*/ 0 w 384"/>
              <a:gd name="T7" fmla="*/ 521 h 585"/>
              <a:gd name="T8" fmla="*/ 64 w 384"/>
              <a:gd name="T9" fmla="*/ 585 h 585"/>
              <a:gd name="T10" fmla="*/ 320 w 384"/>
              <a:gd name="T11" fmla="*/ 585 h 585"/>
              <a:gd name="T12" fmla="*/ 384 w 384"/>
              <a:gd name="T13" fmla="*/ 521 h 585"/>
              <a:gd name="T14" fmla="*/ 384 w 384"/>
              <a:gd name="T15" fmla="*/ 64 h 585"/>
              <a:gd name="T16" fmla="*/ 320 w 384"/>
              <a:gd name="T17" fmla="*/ 0 h 585"/>
              <a:gd name="T18" fmla="*/ 192 w 384"/>
              <a:gd name="T19" fmla="*/ 543 h 585"/>
              <a:gd name="T20" fmla="*/ 160 w 384"/>
              <a:gd name="T21" fmla="*/ 511 h 585"/>
              <a:gd name="T22" fmla="*/ 192 w 384"/>
              <a:gd name="T23" fmla="*/ 479 h 585"/>
              <a:gd name="T24" fmla="*/ 224 w 384"/>
              <a:gd name="T25" fmla="*/ 511 h 585"/>
              <a:gd name="T26" fmla="*/ 192 w 384"/>
              <a:gd name="T27" fmla="*/ 543 h 585"/>
              <a:gd name="T28" fmla="*/ 331 w 384"/>
              <a:gd name="T29" fmla="*/ 425 h 585"/>
              <a:gd name="T30" fmla="*/ 309 w 384"/>
              <a:gd name="T31" fmla="*/ 446 h 585"/>
              <a:gd name="T32" fmla="*/ 75 w 384"/>
              <a:gd name="T33" fmla="*/ 446 h 585"/>
              <a:gd name="T34" fmla="*/ 54 w 384"/>
              <a:gd name="T35" fmla="*/ 425 h 585"/>
              <a:gd name="T36" fmla="*/ 54 w 384"/>
              <a:gd name="T37" fmla="*/ 74 h 585"/>
              <a:gd name="T38" fmla="*/ 75 w 384"/>
              <a:gd name="T39" fmla="*/ 53 h 585"/>
              <a:gd name="T40" fmla="*/ 309 w 384"/>
              <a:gd name="T41" fmla="*/ 53 h 585"/>
              <a:gd name="T42" fmla="*/ 331 w 384"/>
              <a:gd name="T43" fmla="*/ 74 h 585"/>
              <a:gd name="T44" fmla="*/ 331 w 384"/>
              <a:gd name="T45" fmla="*/ 425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4" h="585">
                <a:moveTo>
                  <a:pt x="320" y="0"/>
                </a:moveTo>
                <a:cubicBezTo>
                  <a:pt x="64" y="0"/>
                  <a:pt x="64" y="0"/>
                  <a:pt x="64" y="0"/>
                </a:cubicBezTo>
                <a:cubicBezTo>
                  <a:pt x="29" y="0"/>
                  <a:pt x="0" y="29"/>
                  <a:pt x="0" y="64"/>
                </a:cubicBezTo>
                <a:cubicBezTo>
                  <a:pt x="0" y="521"/>
                  <a:pt x="0" y="521"/>
                  <a:pt x="0" y="521"/>
                </a:cubicBezTo>
                <a:cubicBezTo>
                  <a:pt x="0" y="557"/>
                  <a:pt x="29" y="585"/>
                  <a:pt x="64" y="585"/>
                </a:cubicBezTo>
                <a:cubicBezTo>
                  <a:pt x="320" y="585"/>
                  <a:pt x="320" y="585"/>
                  <a:pt x="320" y="585"/>
                </a:cubicBezTo>
                <a:cubicBezTo>
                  <a:pt x="355" y="585"/>
                  <a:pt x="384" y="557"/>
                  <a:pt x="384" y="521"/>
                </a:cubicBezTo>
                <a:cubicBezTo>
                  <a:pt x="384" y="64"/>
                  <a:pt x="384" y="64"/>
                  <a:pt x="384" y="64"/>
                </a:cubicBezTo>
                <a:cubicBezTo>
                  <a:pt x="384" y="29"/>
                  <a:pt x="355" y="0"/>
                  <a:pt x="320" y="0"/>
                </a:cubicBezTo>
                <a:close/>
                <a:moveTo>
                  <a:pt x="192" y="543"/>
                </a:moveTo>
                <a:cubicBezTo>
                  <a:pt x="175" y="543"/>
                  <a:pt x="160" y="528"/>
                  <a:pt x="160" y="511"/>
                </a:cubicBezTo>
                <a:cubicBezTo>
                  <a:pt x="160" y="493"/>
                  <a:pt x="175" y="479"/>
                  <a:pt x="192" y="479"/>
                </a:cubicBezTo>
                <a:cubicBezTo>
                  <a:pt x="210" y="479"/>
                  <a:pt x="224" y="493"/>
                  <a:pt x="224" y="511"/>
                </a:cubicBezTo>
                <a:cubicBezTo>
                  <a:pt x="224" y="528"/>
                  <a:pt x="210" y="543"/>
                  <a:pt x="192" y="543"/>
                </a:cubicBezTo>
                <a:close/>
                <a:moveTo>
                  <a:pt x="331" y="425"/>
                </a:moveTo>
                <a:cubicBezTo>
                  <a:pt x="331" y="436"/>
                  <a:pt x="321" y="446"/>
                  <a:pt x="309" y="446"/>
                </a:cubicBezTo>
                <a:cubicBezTo>
                  <a:pt x="75" y="446"/>
                  <a:pt x="75" y="446"/>
                  <a:pt x="75" y="446"/>
                </a:cubicBezTo>
                <a:cubicBezTo>
                  <a:pt x="63" y="446"/>
                  <a:pt x="54" y="436"/>
                  <a:pt x="54" y="425"/>
                </a:cubicBezTo>
                <a:cubicBezTo>
                  <a:pt x="54" y="74"/>
                  <a:pt x="54" y="74"/>
                  <a:pt x="54" y="74"/>
                </a:cubicBezTo>
                <a:cubicBezTo>
                  <a:pt x="54" y="62"/>
                  <a:pt x="63" y="53"/>
                  <a:pt x="75" y="53"/>
                </a:cubicBezTo>
                <a:cubicBezTo>
                  <a:pt x="309" y="53"/>
                  <a:pt x="309" y="53"/>
                  <a:pt x="309" y="53"/>
                </a:cubicBezTo>
                <a:cubicBezTo>
                  <a:pt x="321" y="53"/>
                  <a:pt x="331" y="62"/>
                  <a:pt x="331" y="74"/>
                </a:cubicBezTo>
                <a:lnTo>
                  <a:pt x="331" y="425"/>
                </a:lnTo>
                <a:close/>
              </a:path>
            </a:pathLst>
          </a:custGeom>
          <a:solidFill>
            <a:schemeClr val="accent2">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nvGrpSpPr>
          <p:cNvPr id="38" name="Group 37"/>
          <p:cNvGrpSpPr/>
          <p:nvPr/>
        </p:nvGrpSpPr>
        <p:grpSpPr>
          <a:xfrm>
            <a:off x="4651397" y="3618495"/>
            <a:ext cx="2783730" cy="811516"/>
            <a:chOff x="5521832" y="2506478"/>
            <a:chExt cx="2783730" cy="811516"/>
          </a:xfrm>
        </p:grpSpPr>
        <p:pic>
          <p:nvPicPr>
            <p:cNvPr id="44" name="Picture 43" descr="BIG-IP 10000 Series.em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1832" y="2802345"/>
              <a:ext cx="2783730" cy="515649"/>
            </a:xfrm>
            <a:prstGeom prst="rect">
              <a:avLst/>
            </a:prstGeom>
          </p:spPr>
        </p:pic>
        <p:sp>
          <p:nvSpPr>
            <p:cNvPr id="45" name="Rounded Rectangle 44"/>
            <p:cNvSpPr/>
            <p:nvPr/>
          </p:nvSpPr>
          <p:spPr>
            <a:xfrm>
              <a:off x="6509462" y="2506478"/>
              <a:ext cx="808470" cy="373763"/>
            </a:xfrm>
            <a:prstGeom prst="roundRect">
              <a:avLst/>
            </a:prstGeom>
            <a:solidFill>
              <a:schemeClr val="accent4">
                <a:lumMod val="75000"/>
              </a:schemeClr>
            </a:solidFill>
            <a:ln w="19050">
              <a:noFill/>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sz="2200" b="1" dirty="0">
                  <a:solidFill>
                    <a:schemeClr val="tx1"/>
                  </a:solidFill>
                  <a:ea typeface="ＭＳ Ｐゴシック" pitchFamily="-106" charset="-128"/>
                </a:rPr>
                <a:t>ASM</a:t>
              </a:r>
            </a:p>
          </p:txBody>
        </p:sp>
      </p:grpSp>
      <p:sp>
        <p:nvSpPr>
          <p:cNvPr id="46" name="Freeform 57"/>
          <p:cNvSpPr>
            <a:spLocks noEditPoints="1"/>
          </p:cNvSpPr>
          <p:nvPr/>
        </p:nvSpPr>
        <p:spPr bwMode="auto">
          <a:xfrm>
            <a:off x="5357371" y="1567652"/>
            <a:ext cx="1371782" cy="1376809"/>
          </a:xfrm>
          <a:custGeom>
            <a:avLst/>
            <a:gdLst>
              <a:gd name="T0" fmla="*/ 0 w 520"/>
              <a:gd name="T1" fmla="*/ 260 h 520"/>
              <a:gd name="T2" fmla="*/ 520 w 520"/>
              <a:gd name="T3" fmla="*/ 260 h 520"/>
              <a:gd name="T4" fmla="*/ 398 w 520"/>
              <a:gd name="T5" fmla="*/ 85 h 520"/>
              <a:gd name="T6" fmla="*/ 433 w 520"/>
              <a:gd name="T7" fmla="*/ 119 h 520"/>
              <a:gd name="T8" fmla="*/ 476 w 520"/>
              <a:gd name="T9" fmla="*/ 226 h 520"/>
              <a:gd name="T10" fmla="*/ 465 w 520"/>
              <a:gd name="T11" fmla="*/ 194 h 520"/>
              <a:gd name="T12" fmla="*/ 443 w 520"/>
              <a:gd name="T13" fmla="*/ 182 h 520"/>
              <a:gd name="T14" fmla="*/ 413 w 520"/>
              <a:gd name="T15" fmla="*/ 153 h 520"/>
              <a:gd name="T16" fmla="*/ 373 w 520"/>
              <a:gd name="T17" fmla="*/ 158 h 520"/>
              <a:gd name="T18" fmla="*/ 387 w 520"/>
              <a:gd name="T19" fmla="*/ 123 h 520"/>
              <a:gd name="T20" fmla="*/ 399 w 520"/>
              <a:gd name="T21" fmla="*/ 92 h 520"/>
              <a:gd name="T22" fmla="*/ 369 w 520"/>
              <a:gd name="T23" fmla="*/ 75 h 520"/>
              <a:gd name="T24" fmla="*/ 383 w 520"/>
              <a:gd name="T25" fmla="*/ 107 h 520"/>
              <a:gd name="T26" fmla="*/ 362 w 520"/>
              <a:gd name="T27" fmla="*/ 99 h 520"/>
              <a:gd name="T28" fmla="*/ 326 w 520"/>
              <a:gd name="T29" fmla="*/ 91 h 520"/>
              <a:gd name="T30" fmla="*/ 270 w 520"/>
              <a:gd name="T31" fmla="*/ 78 h 520"/>
              <a:gd name="T32" fmla="*/ 241 w 520"/>
              <a:gd name="T33" fmla="*/ 126 h 520"/>
              <a:gd name="T34" fmla="*/ 291 w 520"/>
              <a:gd name="T35" fmla="*/ 95 h 520"/>
              <a:gd name="T36" fmla="*/ 322 w 520"/>
              <a:gd name="T37" fmla="*/ 177 h 520"/>
              <a:gd name="T38" fmla="*/ 293 w 520"/>
              <a:gd name="T39" fmla="*/ 158 h 520"/>
              <a:gd name="T40" fmla="*/ 252 w 520"/>
              <a:gd name="T41" fmla="*/ 184 h 520"/>
              <a:gd name="T42" fmla="*/ 184 w 520"/>
              <a:gd name="T43" fmla="*/ 236 h 520"/>
              <a:gd name="T44" fmla="*/ 170 w 520"/>
              <a:gd name="T45" fmla="*/ 239 h 520"/>
              <a:gd name="T46" fmla="*/ 122 w 520"/>
              <a:gd name="T47" fmla="*/ 266 h 520"/>
              <a:gd name="T48" fmla="*/ 141 w 520"/>
              <a:gd name="T49" fmla="*/ 290 h 520"/>
              <a:gd name="T50" fmla="*/ 152 w 520"/>
              <a:gd name="T51" fmla="*/ 326 h 520"/>
              <a:gd name="T52" fmla="*/ 259 w 520"/>
              <a:gd name="T53" fmla="*/ 359 h 520"/>
              <a:gd name="T54" fmla="*/ 238 w 520"/>
              <a:gd name="T55" fmla="*/ 426 h 520"/>
              <a:gd name="T56" fmla="*/ 234 w 520"/>
              <a:gd name="T57" fmla="*/ 485 h 520"/>
              <a:gd name="T58" fmla="*/ 187 w 520"/>
              <a:gd name="T59" fmla="*/ 484 h 520"/>
              <a:gd name="T60" fmla="*/ 105 w 520"/>
              <a:gd name="T61" fmla="*/ 409 h 520"/>
              <a:gd name="T62" fmla="*/ 101 w 520"/>
              <a:gd name="T63" fmla="*/ 342 h 520"/>
              <a:gd name="T64" fmla="*/ 128 w 520"/>
              <a:gd name="T65" fmla="*/ 302 h 520"/>
              <a:gd name="T66" fmla="*/ 89 w 520"/>
              <a:gd name="T67" fmla="*/ 209 h 520"/>
              <a:gd name="T68" fmla="*/ 74 w 520"/>
              <a:gd name="T69" fmla="*/ 244 h 520"/>
              <a:gd name="T70" fmla="*/ 93 w 520"/>
              <a:gd name="T71" fmla="*/ 150 h 520"/>
              <a:gd name="T72" fmla="*/ 106 w 520"/>
              <a:gd name="T73" fmla="*/ 93 h 520"/>
              <a:gd name="T74" fmla="*/ 217 w 520"/>
              <a:gd name="T75" fmla="*/ 55 h 520"/>
              <a:gd name="T76" fmla="*/ 242 w 520"/>
              <a:gd name="T77" fmla="*/ 55 h 520"/>
              <a:gd name="T78" fmla="*/ 294 w 520"/>
              <a:gd name="T79" fmla="*/ 51 h 520"/>
              <a:gd name="T80" fmla="*/ 421 w 520"/>
              <a:gd name="T81" fmla="*/ 424 h 520"/>
              <a:gd name="T82" fmla="*/ 423 w 520"/>
              <a:gd name="T83" fmla="*/ 400 h 520"/>
              <a:gd name="T84" fmla="*/ 402 w 520"/>
              <a:gd name="T85" fmla="*/ 325 h 520"/>
              <a:gd name="T86" fmla="*/ 348 w 520"/>
              <a:gd name="T87" fmla="*/ 252 h 520"/>
              <a:gd name="T88" fmla="*/ 382 w 520"/>
              <a:gd name="T89" fmla="*/ 206 h 520"/>
              <a:gd name="T90" fmla="*/ 435 w 520"/>
              <a:gd name="T91" fmla="*/ 202 h 520"/>
              <a:gd name="T92" fmla="*/ 474 w 520"/>
              <a:gd name="T93" fmla="*/ 238 h 520"/>
              <a:gd name="T94" fmla="*/ 488 w 520"/>
              <a:gd name="T95" fmla="*/ 286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0" h="520">
                <a:moveTo>
                  <a:pt x="260" y="0"/>
                </a:moveTo>
                <a:cubicBezTo>
                  <a:pt x="116" y="0"/>
                  <a:pt x="0" y="116"/>
                  <a:pt x="0" y="260"/>
                </a:cubicBezTo>
                <a:cubicBezTo>
                  <a:pt x="0" y="403"/>
                  <a:pt x="116" y="520"/>
                  <a:pt x="260" y="520"/>
                </a:cubicBezTo>
                <a:cubicBezTo>
                  <a:pt x="403" y="520"/>
                  <a:pt x="520" y="403"/>
                  <a:pt x="520" y="260"/>
                </a:cubicBezTo>
                <a:cubicBezTo>
                  <a:pt x="520" y="116"/>
                  <a:pt x="403" y="0"/>
                  <a:pt x="260" y="0"/>
                </a:cubicBezTo>
                <a:close/>
                <a:moveTo>
                  <a:pt x="398" y="85"/>
                </a:moveTo>
                <a:cubicBezTo>
                  <a:pt x="401" y="87"/>
                  <a:pt x="420" y="104"/>
                  <a:pt x="415" y="106"/>
                </a:cubicBezTo>
                <a:cubicBezTo>
                  <a:pt x="411" y="108"/>
                  <a:pt x="433" y="119"/>
                  <a:pt x="433" y="119"/>
                </a:cubicBezTo>
                <a:cubicBezTo>
                  <a:pt x="465" y="134"/>
                  <a:pt x="485" y="206"/>
                  <a:pt x="485" y="219"/>
                </a:cubicBezTo>
                <a:cubicBezTo>
                  <a:pt x="485" y="232"/>
                  <a:pt x="481" y="232"/>
                  <a:pt x="476" y="226"/>
                </a:cubicBezTo>
                <a:cubicBezTo>
                  <a:pt x="471" y="221"/>
                  <a:pt x="474" y="211"/>
                  <a:pt x="473" y="205"/>
                </a:cubicBezTo>
                <a:cubicBezTo>
                  <a:pt x="471" y="199"/>
                  <a:pt x="469" y="195"/>
                  <a:pt x="465" y="194"/>
                </a:cubicBezTo>
                <a:cubicBezTo>
                  <a:pt x="461" y="192"/>
                  <a:pt x="452" y="184"/>
                  <a:pt x="450" y="175"/>
                </a:cubicBezTo>
                <a:cubicBezTo>
                  <a:pt x="448" y="166"/>
                  <a:pt x="445" y="179"/>
                  <a:pt x="443" y="182"/>
                </a:cubicBezTo>
                <a:cubicBezTo>
                  <a:pt x="441" y="185"/>
                  <a:pt x="437" y="182"/>
                  <a:pt x="436" y="174"/>
                </a:cubicBezTo>
                <a:cubicBezTo>
                  <a:pt x="434" y="166"/>
                  <a:pt x="420" y="152"/>
                  <a:pt x="413" y="153"/>
                </a:cubicBezTo>
                <a:cubicBezTo>
                  <a:pt x="406" y="155"/>
                  <a:pt x="399" y="174"/>
                  <a:pt x="395" y="174"/>
                </a:cubicBezTo>
                <a:cubicBezTo>
                  <a:pt x="391" y="173"/>
                  <a:pt x="374" y="170"/>
                  <a:pt x="373" y="158"/>
                </a:cubicBezTo>
                <a:cubicBezTo>
                  <a:pt x="372" y="145"/>
                  <a:pt x="383" y="144"/>
                  <a:pt x="390" y="142"/>
                </a:cubicBezTo>
                <a:cubicBezTo>
                  <a:pt x="397" y="140"/>
                  <a:pt x="386" y="131"/>
                  <a:pt x="387" y="123"/>
                </a:cubicBezTo>
                <a:cubicBezTo>
                  <a:pt x="388" y="114"/>
                  <a:pt x="394" y="117"/>
                  <a:pt x="401" y="111"/>
                </a:cubicBezTo>
                <a:cubicBezTo>
                  <a:pt x="408" y="105"/>
                  <a:pt x="399" y="92"/>
                  <a:pt x="399" y="92"/>
                </a:cubicBezTo>
                <a:cubicBezTo>
                  <a:pt x="397" y="89"/>
                  <a:pt x="396" y="83"/>
                  <a:pt x="398" y="85"/>
                </a:cubicBezTo>
                <a:close/>
                <a:moveTo>
                  <a:pt x="369" y="75"/>
                </a:moveTo>
                <a:cubicBezTo>
                  <a:pt x="372" y="69"/>
                  <a:pt x="386" y="86"/>
                  <a:pt x="389" y="90"/>
                </a:cubicBezTo>
                <a:cubicBezTo>
                  <a:pt x="391" y="95"/>
                  <a:pt x="392" y="108"/>
                  <a:pt x="383" y="107"/>
                </a:cubicBezTo>
                <a:cubicBezTo>
                  <a:pt x="375" y="105"/>
                  <a:pt x="379" y="98"/>
                  <a:pt x="376" y="96"/>
                </a:cubicBezTo>
                <a:cubicBezTo>
                  <a:pt x="374" y="94"/>
                  <a:pt x="365" y="106"/>
                  <a:pt x="362" y="99"/>
                </a:cubicBezTo>
                <a:cubicBezTo>
                  <a:pt x="359" y="92"/>
                  <a:pt x="369" y="75"/>
                  <a:pt x="369" y="75"/>
                </a:cubicBezTo>
                <a:close/>
                <a:moveTo>
                  <a:pt x="326" y="91"/>
                </a:moveTo>
                <a:cubicBezTo>
                  <a:pt x="322" y="93"/>
                  <a:pt x="305" y="106"/>
                  <a:pt x="302" y="93"/>
                </a:cubicBezTo>
                <a:cubicBezTo>
                  <a:pt x="299" y="81"/>
                  <a:pt x="283" y="77"/>
                  <a:pt x="270" y="78"/>
                </a:cubicBezTo>
                <a:cubicBezTo>
                  <a:pt x="258" y="79"/>
                  <a:pt x="215" y="83"/>
                  <a:pt x="214" y="99"/>
                </a:cubicBezTo>
                <a:cubicBezTo>
                  <a:pt x="213" y="115"/>
                  <a:pt x="240" y="110"/>
                  <a:pt x="241" y="126"/>
                </a:cubicBezTo>
                <a:cubicBezTo>
                  <a:pt x="242" y="143"/>
                  <a:pt x="253" y="137"/>
                  <a:pt x="256" y="120"/>
                </a:cubicBezTo>
                <a:cubicBezTo>
                  <a:pt x="259" y="104"/>
                  <a:pt x="271" y="83"/>
                  <a:pt x="291" y="95"/>
                </a:cubicBezTo>
                <a:cubicBezTo>
                  <a:pt x="312" y="108"/>
                  <a:pt x="316" y="126"/>
                  <a:pt x="317" y="143"/>
                </a:cubicBezTo>
                <a:cubicBezTo>
                  <a:pt x="318" y="159"/>
                  <a:pt x="322" y="169"/>
                  <a:pt x="322" y="177"/>
                </a:cubicBezTo>
                <a:cubicBezTo>
                  <a:pt x="322" y="186"/>
                  <a:pt x="315" y="198"/>
                  <a:pt x="310" y="185"/>
                </a:cubicBezTo>
                <a:cubicBezTo>
                  <a:pt x="304" y="171"/>
                  <a:pt x="300" y="150"/>
                  <a:pt x="293" y="158"/>
                </a:cubicBezTo>
                <a:cubicBezTo>
                  <a:pt x="287" y="166"/>
                  <a:pt x="298" y="184"/>
                  <a:pt x="286" y="186"/>
                </a:cubicBezTo>
                <a:cubicBezTo>
                  <a:pt x="273" y="188"/>
                  <a:pt x="264" y="176"/>
                  <a:pt x="252" y="184"/>
                </a:cubicBezTo>
                <a:cubicBezTo>
                  <a:pt x="239" y="192"/>
                  <a:pt x="214" y="222"/>
                  <a:pt x="208" y="230"/>
                </a:cubicBezTo>
                <a:cubicBezTo>
                  <a:pt x="203" y="239"/>
                  <a:pt x="187" y="228"/>
                  <a:pt x="184" y="236"/>
                </a:cubicBezTo>
                <a:cubicBezTo>
                  <a:pt x="181" y="244"/>
                  <a:pt x="185" y="258"/>
                  <a:pt x="180" y="258"/>
                </a:cubicBezTo>
                <a:cubicBezTo>
                  <a:pt x="174" y="258"/>
                  <a:pt x="168" y="247"/>
                  <a:pt x="170" y="239"/>
                </a:cubicBezTo>
                <a:cubicBezTo>
                  <a:pt x="172" y="231"/>
                  <a:pt x="154" y="227"/>
                  <a:pt x="142" y="228"/>
                </a:cubicBezTo>
                <a:cubicBezTo>
                  <a:pt x="129" y="229"/>
                  <a:pt x="113" y="262"/>
                  <a:pt x="122" y="266"/>
                </a:cubicBezTo>
                <a:cubicBezTo>
                  <a:pt x="130" y="270"/>
                  <a:pt x="159" y="246"/>
                  <a:pt x="153" y="265"/>
                </a:cubicBezTo>
                <a:cubicBezTo>
                  <a:pt x="148" y="283"/>
                  <a:pt x="131" y="283"/>
                  <a:pt x="141" y="290"/>
                </a:cubicBezTo>
                <a:cubicBezTo>
                  <a:pt x="151" y="297"/>
                  <a:pt x="157" y="297"/>
                  <a:pt x="154" y="305"/>
                </a:cubicBezTo>
                <a:cubicBezTo>
                  <a:pt x="152" y="314"/>
                  <a:pt x="143" y="321"/>
                  <a:pt x="152" y="326"/>
                </a:cubicBezTo>
                <a:cubicBezTo>
                  <a:pt x="160" y="331"/>
                  <a:pt x="197" y="335"/>
                  <a:pt x="212" y="344"/>
                </a:cubicBezTo>
                <a:cubicBezTo>
                  <a:pt x="228" y="353"/>
                  <a:pt x="245" y="358"/>
                  <a:pt x="259" y="359"/>
                </a:cubicBezTo>
                <a:cubicBezTo>
                  <a:pt x="272" y="361"/>
                  <a:pt x="271" y="372"/>
                  <a:pt x="266" y="384"/>
                </a:cubicBezTo>
                <a:cubicBezTo>
                  <a:pt x="262" y="395"/>
                  <a:pt x="258" y="421"/>
                  <a:pt x="238" y="426"/>
                </a:cubicBezTo>
                <a:cubicBezTo>
                  <a:pt x="219" y="431"/>
                  <a:pt x="232" y="446"/>
                  <a:pt x="216" y="458"/>
                </a:cubicBezTo>
                <a:cubicBezTo>
                  <a:pt x="201" y="469"/>
                  <a:pt x="221" y="483"/>
                  <a:pt x="234" y="485"/>
                </a:cubicBezTo>
                <a:cubicBezTo>
                  <a:pt x="246" y="487"/>
                  <a:pt x="255" y="485"/>
                  <a:pt x="252" y="493"/>
                </a:cubicBezTo>
                <a:cubicBezTo>
                  <a:pt x="249" y="500"/>
                  <a:pt x="215" y="494"/>
                  <a:pt x="187" y="484"/>
                </a:cubicBezTo>
                <a:cubicBezTo>
                  <a:pt x="159" y="474"/>
                  <a:pt x="154" y="444"/>
                  <a:pt x="149" y="430"/>
                </a:cubicBezTo>
                <a:cubicBezTo>
                  <a:pt x="144" y="415"/>
                  <a:pt x="115" y="412"/>
                  <a:pt x="105" y="409"/>
                </a:cubicBezTo>
                <a:cubicBezTo>
                  <a:pt x="96" y="406"/>
                  <a:pt x="73" y="361"/>
                  <a:pt x="87" y="358"/>
                </a:cubicBezTo>
                <a:cubicBezTo>
                  <a:pt x="100" y="354"/>
                  <a:pt x="97" y="349"/>
                  <a:pt x="101" y="342"/>
                </a:cubicBezTo>
                <a:cubicBezTo>
                  <a:pt x="106" y="335"/>
                  <a:pt x="126" y="325"/>
                  <a:pt x="132" y="324"/>
                </a:cubicBezTo>
                <a:cubicBezTo>
                  <a:pt x="138" y="323"/>
                  <a:pt x="138" y="305"/>
                  <a:pt x="128" y="302"/>
                </a:cubicBezTo>
                <a:cubicBezTo>
                  <a:pt x="119" y="298"/>
                  <a:pt x="98" y="283"/>
                  <a:pt x="96" y="270"/>
                </a:cubicBezTo>
                <a:cubicBezTo>
                  <a:pt x="94" y="256"/>
                  <a:pt x="88" y="212"/>
                  <a:pt x="89" y="209"/>
                </a:cubicBezTo>
                <a:cubicBezTo>
                  <a:pt x="90" y="206"/>
                  <a:pt x="79" y="216"/>
                  <a:pt x="79" y="229"/>
                </a:cubicBezTo>
                <a:cubicBezTo>
                  <a:pt x="79" y="243"/>
                  <a:pt x="74" y="258"/>
                  <a:pt x="74" y="244"/>
                </a:cubicBezTo>
                <a:cubicBezTo>
                  <a:pt x="74" y="229"/>
                  <a:pt x="75" y="198"/>
                  <a:pt x="76" y="192"/>
                </a:cubicBezTo>
                <a:cubicBezTo>
                  <a:pt x="77" y="186"/>
                  <a:pt x="80" y="155"/>
                  <a:pt x="93" y="150"/>
                </a:cubicBezTo>
                <a:cubicBezTo>
                  <a:pt x="105" y="145"/>
                  <a:pt x="101" y="133"/>
                  <a:pt x="100" y="123"/>
                </a:cubicBezTo>
                <a:cubicBezTo>
                  <a:pt x="98" y="114"/>
                  <a:pt x="94" y="102"/>
                  <a:pt x="106" y="93"/>
                </a:cubicBezTo>
                <a:cubicBezTo>
                  <a:pt x="106" y="93"/>
                  <a:pt x="147" y="60"/>
                  <a:pt x="206" y="44"/>
                </a:cubicBezTo>
                <a:cubicBezTo>
                  <a:pt x="206" y="44"/>
                  <a:pt x="218" y="44"/>
                  <a:pt x="217" y="55"/>
                </a:cubicBezTo>
                <a:cubicBezTo>
                  <a:pt x="216" y="65"/>
                  <a:pt x="231" y="57"/>
                  <a:pt x="234" y="54"/>
                </a:cubicBezTo>
                <a:cubicBezTo>
                  <a:pt x="236" y="51"/>
                  <a:pt x="240" y="50"/>
                  <a:pt x="242" y="55"/>
                </a:cubicBezTo>
                <a:cubicBezTo>
                  <a:pt x="244" y="60"/>
                  <a:pt x="252" y="55"/>
                  <a:pt x="256" y="51"/>
                </a:cubicBezTo>
                <a:cubicBezTo>
                  <a:pt x="260" y="47"/>
                  <a:pt x="275" y="37"/>
                  <a:pt x="294" y="51"/>
                </a:cubicBezTo>
                <a:cubicBezTo>
                  <a:pt x="314" y="64"/>
                  <a:pt x="330" y="89"/>
                  <a:pt x="326" y="91"/>
                </a:cubicBezTo>
                <a:close/>
                <a:moveTo>
                  <a:pt x="421" y="424"/>
                </a:moveTo>
                <a:cubicBezTo>
                  <a:pt x="421" y="424"/>
                  <a:pt x="412" y="433"/>
                  <a:pt x="408" y="428"/>
                </a:cubicBezTo>
                <a:cubicBezTo>
                  <a:pt x="403" y="423"/>
                  <a:pt x="417" y="411"/>
                  <a:pt x="423" y="400"/>
                </a:cubicBezTo>
                <a:cubicBezTo>
                  <a:pt x="430" y="388"/>
                  <a:pt x="438" y="345"/>
                  <a:pt x="437" y="333"/>
                </a:cubicBezTo>
                <a:cubicBezTo>
                  <a:pt x="437" y="321"/>
                  <a:pt x="417" y="318"/>
                  <a:pt x="402" y="325"/>
                </a:cubicBezTo>
                <a:cubicBezTo>
                  <a:pt x="387" y="332"/>
                  <a:pt x="353" y="307"/>
                  <a:pt x="349" y="290"/>
                </a:cubicBezTo>
                <a:cubicBezTo>
                  <a:pt x="344" y="272"/>
                  <a:pt x="347" y="258"/>
                  <a:pt x="348" y="252"/>
                </a:cubicBezTo>
                <a:cubicBezTo>
                  <a:pt x="349" y="247"/>
                  <a:pt x="357" y="228"/>
                  <a:pt x="365" y="228"/>
                </a:cubicBezTo>
                <a:cubicBezTo>
                  <a:pt x="365" y="228"/>
                  <a:pt x="382" y="218"/>
                  <a:pt x="382" y="206"/>
                </a:cubicBezTo>
                <a:cubicBezTo>
                  <a:pt x="382" y="194"/>
                  <a:pt x="395" y="185"/>
                  <a:pt x="406" y="185"/>
                </a:cubicBezTo>
                <a:cubicBezTo>
                  <a:pt x="417" y="185"/>
                  <a:pt x="433" y="188"/>
                  <a:pt x="435" y="202"/>
                </a:cubicBezTo>
                <a:cubicBezTo>
                  <a:pt x="437" y="215"/>
                  <a:pt x="445" y="219"/>
                  <a:pt x="453" y="221"/>
                </a:cubicBezTo>
                <a:cubicBezTo>
                  <a:pt x="461" y="222"/>
                  <a:pt x="474" y="232"/>
                  <a:pt x="474" y="238"/>
                </a:cubicBezTo>
                <a:cubicBezTo>
                  <a:pt x="475" y="243"/>
                  <a:pt x="485" y="246"/>
                  <a:pt x="488" y="247"/>
                </a:cubicBezTo>
                <a:cubicBezTo>
                  <a:pt x="490" y="247"/>
                  <a:pt x="494" y="254"/>
                  <a:pt x="488" y="286"/>
                </a:cubicBezTo>
                <a:cubicBezTo>
                  <a:pt x="483" y="318"/>
                  <a:pt x="461" y="385"/>
                  <a:pt x="421" y="424"/>
                </a:cubicBezTo>
                <a:close/>
              </a:path>
            </a:pathLst>
          </a:custGeom>
          <a:solidFill>
            <a:schemeClr val="accent4">
              <a:lumMod val="20000"/>
              <a:lumOff val="8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nvGrpSpPr>
          <p:cNvPr id="47" name="Group 46"/>
          <p:cNvGrpSpPr/>
          <p:nvPr/>
        </p:nvGrpSpPr>
        <p:grpSpPr>
          <a:xfrm>
            <a:off x="5462846" y="5210175"/>
            <a:ext cx="1160832" cy="1393855"/>
            <a:chOff x="1671665" y="4867161"/>
            <a:chExt cx="1160832" cy="1393855"/>
          </a:xfrm>
        </p:grpSpPr>
        <p:sp>
          <p:nvSpPr>
            <p:cNvPr id="48" name="TextBox 47"/>
            <p:cNvSpPr txBox="1"/>
            <p:nvPr/>
          </p:nvSpPr>
          <p:spPr>
            <a:xfrm>
              <a:off x="1671665" y="5953239"/>
              <a:ext cx="1160832"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Web server</a:t>
              </a:r>
            </a:p>
          </p:txBody>
        </p:sp>
        <p:pic>
          <p:nvPicPr>
            <p:cNvPr id="49" name="Picture 48"/>
            <p:cNvPicPr>
              <a:picLocks noChangeAspect="1"/>
            </p:cNvPicPr>
            <p:nvPr/>
          </p:nvPicPr>
          <p:blipFill>
            <a:blip r:embed="rId6"/>
            <a:stretch>
              <a:fillRect/>
            </a:stretch>
          </p:blipFill>
          <p:spPr>
            <a:xfrm>
              <a:off x="1897017" y="4867161"/>
              <a:ext cx="710129" cy="1086079"/>
            </a:xfrm>
            <a:prstGeom prst="rect">
              <a:avLst/>
            </a:prstGeom>
          </p:spPr>
        </p:pic>
      </p:grpSp>
      <p:sp>
        <p:nvSpPr>
          <p:cNvPr id="42" name="Rounded Rectangular Callout 41"/>
          <p:cNvSpPr/>
          <p:nvPr/>
        </p:nvSpPr>
        <p:spPr>
          <a:xfrm>
            <a:off x="6676416" y="2673626"/>
            <a:ext cx="2467584" cy="853636"/>
          </a:xfrm>
          <a:prstGeom prst="wedgeRoundRectCallout">
            <a:avLst>
              <a:gd name="adj1" fmla="val -45518"/>
              <a:gd name="adj2" fmla="val 97767"/>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Remember, blocking may not be taking place</a:t>
            </a:r>
          </a:p>
        </p:txBody>
      </p:sp>
      <p:sp>
        <p:nvSpPr>
          <p:cNvPr id="43" name="Rounded Rectangular Callout 42"/>
          <p:cNvSpPr/>
          <p:nvPr/>
        </p:nvSpPr>
        <p:spPr>
          <a:xfrm>
            <a:off x="1772470" y="4943622"/>
            <a:ext cx="3042591" cy="1003373"/>
          </a:xfrm>
          <a:prstGeom prst="wedgeRoundRectCallout">
            <a:avLst>
              <a:gd name="adj1" fmla="val 51109"/>
              <a:gd name="adj2" fmla="val -102355"/>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Learning suggestions can be generated in production or a development environment</a:t>
            </a:r>
          </a:p>
        </p:txBody>
      </p:sp>
      <p:sp>
        <p:nvSpPr>
          <p:cNvPr id="50" name="Rounded Rectangular Callout 49"/>
          <p:cNvSpPr/>
          <p:nvPr/>
        </p:nvSpPr>
        <p:spPr>
          <a:xfrm>
            <a:off x="8346596" y="2655741"/>
            <a:ext cx="3159603" cy="1072192"/>
          </a:xfrm>
          <a:prstGeom prst="wedgeRoundRectCallout">
            <a:avLst>
              <a:gd name="adj1" fmla="val -45518"/>
              <a:gd name="adj2" fmla="val 97767"/>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Valid file types </a:t>
            </a:r>
            <a:br>
              <a:rPr lang="en-US" sz="1600" dirty="0">
                <a:solidFill>
                  <a:schemeClr val="bg2"/>
                </a:solidFill>
              </a:rPr>
            </a:br>
            <a:r>
              <a:rPr lang="en-US" sz="1600" dirty="0">
                <a:solidFill>
                  <a:schemeClr val="bg2"/>
                </a:solidFill>
              </a:rPr>
              <a:t>(2xx response codes) are added to the list of suggestions</a:t>
            </a:r>
          </a:p>
        </p:txBody>
      </p:sp>
      <p:sp>
        <p:nvSpPr>
          <p:cNvPr id="51" name="TextBox 50"/>
          <p:cNvSpPr txBox="1"/>
          <p:nvPr/>
        </p:nvSpPr>
        <p:spPr>
          <a:xfrm>
            <a:off x="8448261" y="3916881"/>
            <a:ext cx="466794" cy="369332"/>
          </a:xfrm>
          <a:prstGeom prst="rect">
            <a:avLst/>
          </a:prstGeom>
          <a:noFill/>
        </p:spPr>
        <p:txBody>
          <a:bodyPr wrap="none" rtlCol="0">
            <a:spAutoFit/>
          </a:bodyPr>
          <a:lstStyle/>
          <a:p>
            <a:r>
              <a:rPr lang="en-US" dirty="0"/>
              <a:t>(2)</a:t>
            </a:r>
          </a:p>
        </p:txBody>
      </p:sp>
      <p:sp>
        <p:nvSpPr>
          <p:cNvPr id="52" name="Freeform 34"/>
          <p:cNvSpPr>
            <a:spLocks noEditPoints="1"/>
          </p:cNvSpPr>
          <p:nvPr/>
        </p:nvSpPr>
        <p:spPr bwMode="auto">
          <a:xfrm>
            <a:off x="1377009" y="1927881"/>
            <a:ext cx="793034" cy="607490"/>
          </a:xfrm>
          <a:custGeom>
            <a:avLst/>
            <a:gdLst>
              <a:gd name="T0" fmla="*/ 598 w 640"/>
              <a:gd name="T1" fmla="*/ 0 h 491"/>
              <a:gd name="T2" fmla="*/ 43 w 640"/>
              <a:gd name="T3" fmla="*/ 0 h 491"/>
              <a:gd name="T4" fmla="*/ 0 w 640"/>
              <a:gd name="T5" fmla="*/ 43 h 491"/>
              <a:gd name="T6" fmla="*/ 0 w 640"/>
              <a:gd name="T7" fmla="*/ 448 h 491"/>
              <a:gd name="T8" fmla="*/ 43 w 640"/>
              <a:gd name="T9" fmla="*/ 491 h 491"/>
              <a:gd name="T10" fmla="*/ 598 w 640"/>
              <a:gd name="T11" fmla="*/ 491 h 491"/>
              <a:gd name="T12" fmla="*/ 640 w 640"/>
              <a:gd name="T13" fmla="*/ 448 h 491"/>
              <a:gd name="T14" fmla="*/ 640 w 640"/>
              <a:gd name="T15" fmla="*/ 43 h 491"/>
              <a:gd name="T16" fmla="*/ 598 w 640"/>
              <a:gd name="T17" fmla="*/ 0 h 491"/>
              <a:gd name="T18" fmla="*/ 534 w 640"/>
              <a:gd name="T19" fmla="*/ 405 h 491"/>
              <a:gd name="T20" fmla="*/ 502 w 640"/>
              <a:gd name="T21" fmla="*/ 437 h 491"/>
              <a:gd name="T22" fmla="*/ 128 w 640"/>
              <a:gd name="T23" fmla="*/ 437 h 491"/>
              <a:gd name="T24" fmla="*/ 96 w 640"/>
              <a:gd name="T25" fmla="*/ 405 h 491"/>
              <a:gd name="T26" fmla="*/ 96 w 640"/>
              <a:gd name="T27" fmla="*/ 85 h 491"/>
              <a:gd name="T28" fmla="*/ 128 w 640"/>
              <a:gd name="T29" fmla="*/ 53 h 491"/>
              <a:gd name="T30" fmla="*/ 502 w 640"/>
              <a:gd name="T31" fmla="*/ 53 h 491"/>
              <a:gd name="T32" fmla="*/ 534 w 640"/>
              <a:gd name="T33" fmla="*/ 85 h 491"/>
              <a:gd name="T34" fmla="*/ 534 w 640"/>
              <a:gd name="T35" fmla="*/ 405 h 491"/>
              <a:gd name="T36" fmla="*/ 587 w 640"/>
              <a:gd name="T37" fmla="*/ 267 h 491"/>
              <a:gd name="T38" fmla="*/ 566 w 640"/>
              <a:gd name="T39" fmla="*/ 246 h 491"/>
              <a:gd name="T40" fmla="*/ 587 w 640"/>
              <a:gd name="T41" fmla="*/ 224 h 491"/>
              <a:gd name="T42" fmla="*/ 608 w 640"/>
              <a:gd name="T43" fmla="*/ 246 h 491"/>
              <a:gd name="T44" fmla="*/ 587 w 640"/>
              <a:gd name="T45" fmla="*/ 267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0" h="491">
                <a:moveTo>
                  <a:pt x="598" y="0"/>
                </a:moveTo>
                <a:cubicBezTo>
                  <a:pt x="43" y="0"/>
                  <a:pt x="43" y="0"/>
                  <a:pt x="43" y="0"/>
                </a:cubicBezTo>
                <a:cubicBezTo>
                  <a:pt x="19" y="0"/>
                  <a:pt x="0" y="19"/>
                  <a:pt x="0" y="43"/>
                </a:cubicBezTo>
                <a:cubicBezTo>
                  <a:pt x="0" y="448"/>
                  <a:pt x="0" y="448"/>
                  <a:pt x="0" y="448"/>
                </a:cubicBezTo>
                <a:cubicBezTo>
                  <a:pt x="0" y="471"/>
                  <a:pt x="19" y="491"/>
                  <a:pt x="43" y="491"/>
                </a:cubicBezTo>
                <a:cubicBezTo>
                  <a:pt x="598" y="491"/>
                  <a:pt x="598" y="491"/>
                  <a:pt x="598" y="491"/>
                </a:cubicBezTo>
                <a:cubicBezTo>
                  <a:pt x="621" y="491"/>
                  <a:pt x="640" y="471"/>
                  <a:pt x="640" y="448"/>
                </a:cubicBezTo>
                <a:cubicBezTo>
                  <a:pt x="640" y="43"/>
                  <a:pt x="640" y="43"/>
                  <a:pt x="640" y="43"/>
                </a:cubicBezTo>
                <a:cubicBezTo>
                  <a:pt x="640" y="19"/>
                  <a:pt x="621" y="0"/>
                  <a:pt x="598" y="0"/>
                </a:cubicBezTo>
                <a:close/>
                <a:moveTo>
                  <a:pt x="534" y="405"/>
                </a:moveTo>
                <a:cubicBezTo>
                  <a:pt x="534" y="423"/>
                  <a:pt x="519" y="437"/>
                  <a:pt x="502" y="437"/>
                </a:cubicBezTo>
                <a:cubicBezTo>
                  <a:pt x="128" y="437"/>
                  <a:pt x="128" y="437"/>
                  <a:pt x="128" y="437"/>
                </a:cubicBezTo>
                <a:cubicBezTo>
                  <a:pt x="111" y="437"/>
                  <a:pt x="96" y="423"/>
                  <a:pt x="96" y="405"/>
                </a:cubicBezTo>
                <a:cubicBezTo>
                  <a:pt x="96" y="85"/>
                  <a:pt x="96" y="85"/>
                  <a:pt x="96" y="85"/>
                </a:cubicBezTo>
                <a:cubicBezTo>
                  <a:pt x="96" y="68"/>
                  <a:pt x="111" y="53"/>
                  <a:pt x="128" y="53"/>
                </a:cubicBezTo>
                <a:cubicBezTo>
                  <a:pt x="502" y="53"/>
                  <a:pt x="502" y="53"/>
                  <a:pt x="502" y="53"/>
                </a:cubicBezTo>
                <a:cubicBezTo>
                  <a:pt x="519" y="53"/>
                  <a:pt x="534" y="68"/>
                  <a:pt x="534" y="85"/>
                </a:cubicBezTo>
                <a:lnTo>
                  <a:pt x="534" y="405"/>
                </a:lnTo>
                <a:close/>
                <a:moveTo>
                  <a:pt x="587" y="267"/>
                </a:moveTo>
                <a:cubicBezTo>
                  <a:pt x="575" y="267"/>
                  <a:pt x="566" y="257"/>
                  <a:pt x="566" y="246"/>
                </a:cubicBezTo>
                <a:cubicBezTo>
                  <a:pt x="566" y="234"/>
                  <a:pt x="575" y="224"/>
                  <a:pt x="587" y="224"/>
                </a:cubicBezTo>
                <a:cubicBezTo>
                  <a:pt x="599" y="224"/>
                  <a:pt x="608" y="234"/>
                  <a:pt x="608" y="246"/>
                </a:cubicBezTo>
                <a:cubicBezTo>
                  <a:pt x="608" y="257"/>
                  <a:pt x="599" y="267"/>
                  <a:pt x="587" y="267"/>
                </a:cubicBez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dirty="0"/>
          </a:p>
        </p:txBody>
      </p:sp>
      <p:cxnSp>
        <p:nvCxnSpPr>
          <p:cNvPr id="53" name="Straight Arrow Connector 52"/>
          <p:cNvCxnSpPr/>
          <p:nvPr/>
        </p:nvCxnSpPr>
        <p:spPr>
          <a:xfrm>
            <a:off x="2264425" y="2240333"/>
            <a:ext cx="3053010" cy="25789"/>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2133600" y="3449598"/>
            <a:ext cx="2976199" cy="369332"/>
          </a:xfrm>
          <a:prstGeom prst="rect">
            <a:avLst/>
          </a:prstGeom>
          <a:noFill/>
        </p:spPr>
        <p:txBody>
          <a:bodyPr wrap="none" rtlCol="0">
            <a:spAutoFit/>
          </a:bodyPr>
          <a:lstStyle/>
          <a:p>
            <a:r>
              <a:rPr lang="en-US" dirty="0"/>
              <a:t>www.lorax.com/config.conf</a:t>
            </a:r>
          </a:p>
        </p:txBody>
      </p:sp>
      <p:sp>
        <p:nvSpPr>
          <p:cNvPr id="58" name="TextBox 57"/>
          <p:cNvSpPr txBox="1"/>
          <p:nvPr/>
        </p:nvSpPr>
        <p:spPr>
          <a:xfrm>
            <a:off x="7565614" y="5649678"/>
            <a:ext cx="973343" cy="369332"/>
          </a:xfrm>
          <a:prstGeom prst="rect">
            <a:avLst/>
          </a:prstGeom>
          <a:noFill/>
        </p:spPr>
        <p:txBody>
          <a:bodyPr wrap="none" rtlCol="0">
            <a:spAutoFit/>
          </a:bodyPr>
          <a:lstStyle/>
          <a:p>
            <a:pPr marL="285750" indent="-285750">
              <a:buFont typeface="Wingdings" panose="05000000000000000000" pitchFamily="2" charset="2"/>
              <a:buChar char="ü"/>
            </a:pPr>
            <a:r>
              <a:rPr lang="en-US" dirty="0"/>
              <a:t>.</a:t>
            </a:r>
            <a:r>
              <a:rPr lang="en-US" dirty="0" err="1"/>
              <a:t>conf</a:t>
            </a:r>
            <a:endParaRPr lang="en-US" dirty="0"/>
          </a:p>
        </p:txBody>
      </p:sp>
      <p:sp>
        <p:nvSpPr>
          <p:cNvPr id="59" name="Rounded Rectangular Callout 58"/>
          <p:cNvSpPr/>
          <p:nvPr/>
        </p:nvSpPr>
        <p:spPr>
          <a:xfrm>
            <a:off x="8686800" y="4572000"/>
            <a:ext cx="3403443" cy="1072192"/>
          </a:xfrm>
          <a:prstGeom prst="wedgeRoundRectCallout">
            <a:avLst>
              <a:gd name="adj1" fmla="val -57742"/>
              <a:gd name="adj2" fmla="val 56979"/>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Some suggestions may be malicious requests that should not be added to the security policy</a:t>
            </a:r>
          </a:p>
        </p:txBody>
      </p:sp>
    </p:spTree>
    <p:custDataLst>
      <p:tags r:id="rId1"/>
    </p:custDataLst>
    <p:extLst>
      <p:ext uri="{BB962C8B-B14F-4D97-AF65-F5344CB8AC3E}">
        <p14:creationId xmlns:p14="http://schemas.microsoft.com/office/powerpoint/2010/main" val="277025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4">
                                            <p:txEl>
                                              <p:pRg st="1" end="1"/>
                                            </p:txEl>
                                          </p:spTgt>
                                        </p:tgtEl>
                                        <p:attrNameLst>
                                          <p:attrName>style.visibility</p:attrName>
                                        </p:attrNameLst>
                                      </p:cBhvr>
                                      <p:to>
                                        <p:strVal val="visible"/>
                                      </p:to>
                                    </p:set>
                                    <p:animEffect transition="in" filter="fade">
                                      <p:cBhvr>
                                        <p:cTn id="26" dur="500"/>
                                        <p:tgtEl>
                                          <p:spTgt spid="24">
                                            <p:txEl>
                                              <p:pRg st="1" end="1"/>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subTnLst>
                                    <p:set>
                                      <p:cBhvr override="childStyle">
                                        <p:cTn dur="1" fill="hold" display="0" masterRel="nextClick" afterEffect="1"/>
                                        <p:tgtEl>
                                          <p:spTgt spid="50"/>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 presetClass="exit" presetSubtype="0" fill="hold" nodeType="withEffect">
                                  <p:stCondLst>
                                    <p:cond delay="0"/>
                                  </p:stCondLst>
                                  <p:childTnLst>
                                    <p:set>
                                      <p:cBhvr>
                                        <p:cTn id="58" dur="1" fill="hold">
                                          <p:stCondLst>
                                            <p:cond delay="0"/>
                                          </p:stCondLst>
                                        </p:cTn>
                                        <p:tgtEl>
                                          <p:spTgt spid="23"/>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8"/>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4">
                                            <p:txEl>
                                              <p:pRg st="0" end="0"/>
                                            </p:txEl>
                                          </p:spTgt>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4">
                                            <p:txEl>
                                              <p:pRg st="1" end="1"/>
                                            </p:txEl>
                                          </p:spTgt>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5"/>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1"/>
                                        </p:tgtEl>
                                        <p:attrNameLst>
                                          <p:attrName>style.visibility</p:attrName>
                                        </p:attrNameLst>
                                      </p:cBhvr>
                                      <p:to>
                                        <p:strVal val="hidden"/>
                                      </p:to>
                                    </p:set>
                                  </p:childTnLst>
                                </p:cTn>
                              </p:par>
                            </p:childTnLst>
                          </p:cTn>
                        </p:par>
                        <p:par>
                          <p:cTn id="69" fill="hold">
                            <p:stCondLst>
                              <p:cond delay="500"/>
                            </p:stCondLst>
                            <p:childTnLst>
                              <p:par>
                                <p:cTn id="70" presetID="22" presetClass="entr" presetSubtype="2" fill="hold" nodeType="after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right)">
                                      <p:cBhvr>
                                        <p:cTn id="72" dur="500"/>
                                        <p:tgtEl>
                                          <p:spTgt spid="29"/>
                                        </p:tgtEl>
                                      </p:cBhvr>
                                    </p:animEffect>
                                  </p:childTnLst>
                                </p:cTn>
                              </p:par>
                            </p:childTnLst>
                          </p:cTn>
                        </p:par>
                        <p:par>
                          <p:cTn id="73" fill="hold">
                            <p:stCondLst>
                              <p:cond delay="1000"/>
                            </p:stCondLst>
                            <p:childTnLst>
                              <p:par>
                                <p:cTn id="74" presetID="22" presetClass="entr" presetSubtype="1"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up)">
                                      <p:cBhvr>
                                        <p:cTn id="76" dur="500"/>
                                        <p:tgtEl>
                                          <p:spTgt spid="2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childTnLst>
                          </p:cTn>
                        </p:par>
                        <p:par>
                          <p:cTn id="80" fill="hold">
                            <p:stCondLst>
                              <p:cond delay="1500"/>
                            </p:stCondLst>
                            <p:childTnLst>
                              <p:par>
                                <p:cTn id="81" presetID="22" presetClass="entr" presetSubtype="1"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up)">
                                      <p:cBhvr>
                                        <p:cTn id="83" dur="500"/>
                                        <p:tgtEl>
                                          <p:spTgt spid="25"/>
                                        </p:tgtEl>
                                      </p:cBhvr>
                                    </p:animEffect>
                                  </p:childTnLst>
                                </p:cTn>
                              </p:par>
                            </p:childTnLst>
                          </p:cTn>
                        </p:par>
                        <p:par>
                          <p:cTn id="84" fill="hold">
                            <p:stCondLst>
                              <p:cond delay="2000"/>
                            </p:stCondLst>
                            <p:childTnLst>
                              <p:par>
                                <p:cTn id="85" presetID="10" presetClass="entr" presetSubtype="0" fill="hold" grpId="0" nodeType="afterEffect">
                                  <p:stCondLst>
                                    <p:cond delay="50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par>
                                <p:cTn id="93" presetID="1" presetClass="exit" presetSubtype="0" fill="hold" nodeType="withEffect">
                                  <p:stCondLst>
                                    <p:cond delay="0"/>
                                  </p:stCondLst>
                                  <p:childTnLst>
                                    <p:set>
                                      <p:cBhvr>
                                        <p:cTn id="94" dur="1" fill="hold">
                                          <p:stCondLst>
                                            <p:cond delay="0"/>
                                          </p:stCondLst>
                                        </p:cTn>
                                        <p:tgtEl>
                                          <p:spTgt spid="25"/>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32"/>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9"/>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23"/>
                                        </p:tgtEl>
                                        <p:attrNameLst>
                                          <p:attrName>style.visibility</p:attrName>
                                        </p:attrNameLst>
                                      </p:cBhvr>
                                      <p:to>
                                        <p:strVal val="hidden"/>
                                      </p:to>
                                    </p:set>
                                  </p:childTnLst>
                                </p:cTn>
                              </p:par>
                            </p:childTnLst>
                          </p:cTn>
                        </p:par>
                        <p:par>
                          <p:cTn id="103" fill="hold">
                            <p:stCondLst>
                              <p:cond delay="500"/>
                            </p:stCondLst>
                            <p:childTnLst>
                              <p:par>
                                <p:cTn id="104" presetID="22" presetClass="entr" presetSubtype="2" fill="hold" nodeType="after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wipe(right)">
                                      <p:cBhvr>
                                        <p:cTn id="106" dur="500"/>
                                        <p:tgtEl>
                                          <p:spTgt spid="36"/>
                                        </p:tgtEl>
                                      </p:cBhvr>
                                    </p:animEffect>
                                  </p:childTnLst>
                                </p:cTn>
                              </p:par>
                            </p:childTnLst>
                          </p:cTn>
                        </p:par>
                        <p:par>
                          <p:cTn id="107" fill="hold">
                            <p:stCondLst>
                              <p:cond delay="1000"/>
                            </p:stCondLst>
                            <p:childTnLst>
                              <p:par>
                                <p:cTn id="108" presetID="22" presetClass="entr" presetSubtype="1" fill="hold"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wipe(up)">
                                      <p:cBhvr>
                                        <p:cTn id="110" dur="500"/>
                                        <p:tgtEl>
                                          <p:spTgt spid="23"/>
                                        </p:tgtEl>
                                      </p:cBhvr>
                                    </p:animEffect>
                                  </p:childTnLst>
                                </p:cTn>
                              </p:par>
                            </p:childTnLst>
                          </p:cTn>
                        </p:par>
                        <p:par>
                          <p:cTn id="111" fill="hold">
                            <p:stCondLst>
                              <p:cond delay="1500"/>
                            </p:stCondLst>
                            <p:childTnLst>
                              <p:par>
                                <p:cTn id="112" presetID="10" presetClass="entr" presetSubtype="0" fill="hold" grpId="0" nodeType="afterEffect">
                                  <p:stCondLst>
                                    <p:cond delay="0"/>
                                  </p:stCondLst>
                                  <p:childTnLst>
                                    <p:set>
                                      <p:cBhvr>
                                        <p:cTn id="113" dur="1" fill="hold">
                                          <p:stCondLst>
                                            <p:cond delay="0"/>
                                          </p:stCondLst>
                                        </p:cTn>
                                        <p:tgtEl>
                                          <p:spTgt spid="39">
                                            <p:txEl>
                                              <p:pRg st="0" end="0"/>
                                            </p:txEl>
                                          </p:spTgt>
                                        </p:tgtEl>
                                        <p:attrNameLst>
                                          <p:attrName>style.visibility</p:attrName>
                                        </p:attrNameLst>
                                      </p:cBhvr>
                                      <p:to>
                                        <p:strVal val="visible"/>
                                      </p:to>
                                    </p:set>
                                    <p:animEffect transition="in" filter="fade">
                                      <p:cBhvr>
                                        <p:cTn id="114" dur="500"/>
                                        <p:tgtEl>
                                          <p:spTgt spid="39">
                                            <p:txEl>
                                              <p:pRg st="0" end="0"/>
                                            </p:txEl>
                                          </p:spTgt>
                                        </p:tgtEl>
                                      </p:cBhvr>
                                    </p:animEffect>
                                  </p:childTnLst>
                                </p:cTn>
                              </p:par>
                            </p:childTnLst>
                          </p:cTn>
                        </p:par>
                        <p:par>
                          <p:cTn id="115" fill="hold">
                            <p:stCondLst>
                              <p:cond delay="2000"/>
                            </p:stCondLst>
                            <p:childTnLst>
                              <p:par>
                                <p:cTn id="116" presetID="10" presetClass="entr" presetSubtype="0" fill="hold" grpId="0" nodeType="afterEffect">
                                  <p:stCondLst>
                                    <p:cond delay="0"/>
                                  </p:stCondLst>
                                  <p:childTnLst>
                                    <p:set>
                                      <p:cBhvr>
                                        <p:cTn id="117" dur="1" fill="hold">
                                          <p:stCondLst>
                                            <p:cond delay="0"/>
                                          </p:stCondLst>
                                        </p:cTn>
                                        <p:tgtEl>
                                          <p:spTgt spid="39">
                                            <p:txEl>
                                              <p:pRg st="1" end="1"/>
                                            </p:txEl>
                                          </p:spTgt>
                                        </p:tgtEl>
                                        <p:attrNameLst>
                                          <p:attrName>style.visibility</p:attrName>
                                        </p:attrNameLst>
                                      </p:cBhvr>
                                      <p:to>
                                        <p:strVal val="visible"/>
                                      </p:to>
                                    </p:set>
                                    <p:animEffect transition="in" filter="fade">
                                      <p:cBhvr>
                                        <p:cTn id="118" dur="500"/>
                                        <p:tgtEl>
                                          <p:spTgt spid="39">
                                            <p:txEl>
                                              <p:pRg st="1" end="1"/>
                                            </p:txEl>
                                          </p:spTgt>
                                        </p:tgtEl>
                                      </p:cBhvr>
                                    </p:animEffect>
                                  </p:childTnLst>
                                </p:cTn>
                              </p:par>
                            </p:childTnLst>
                          </p:cTn>
                        </p:par>
                        <p:par>
                          <p:cTn id="119" fill="hold">
                            <p:stCondLst>
                              <p:cond delay="2500"/>
                            </p:stCondLst>
                            <p:childTnLst>
                              <p:par>
                                <p:cTn id="120" presetID="10" presetClass="entr" presetSubtype="0" fill="hold" grpId="0" nodeType="afterEffect">
                                  <p:stCondLst>
                                    <p:cond delay="0"/>
                                  </p:stCondLst>
                                  <p:childTnLst>
                                    <p:set>
                                      <p:cBhvr>
                                        <p:cTn id="121" dur="1" fill="hold">
                                          <p:stCondLst>
                                            <p:cond delay="0"/>
                                          </p:stCondLst>
                                        </p:cTn>
                                        <p:tgtEl>
                                          <p:spTgt spid="39">
                                            <p:txEl>
                                              <p:pRg st="2" end="2"/>
                                            </p:txEl>
                                          </p:spTgt>
                                        </p:tgtEl>
                                        <p:attrNameLst>
                                          <p:attrName>style.visibility</p:attrName>
                                        </p:attrNameLst>
                                      </p:cBhvr>
                                      <p:to>
                                        <p:strVal val="visible"/>
                                      </p:to>
                                    </p:set>
                                    <p:animEffect transition="in" filter="fade">
                                      <p:cBhvr>
                                        <p:cTn id="122" dur="500"/>
                                        <p:tgtEl>
                                          <p:spTgt spid="39">
                                            <p:txEl>
                                              <p:pRg st="2" end="2"/>
                                            </p:txEl>
                                          </p:spTgt>
                                        </p:tgtEl>
                                      </p:cBhvr>
                                    </p:animEffect>
                                  </p:childTnLst>
                                </p:cTn>
                              </p:par>
                            </p:childTnLst>
                          </p:cTn>
                        </p:par>
                        <p:par>
                          <p:cTn id="123" fill="hold">
                            <p:stCondLst>
                              <p:cond delay="3000"/>
                            </p:stCondLst>
                            <p:childTnLst>
                              <p:par>
                                <p:cTn id="124" presetID="22" presetClass="entr" presetSubtype="1" fill="hold" nodeType="after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wipe(up)">
                                      <p:cBhvr>
                                        <p:cTn id="126" dur="500"/>
                                        <p:tgtEl>
                                          <p:spTgt spid="25"/>
                                        </p:tgtEl>
                                      </p:cBhvr>
                                    </p:animEffect>
                                  </p:childTnLst>
                                </p:cTn>
                              </p:par>
                            </p:childTnLst>
                          </p:cTn>
                        </p:par>
                        <p:par>
                          <p:cTn id="127" fill="hold">
                            <p:stCondLst>
                              <p:cond delay="3500"/>
                            </p:stCondLst>
                            <p:childTnLst>
                              <p:par>
                                <p:cTn id="128" presetID="10" presetClass="entr" presetSubtype="0" fill="hold" grpId="0" nodeType="afterEffect">
                                  <p:stCondLst>
                                    <p:cond delay="50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500"/>
                                        <p:tgtEl>
                                          <p:spTgt spid="51"/>
                                        </p:tgtEl>
                                      </p:cBhvr>
                                    </p:animEffect>
                                  </p:childTnLst>
                                </p:cTn>
                              </p:par>
                            </p:childTnLst>
                          </p:cTn>
                        </p:par>
                        <p:par>
                          <p:cTn id="131" fill="hold">
                            <p:stCondLst>
                              <p:cond delay="4500"/>
                            </p:stCondLst>
                            <p:childTnLst>
                              <p:par>
                                <p:cTn id="132" presetID="10" presetClass="entr" presetSubtype="0" fill="hold" grpId="0" nodeType="afterEffect">
                                  <p:stCondLst>
                                    <p:cond delay="0"/>
                                  </p:stCondLst>
                                  <p:childTnLst>
                                    <p:set>
                                      <p:cBhvr>
                                        <p:cTn id="133" dur="1" fill="hold">
                                          <p:stCondLst>
                                            <p:cond delay="0"/>
                                          </p:stCondLst>
                                        </p:cTn>
                                        <p:tgtEl>
                                          <p:spTgt spid="40"/>
                                        </p:tgtEl>
                                        <p:attrNameLst>
                                          <p:attrName>style.visibility</p:attrName>
                                        </p:attrNameLst>
                                      </p:cBhvr>
                                      <p:to>
                                        <p:strVal val="visible"/>
                                      </p:to>
                                    </p:set>
                                    <p:animEffect transition="in" filter="fade">
                                      <p:cBhvr>
                                        <p:cTn id="134" dur="500"/>
                                        <p:tgtEl>
                                          <p:spTgt spid="40"/>
                                        </p:tgtEl>
                                      </p:cBhvr>
                                    </p:animEffect>
                                  </p:childTnLst>
                                </p:cTn>
                              </p:par>
                            </p:childTnLst>
                          </p:cTn>
                        </p:par>
                        <p:par>
                          <p:cTn id="135" fill="hold">
                            <p:stCondLst>
                              <p:cond delay="5000"/>
                            </p:stCondLst>
                            <p:childTnLst>
                              <p:par>
                                <p:cTn id="136" presetID="10" presetClass="entr" presetSubtype="0" fill="hold" grpId="0" nodeType="afterEffect">
                                  <p:stCondLst>
                                    <p:cond delay="0"/>
                                  </p:stCondLst>
                                  <p:childTnLst>
                                    <p:set>
                                      <p:cBhvr>
                                        <p:cTn id="137" dur="1" fill="hold">
                                          <p:stCondLst>
                                            <p:cond delay="0"/>
                                          </p:stCondLst>
                                        </p:cTn>
                                        <p:tgtEl>
                                          <p:spTgt spid="41"/>
                                        </p:tgtEl>
                                        <p:attrNameLst>
                                          <p:attrName>style.visibility</p:attrName>
                                        </p:attrNameLst>
                                      </p:cBhvr>
                                      <p:to>
                                        <p:strVal val="visible"/>
                                      </p:to>
                                    </p:set>
                                    <p:animEffect transition="in" filter="fade">
                                      <p:cBhvr>
                                        <p:cTn id="138" dur="500"/>
                                        <p:tgtEl>
                                          <p:spTgt spid="41"/>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52"/>
                                        </p:tgtEl>
                                        <p:attrNameLst>
                                          <p:attrName>style.visibility</p:attrName>
                                        </p:attrNameLst>
                                      </p:cBhvr>
                                      <p:to>
                                        <p:strVal val="visible"/>
                                      </p:to>
                                    </p:set>
                                    <p:animEffect transition="in" filter="fade">
                                      <p:cBhvr>
                                        <p:cTn id="143" dur="500"/>
                                        <p:tgtEl>
                                          <p:spTgt spid="52"/>
                                        </p:tgtEl>
                                      </p:cBhvr>
                                    </p:animEffect>
                                  </p:childTnLst>
                                </p:cTn>
                              </p:par>
                              <p:par>
                                <p:cTn id="144" presetID="1" presetClass="exit" presetSubtype="0" fill="hold" grpId="1" nodeType="withEffect">
                                  <p:stCondLst>
                                    <p:cond delay="0"/>
                                  </p:stCondLst>
                                  <p:childTnLst>
                                    <p:set>
                                      <p:cBhvr>
                                        <p:cTn id="145" dur="1" fill="hold">
                                          <p:stCondLst>
                                            <p:cond delay="0"/>
                                          </p:stCondLst>
                                        </p:cTn>
                                        <p:tgtEl>
                                          <p:spTgt spid="35"/>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36"/>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23"/>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39">
                                            <p:txEl>
                                              <p:pRg st="0" end="0"/>
                                            </p:txEl>
                                          </p:spTgt>
                                        </p:tgtEl>
                                        <p:attrNameLst>
                                          <p:attrName>style.visibility</p:attrName>
                                        </p:attrNameLst>
                                      </p:cBhvr>
                                      <p:to>
                                        <p:strVal val="hidden"/>
                                      </p:to>
                                    </p:set>
                                  </p:childTnLst>
                                </p:cTn>
                              </p:par>
                              <p:par>
                                <p:cTn id="152" presetID="1" presetClass="exit" presetSubtype="0" fill="hold" grpId="1" nodeType="withEffect">
                                  <p:stCondLst>
                                    <p:cond delay="0"/>
                                  </p:stCondLst>
                                  <p:childTnLst>
                                    <p:set>
                                      <p:cBhvr>
                                        <p:cTn id="153" dur="1" fill="hold">
                                          <p:stCondLst>
                                            <p:cond delay="0"/>
                                          </p:stCondLst>
                                        </p:cTn>
                                        <p:tgtEl>
                                          <p:spTgt spid="39">
                                            <p:txEl>
                                              <p:pRg st="1" end="1"/>
                                            </p:txEl>
                                          </p:spTgt>
                                        </p:tgtEl>
                                        <p:attrNameLst>
                                          <p:attrName>style.visibility</p:attrName>
                                        </p:attrNameLst>
                                      </p:cBhvr>
                                      <p:to>
                                        <p:strVal val="hidden"/>
                                      </p:to>
                                    </p:set>
                                  </p:childTnLst>
                                </p:cTn>
                              </p:par>
                              <p:par>
                                <p:cTn id="154" presetID="1" presetClass="exit" presetSubtype="0" fill="hold" grpId="1" nodeType="withEffect">
                                  <p:stCondLst>
                                    <p:cond delay="0"/>
                                  </p:stCondLst>
                                  <p:childTnLst>
                                    <p:set>
                                      <p:cBhvr>
                                        <p:cTn id="155" dur="1" fill="hold">
                                          <p:stCondLst>
                                            <p:cond delay="0"/>
                                          </p:stCondLst>
                                        </p:cTn>
                                        <p:tgtEl>
                                          <p:spTgt spid="39">
                                            <p:txEl>
                                              <p:pRg st="2" end="2"/>
                                            </p:txEl>
                                          </p:spTgt>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25"/>
                                        </p:tgtEl>
                                        <p:attrNameLst>
                                          <p:attrName>style.visibility</p:attrName>
                                        </p:attrNameLst>
                                      </p:cBhvr>
                                      <p:to>
                                        <p:strVal val="hidden"/>
                                      </p:to>
                                    </p:set>
                                  </p:childTnLst>
                                </p:cTn>
                              </p:par>
                            </p:childTnLst>
                          </p:cTn>
                        </p:par>
                        <p:par>
                          <p:cTn id="158" fill="hold">
                            <p:stCondLst>
                              <p:cond delay="500"/>
                            </p:stCondLst>
                            <p:childTnLst>
                              <p:par>
                                <p:cTn id="159" presetID="22" presetClass="entr" presetSubtype="8" fill="hold" nodeType="after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wipe(left)">
                                      <p:cBhvr>
                                        <p:cTn id="161" dur="500"/>
                                        <p:tgtEl>
                                          <p:spTgt spid="53"/>
                                        </p:tgtEl>
                                      </p:cBhvr>
                                    </p:animEffect>
                                  </p:childTnLst>
                                </p:cTn>
                              </p:par>
                            </p:childTnLst>
                          </p:cTn>
                        </p:par>
                        <p:par>
                          <p:cTn id="162" fill="hold">
                            <p:stCondLst>
                              <p:cond delay="1000"/>
                            </p:stCondLst>
                            <p:childTnLst>
                              <p:par>
                                <p:cTn id="163" presetID="22" presetClass="entr" presetSubtype="1" fill="hold" nodeType="afterEffect">
                                  <p:stCondLst>
                                    <p:cond delay="0"/>
                                  </p:stCondLst>
                                  <p:childTnLst>
                                    <p:set>
                                      <p:cBhvr>
                                        <p:cTn id="164" dur="1" fill="hold">
                                          <p:stCondLst>
                                            <p:cond delay="0"/>
                                          </p:stCondLst>
                                        </p:cTn>
                                        <p:tgtEl>
                                          <p:spTgt spid="23"/>
                                        </p:tgtEl>
                                        <p:attrNameLst>
                                          <p:attrName>style.visibility</p:attrName>
                                        </p:attrNameLst>
                                      </p:cBhvr>
                                      <p:to>
                                        <p:strVal val="visible"/>
                                      </p:to>
                                    </p:set>
                                    <p:animEffect transition="in" filter="wipe(up)">
                                      <p:cBhvr>
                                        <p:cTn id="165" dur="500"/>
                                        <p:tgtEl>
                                          <p:spTgt spid="23"/>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56"/>
                                        </p:tgtEl>
                                        <p:attrNameLst>
                                          <p:attrName>style.visibility</p:attrName>
                                        </p:attrNameLst>
                                      </p:cBhvr>
                                      <p:to>
                                        <p:strVal val="visible"/>
                                      </p:to>
                                    </p:set>
                                    <p:animEffect transition="in" filter="fade">
                                      <p:cBhvr>
                                        <p:cTn id="168" dur="500"/>
                                        <p:tgtEl>
                                          <p:spTgt spid="56"/>
                                        </p:tgtEl>
                                      </p:cBhvr>
                                    </p:animEffect>
                                  </p:childTnLst>
                                </p:cTn>
                              </p:par>
                            </p:childTnLst>
                          </p:cTn>
                        </p:par>
                        <p:par>
                          <p:cTn id="169" fill="hold">
                            <p:stCondLst>
                              <p:cond delay="1500"/>
                            </p:stCondLst>
                            <p:childTnLst>
                              <p:par>
                                <p:cTn id="170" presetID="22" presetClass="entr" presetSubtype="1" fill="hold" nodeType="afterEffect">
                                  <p:stCondLst>
                                    <p:cond delay="0"/>
                                  </p:stCondLst>
                                  <p:childTnLst>
                                    <p:set>
                                      <p:cBhvr>
                                        <p:cTn id="171" dur="1" fill="hold">
                                          <p:stCondLst>
                                            <p:cond delay="0"/>
                                          </p:stCondLst>
                                        </p:cTn>
                                        <p:tgtEl>
                                          <p:spTgt spid="25"/>
                                        </p:tgtEl>
                                        <p:attrNameLst>
                                          <p:attrName>style.visibility</p:attrName>
                                        </p:attrNameLst>
                                      </p:cBhvr>
                                      <p:to>
                                        <p:strVal val="visible"/>
                                      </p:to>
                                    </p:set>
                                    <p:animEffect transition="in" filter="wipe(up)">
                                      <p:cBhvr>
                                        <p:cTn id="172" dur="500"/>
                                        <p:tgtEl>
                                          <p:spTgt spid="25"/>
                                        </p:tgtEl>
                                      </p:cBhvr>
                                    </p:animEffect>
                                  </p:childTnLst>
                                </p:cTn>
                              </p:par>
                            </p:childTnLst>
                          </p:cTn>
                        </p:par>
                        <p:par>
                          <p:cTn id="173" fill="hold">
                            <p:stCondLst>
                              <p:cond delay="2000"/>
                            </p:stCondLst>
                            <p:childTnLst>
                              <p:par>
                                <p:cTn id="174" presetID="10" presetClass="entr" presetSubtype="0" fill="hold" grpId="0" nodeType="afterEffect">
                                  <p:stCondLst>
                                    <p:cond delay="0"/>
                                  </p:stCondLst>
                                  <p:childTnLst>
                                    <p:set>
                                      <p:cBhvr>
                                        <p:cTn id="175" dur="1" fill="hold">
                                          <p:stCondLst>
                                            <p:cond delay="0"/>
                                          </p:stCondLst>
                                        </p:cTn>
                                        <p:tgtEl>
                                          <p:spTgt spid="58"/>
                                        </p:tgtEl>
                                        <p:attrNameLst>
                                          <p:attrName>style.visibility</p:attrName>
                                        </p:attrNameLst>
                                      </p:cBhvr>
                                      <p:to>
                                        <p:strVal val="visible"/>
                                      </p:to>
                                    </p:set>
                                    <p:animEffect transition="in" filter="fade">
                                      <p:cBhvr>
                                        <p:cTn id="176" dur="500"/>
                                        <p:tgtEl>
                                          <p:spTgt spid="58"/>
                                        </p:tgtEl>
                                      </p:cBhvr>
                                    </p:animEffect>
                                  </p:childTnLst>
                                </p:cTn>
                              </p:par>
                            </p:childTnLst>
                          </p:cTn>
                        </p:par>
                        <p:par>
                          <p:cTn id="177" fill="hold">
                            <p:stCondLst>
                              <p:cond delay="2500"/>
                            </p:stCondLst>
                            <p:childTnLst>
                              <p:par>
                                <p:cTn id="178" presetID="10" presetClass="entr" presetSubtype="0" fill="hold" grpId="0" nodeType="afterEffect">
                                  <p:stCondLst>
                                    <p:cond delay="0"/>
                                  </p:stCondLst>
                                  <p:childTnLst>
                                    <p:set>
                                      <p:cBhvr>
                                        <p:cTn id="179" dur="1" fill="hold">
                                          <p:stCondLst>
                                            <p:cond delay="0"/>
                                          </p:stCondLst>
                                        </p:cTn>
                                        <p:tgtEl>
                                          <p:spTgt spid="59"/>
                                        </p:tgtEl>
                                        <p:attrNameLst>
                                          <p:attrName>style.visibility</p:attrName>
                                        </p:attrNameLst>
                                      </p:cBhvr>
                                      <p:to>
                                        <p:strVal val="visible"/>
                                      </p:to>
                                    </p:set>
                                    <p:animEffect transition="in" filter="fade">
                                      <p:cBhvr>
                                        <p:cTn id="180" dur="500"/>
                                        <p:tgtEl>
                                          <p:spTgt spid="59"/>
                                        </p:tgtEl>
                                      </p:cBhvr>
                                    </p:animEffec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43"/>
                                        </p:tgtEl>
                                        <p:attrNameLst>
                                          <p:attrName>style.visibility</p:attrName>
                                        </p:attrNameLst>
                                      </p:cBhvr>
                                      <p:to>
                                        <p:strVal val="visible"/>
                                      </p:to>
                                    </p:set>
                                    <p:animEffect transition="in" filter="fade">
                                      <p:cBhvr>
                                        <p:cTn id="185"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par>
                                <p:cTn id="186" presetID="1" presetClass="exit" presetSubtype="0" fill="hold" nodeType="withEffect">
                                  <p:stCondLst>
                                    <p:cond delay="0"/>
                                  </p:stCondLst>
                                  <p:childTnLst>
                                    <p:set>
                                      <p:cBhvr>
                                        <p:cTn id="187" dur="1" fill="hold">
                                          <p:stCondLst>
                                            <p:cond delay="0"/>
                                          </p:stCondLst>
                                        </p:cTn>
                                        <p:tgtEl>
                                          <p:spTgt spid="53"/>
                                        </p:tgtEl>
                                        <p:attrNameLst>
                                          <p:attrName>style.visibility</p:attrName>
                                        </p:attrNameLst>
                                      </p:cBhvr>
                                      <p:to>
                                        <p:strVal val="hidden"/>
                                      </p:to>
                                    </p:set>
                                  </p:childTnLst>
                                </p:cTn>
                              </p:par>
                              <p:par>
                                <p:cTn id="188" presetID="1" presetClass="exit" presetSubtype="0" fill="hold" grpId="1" nodeType="withEffect">
                                  <p:stCondLst>
                                    <p:cond delay="0"/>
                                  </p:stCondLst>
                                  <p:childTnLst>
                                    <p:set>
                                      <p:cBhvr>
                                        <p:cTn id="189" dur="1" fill="hold">
                                          <p:stCondLst>
                                            <p:cond delay="0"/>
                                          </p:stCondLst>
                                        </p:cTn>
                                        <p:tgtEl>
                                          <p:spTgt spid="52"/>
                                        </p:tgtEl>
                                        <p:attrNameLst>
                                          <p:attrName>style.visibility</p:attrName>
                                        </p:attrNameLst>
                                      </p:cBhvr>
                                      <p:to>
                                        <p:strVal val="hidden"/>
                                      </p:to>
                                    </p:set>
                                  </p:childTnLst>
                                </p:cTn>
                              </p:par>
                              <p:par>
                                <p:cTn id="190" presetID="1" presetClass="exit" presetSubtype="0" fill="hold" grpId="1" nodeType="withEffect">
                                  <p:stCondLst>
                                    <p:cond delay="0"/>
                                  </p:stCondLst>
                                  <p:childTnLst>
                                    <p:set>
                                      <p:cBhvr>
                                        <p:cTn id="191" dur="1" fill="hold">
                                          <p:stCondLst>
                                            <p:cond delay="0"/>
                                          </p:stCondLst>
                                        </p:cTn>
                                        <p:tgtEl>
                                          <p:spTgt spid="56"/>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42"/>
                                        </p:tgtEl>
                                        <p:attrNameLst>
                                          <p:attrName>style.visibility</p:attrName>
                                        </p:attrNameLst>
                                      </p:cBhvr>
                                      <p:to>
                                        <p:strVal val="visible"/>
                                      </p:to>
                                    </p:set>
                                    <p:animEffect transition="in" filter="fade">
                                      <p:cBhvr>
                                        <p:cTn id="19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4" grpId="1" build="allAtOnce"/>
      <p:bldP spid="27" grpId="0"/>
      <p:bldP spid="32" grpId="0"/>
      <p:bldP spid="32" grpId="1"/>
      <p:bldP spid="33" grpId="0"/>
      <p:bldP spid="34" grpId="0"/>
      <p:bldP spid="39" grpId="0" build="p"/>
      <p:bldP spid="39" grpId="1" build="allAtOnce"/>
      <p:bldP spid="40" grpId="0"/>
      <p:bldP spid="41" grpId="0"/>
      <p:bldP spid="30" grpId="0" animBg="1"/>
      <p:bldP spid="30" grpId="1" animBg="1"/>
      <p:bldP spid="35" grpId="0" animBg="1"/>
      <p:bldP spid="35" grpId="1" animBg="1"/>
      <p:bldP spid="46" grpId="0" animBg="1"/>
      <p:bldP spid="42" grpId="0" animBg="1"/>
      <p:bldP spid="43" grpId="0" animBg="1"/>
      <p:bldP spid="50" grpId="0" animBg="1"/>
      <p:bldP spid="51" grpId="0"/>
      <p:bldP spid="52" grpId="0" animBg="1"/>
      <p:bldP spid="52" grpId="1" animBg="1"/>
      <p:bldP spid="56" grpId="0"/>
      <p:bldP spid="56" grpId="1"/>
      <p:bldP spid="58" grpId="0"/>
      <p:bldP spid="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863AC-0F3E-4A81-B9FE-598FB6C27972}"/>
              </a:ext>
            </a:extLst>
          </p:cNvPr>
          <p:cNvPicPr>
            <a:picLocks noChangeAspect="1"/>
          </p:cNvPicPr>
          <p:nvPr/>
        </p:nvPicPr>
        <p:blipFill>
          <a:blip r:embed="rId4"/>
          <a:stretch>
            <a:fillRect/>
          </a:stretch>
        </p:blipFill>
        <p:spPr>
          <a:xfrm>
            <a:off x="460865" y="642258"/>
            <a:ext cx="11453853" cy="6012701"/>
          </a:xfrm>
          <a:prstGeom prst="rect">
            <a:avLst/>
          </a:prstGeom>
        </p:spPr>
      </p:pic>
      <p:sp>
        <p:nvSpPr>
          <p:cNvPr id="2" name="Title 1"/>
          <p:cNvSpPr>
            <a:spLocks noGrp="1"/>
          </p:cNvSpPr>
          <p:nvPr>
            <p:ph type="title"/>
          </p:nvPr>
        </p:nvSpPr>
        <p:spPr/>
        <p:txBody>
          <a:bodyPr/>
          <a:lstStyle/>
          <a:p>
            <a:r>
              <a:rPr lang="en-US" dirty="0"/>
              <a:t>View Traffic Learning Suggestions</a:t>
            </a:r>
          </a:p>
        </p:txBody>
      </p:sp>
      <p:sp>
        <p:nvSpPr>
          <p:cNvPr id="9" name="Rectangle 8"/>
          <p:cNvSpPr/>
          <p:nvPr/>
        </p:nvSpPr>
        <p:spPr>
          <a:xfrm>
            <a:off x="2389909" y="2416656"/>
            <a:ext cx="2677391" cy="3984144"/>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0" name="Rounded Rectangular Callout 9"/>
          <p:cNvSpPr/>
          <p:nvPr/>
        </p:nvSpPr>
        <p:spPr>
          <a:xfrm>
            <a:off x="4786008" y="1737164"/>
            <a:ext cx="2467584" cy="853636"/>
          </a:xfrm>
          <a:prstGeom prst="wedgeRoundRectCallout">
            <a:avLst>
              <a:gd name="adj1" fmla="val -45518"/>
              <a:gd name="adj2" fmla="val 97767"/>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These are all of the generated suggestions</a:t>
            </a:r>
          </a:p>
        </p:txBody>
      </p:sp>
      <p:sp>
        <p:nvSpPr>
          <p:cNvPr id="7" name="Rectangle 6">
            <a:extLst>
              <a:ext uri="{FF2B5EF4-FFF2-40B4-BE49-F238E27FC236}">
                <a16:creationId xmlns:a16="http://schemas.microsoft.com/office/drawing/2014/main" id="{FA52F773-0E9D-4C6F-8550-462E4390B72B}"/>
              </a:ext>
            </a:extLst>
          </p:cNvPr>
          <p:cNvSpPr/>
          <p:nvPr/>
        </p:nvSpPr>
        <p:spPr>
          <a:xfrm>
            <a:off x="2378413" y="1493500"/>
            <a:ext cx="3128459" cy="280130"/>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Tree>
    <p:custDataLst>
      <p:tags r:id="rId1"/>
    </p:custDataLst>
    <p:extLst>
      <p:ext uri="{BB962C8B-B14F-4D97-AF65-F5344CB8AC3E}">
        <p14:creationId xmlns:p14="http://schemas.microsoft.com/office/powerpoint/2010/main" val="72698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E45E1A-B4D8-47DF-ACF0-53CEBDF77844}"/>
              </a:ext>
            </a:extLst>
          </p:cNvPr>
          <p:cNvPicPr>
            <a:picLocks noChangeAspect="1"/>
          </p:cNvPicPr>
          <p:nvPr/>
        </p:nvPicPr>
        <p:blipFill>
          <a:blip r:embed="rId4"/>
          <a:stretch>
            <a:fillRect/>
          </a:stretch>
        </p:blipFill>
        <p:spPr>
          <a:xfrm>
            <a:off x="457200" y="642258"/>
            <a:ext cx="11453853" cy="6012701"/>
          </a:xfrm>
          <a:prstGeom prst="rect">
            <a:avLst/>
          </a:prstGeom>
        </p:spPr>
      </p:pic>
      <p:pic>
        <p:nvPicPr>
          <p:cNvPr id="7" name="Picture 6">
            <a:extLst>
              <a:ext uri="{FF2B5EF4-FFF2-40B4-BE49-F238E27FC236}">
                <a16:creationId xmlns:a16="http://schemas.microsoft.com/office/drawing/2014/main" id="{D23ABA3E-84CA-4BE4-A66A-92F92A8A3D8B}"/>
              </a:ext>
            </a:extLst>
          </p:cNvPr>
          <p:cNvPicPr>
            <a:picLocks noChangeAspect="1"/>
          </p:cNvPicPr>
          <p:nvPr/>
        </p:nvPicPr>
        <p:blipFill>
          <a:blip r:embed="rId5"/>
          <a:stretch>
            <a:fillRect/>
          </a:stretch>
        </p:blipFill>
        <p:spPr>
          <a:xfrm>
            <a:off x="457200" y="642258"/>
            <a:ext cx="11453853" cy="6012701"/>
          </a:xfrm>
          <a:prstGeom prst="rect">
            <a:avLst/>
          </a:prstGeom>
        </p:spPr>
      </p:pic>
      <p:pic>
        <p:nvPicPr>
          <p:cNvPr id="8" name="Picture 7">
            <a:extLst>
              <a:ext uri="{FF2B5EF4-FFF2-40B4-BE49-F238E27FC236}">
                <a16:creationId xmlns:a16="http://schemas.microsoft.com/office/drawing/2014/main" id="{FA0FDB3B-FD4A-418E-9C76-9EA6FAFA794F}"/>
              </a:ext>
            </a:extLst>
          </p:cNvPr>
          <p:cNvPicPr>
            <a:picLocks noChangeAspect="1"/>
          </p:cNvPicPr>
          <p:nvPr/>
        </p:nvPicPr>
        <p:blipFill>
          <a:blip r:embed="rId6"/>
          <a:stretch>
            <a:fillRect/>
          </a:stretch>
        </p:blipFill>
        <p:spPr>
          <a:xfrm>
            <a:off x="457200" y="642258"/>
            <a:ext cx="11453853" cy="6012701"/>
          </a:xfrm>
          <a:prstGeom prst="rect">
            <a:avLst/>
          </a:prstGeom>
        </p:spPr>
      </p:pic>
      <p:sp>
        <p:nvSpPr>
          <p:cNvPr id="2" name="Title 1"/>
          <p:cNvSpPr>
            <a:spLocks noGrp="1"/>
          </p:cNvSpPr>
          <p:nvPr>
            <p:ph type="title"/>
          </p:nvPr>
        </p:nvSpPr>
        <p:spPr/>
        <p:txBody>
          <a:bodyPr/>
          <a:lstStyle/>
          <a:p>
            <a:r>
              <a:rPr lang="en-US" dirty="0"/>
              <a:t>View a Specific Traffic Suggestion</a:t>
            </a:r>
          </a:p>
        </p:txBody>
      </p:sp>
      <p:sp>
        <p:nvSpPr>
          <p:cNvPr id="9" name="Rectangle 8"/>
          <p:cNvSpPr/>
          <p:nvPr/>
        </p:nvSpPr>
        <p:spPr>
          <a:xfrm>
            <a:off x="2362200" y="3012824"/>
            <a:ext cx="2615046" cy="474518"/>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0" name="Rectangle 9"/>
          <p:cNvSpPr/>
          <p:nvPr/>
        </p:nvSpPr>
        <p:spPr>
          <a:xfrm>
            <a:off x="5028388" y="3629152"/>
            <a:ext cx="2779944" cy="496956"/>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2" name="Rectangle 11"/>
          <p:cNvSpPr/>
          <p:nvPr/>
        </p:nvSpPr>
        <p:spPr>
          <a:xfrm>
            <a:off x="7712233" y="3689591"/>
            <a:ext cx="3688584" cy="2458289"/>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3" name="Rounded Rectangular Callout 12"/>
          <p:cNvSpPr/>
          <p:nvPr/>
        </p:nvSpPr>
        <p:spPr>
          <a:xfrm>
            <a:off x="5800927" y="2353679"/>
            <a:ext cx="3007243" cy="990600"/>
          </a:xfrm>
          <a:prstGeom prst="wedgeRoundRectCallout">
            <a:avLst>
              <a:gd name="adj1" fmla="val 38100"/>
              <a:gd name="adj2" fmla="val 94470"/>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You can view general details of the request, in addition to the entire HTTP request</a:t>
            </a:r>
          </a:p>
        </p:txBody>
      </p:sp>
    </p:spTree>
    <p:custDataLst>
      <p:tags r:id="rId1"/>
    </p:custDataLst>
    <p:extLst>
      <p:ext uri="{BB962C8B-B14F-4D97-AF65-F5344CB8AC3E}">
        <p14:creationId xmlns:p14="http://schemas.microsoft.com/office/powerpoint/2010/main" val="408990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par>
                          <p:cTn id="17" fill="hold">
                            <p:stCondLst>
                              <p:cond delay="2000"/>
                            </p:stCondLst>
                            <p:childTnLst>
                              <p:par>
                                <p:cTn id="18" presetID="1" presetClass="entr" presetSubtype="0" fill="hold" nodeType="afterEffect">
                                  <p:stCondLst>
                                    <p:cond delay="50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xit" presetSubtype="0" fill="hold" nodeType="withEffect">
                                  <p:stCondLst>
                                    <p:cond delay="50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childTnLst>
                          </p:cTn>
                        </p:par>
                        <p:par>
                          <p:cTn id="28" fill="hold">
                            <p:stCondLst>
                              <p:cond delay="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1F264F-5E6E-44EE-9623-DFC4F0FD14C1}"/>
              </a:ext>
            </a:extLst>
          </p:cNvPr>
          <p:cNvPicPr>
            <a:picLocks noChangeAspect="1"/>
          </p:cNvPicPr>
          <p:nvPr/>
        </p:nvPicPr>
        <p:blipFill>
          <a:blip r:embed="rId4"/>
          <a:stretch>
            <a:fillRect/>
          </a:stretch>
        </p:blipFill>
        <p:spPr>
          <a:xfrm>
            <a:off x="457200" y="660988"/>
            <a:ext cx="11453853" cy="6012701"/>
          </a:xfrm>
          <a:prstGeom prst="rect">
            <a:avLst/>
          </a:prstGeom>
        </p:spPr>
      </p:pic>
      <p:pic>
        <p:nvPicPr>
          <p:cNvPr id="21" name="Picture 2" descr="C:\Users\manly\AppData\Local\Temp\SNAGHTML476e38a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497" y="562147"/>
            <a:ext cx="8502144" cy="62103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30BA7AF-42D0-48ED-A60D-FA0D8C72A203}"/>
              </a:ext>
            </a:extLst>
          </p:cNvPr>
          <p:cNvPicPr>
            <a:picLocks noChangeAspect="1"/>
          </p:cNvPicPr>
          <p:nvPr/>
        </p:nvPicPr>
        <p:blipFill>
          <a:blip r:embed="rId6"/>
          <a:stretch>
            <a:fillRect/>
          </a:stretch>
        </p:blipFill>
        <p:spPr>
          <a:xfrm>
            <a:off x="457200" y="660988"/>
            <a:ext cx="11453853" cy="6012701"/>
          </a:xfrm>
          <a:prstGeom prst="rect">
            <a:avLst/>
          </a:prstGeom>
        </p:spPr>
      </p:pic>
      <p:pic>
        <p:nvPicPr>
          <p:cNvPr id="5" name="Picture 4">
            <a:extLst>
              <a:ext uri="{FF2B5EF4-FFF2-40B4-BE49-F238E27FC236}">
                <a16:creationId xmlns:a16="http://schemas.microsoft.com/office/drawing/2014/main" id="{CEDCB11C-2EBA-4CA9-88F7-5CB83A946302}"/>
              </a:ext>
            </a:extLst>
          </p:cNvPr>
          <p:cNvPicPr>
            <a:picLocks noChangeAspect="1"/>
          </p:cNvPicPr>
          <p:nvPr/>
        </p:nvPicPr>
        <p:blipFill>
          <a:blip r:embed="rId7"/>
          <a:stretch>
            <a:fillRect/>
          </a:stretch>
        </p:blipFill>
        <p:spPr>
          <a:xfrm>
            <a:off x="457200" y="660988"/>
            <a:ext cx="11453853" cy="6012701"/>
          </a:xfrm>
          <a:prstGeom prst="rect">
            <a:avLst/>
          </a:prstGeom>
        </p:spPr>
      </p:pic>
      <p:pic>
        <p:nvPicPr>
          <p:cNvPr id="6" name="Picture 5">
            <a:extLst>
              <a:ext uri="{FF2B5EF4-FFF2-40B4-BE49-F238E27FC236}">
                <a16:creationId xmlns:a16="http://schemas.microsoft.com/office/drawing/2014/main" id="{914E41E9-124A-46CD-A9E3-BEB04FB2BEDA}"/>
              </a:ext>
            </a:extLst>
          </p:cNvPr>
          <p:cNvPicPr>
            <a:picLocks noChangeAspect="1"/>
          </p:cNvPicPr>
          <p:nvPr/>
        </p:nvPicPr>
        <p:blipFill>
          <a:blip r:embed="rId8"/>
          <a:stretch>
            <a:fillRect/>
          </a:stretch>
        </p:blipFill>
        <p:spPr>
          <a:xfrm>
            <a:off x="457200" y="660988"/>
            <a:ext cx="11453853" cy="6012701"/>
          </a:xfrm>
          <a:prstGeom prst="rect">
            <a:avLst/>
          </a:prstGeom>
        </p:spPr>
      </p:pic>
      <p:sp>
        <p:nvSpPr>
          <p:cNvPr id="2" name="Title 1"/>
          <p:cNvSpPr>
            <a:spLocks noGrp="1"/>
          </p:cNvSpPr>
          <p:nvPr>
            <p:ph type="title"/>
          </p:nvPr>
        </p:nvSpPr>
        <p:spPr/>
        <p:txBody>
          <a:bodyPr/>
          <a:lstStyle/>
          <a:p>
            <a:r>
              <a:rPr lang="en-US" dirty="0"/>
              <a:t>Step 3: Add a File Type to the Security Policy</a:t>
            </a:r>
          </a:p>
        </p:txBody>
      </p:sp>
      <p:sp>
        <p:nvSpPr>
          <p:cNvPr id="15" name="Rectangle 14"/>
          <p:cNvSpPr/>
          <p:nvPr/>
        </p:nvSpPr>
        <p:spPr>
          <a:xfrm>
            <a:off x="5109912" y="2684832"/>
            <a:ext cx="1034143" cy="348343"/>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6" name="Rounded Rectangular Callout 15"/>
          <p:cNvSpPr/>
          <p:nvPr/>
        </p:nvSpPr>
        <p:spPr>
          <a:xfrm>
            <a:off x="6172200" y="3556701"/>
            <a:ext cx="1790701" cy="854110"/>
          </a:xfrm>
          <a:prstGeom prst="wedgeRoundRectCallout">
            <a:avLst>
              <a:gd name="adj1" fmla="val -39123"/>
              <a:gd name="adj2" fmla="val -90574"/>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The </a:t>
            </a:r>
            <a:r>
              <a:rPr lang="en-US" sz="1400" b="1" dirty="0">
                <a:solidFill>
                  <a:schemeClr val="bg2"/>
                </a:solidFill>
              </a:rPr>
              <a:t>Action</a:t>
            </a:r>
            <a:r>
              <a:rPr lang="en-US" sz="1400" dirty="0">
                <a:solidFill>
                  <a:schemeClr val="bg2"/>
                </a:solidFill>
              </a:rPr>
              <a:t> is </a:t>
            </a:r>
            <a:br>
              <a:rPr lang="en-US" sz="1400" dirty="0">
                <a:solidFill>
                  <a:schemeClr val="bg2"/>
                </a:solidFill>
              </a:rPr>
            </a:br>
            <a:r>
              <a:rPr lang="en-US" sz="1400" b="1" dirty="0">
                <a:solidFill>
                  <a:schemeClr val="bg2"/>
                </a:solidFill>
              </a:rPr>
              <a:t>Add File Type</a:t>
            </a:r>
          </a:p>
        </p:txBody>
      </p:sp>
      <p:sp>
        <p:nvSpPr>
          <p:cNvPr id="17" name="Rounded Rectangular Callout 16"/>
          <p:cNvSpPr/>
          <p:nvPr/>
        </p:nvSpPr>
        <p:spPr>
          <a:xfrm>
            <a:off x="6184126" y="1809345"/>
            <a:ext cx="2133600" cy="854110"/>
          </a:xfrm>
          <a:prstGeom prst="wedgeRoundRectCallout">
            <a:avLst>
              <a:gd name="adj1" fmla="val -49837"/>
              <a:gd name="adj2" fmla="val 100602"/>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Add the file type to the policy and remove it from staging</a:t>
            </a:r>
            <a:endParaRPr lang="en-US" sz="1400" b="1" dirty="0">
              <a:solidFill>
                <a:schemeClr val="bg2"/>
              </a:solidFill>
            </a:endParaRPr>
          </a:p>
        </p:txBody>
      </p:sp>
      <p:sp>
        <p:nvSpPr>
          <p:cNvPr id="18" name="Rounded Rectangular Callout 17"/>
          <p:cNvSpPr/>
          <p:nvPr/>
        </p:nvSpPr>
        <p:spPr>
          <a:xfrm>
            <a:off x="7720880" y="3771667"/>
            <a:ext cx="2593522" cy="765553"/>
          </a:xfrm>
          <a:prstGeom prst="wedgeRoundRectCallout">
            <a:avLst>
              <a:gd name="adj1" fmla="val -45640"/>
              <a:gd name="adj2" fmla="val -104594"/>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Add the file type to the policy and leave it in staging</a:t>
            </a:r>
            <a:endParaRPr lang="en-US" sz="1400" b="1" dirty="0">
              <a:solidFill>
                <a:schemeClr val="bg2"/>
              </a:solidFill>
            </a:endParaRPr>
          </a:p>
        </p:txBody>
      </p:sp>
      <p:sp>
        <p:nvSpPr>
          <p:cNvPr id="19" name="Rounded Rectangular Callout 18"/>
          <p:cNvSpPr/>
          <p:nvPr/>
        </p:nvSpPr>
        <p:spPr>
          <a:xfrm>
            <a:off x="3923409" y="4125587"/>
            <a:ext cx="2742731" cy="960455"/>
          </a:xfrm>
          <a:prstGeom prst="wedgeRoundRectCallout">
            <a:avLst>
              <a:gd name="adj1" fmla="val -66659"/>
              <a:gd name="adj2" fmla="val 49117"/>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The file type is no longer in the list (and will no longer appear as a new suggestion)</a:t>
            </a:r>
            <a:endParaRPr lang="en-US" sz="1400" b="1" dirty="0">
              <a:solidFill>
                <a:schemeClr val="bg2"/>
              </a:solidFill>
            </a:endParaRPr>
          </a:p>
        </p:txBody>
      </p:sp>
      <p:sp>
        <p:nvSpPr>
          <p:cNvPr id="20" name="Rounded Rectangular Callout 19"/>
          <p:cNvSpPr/>
          <p:nvPr/>
        </p:nvSpPr>
        <p:spPr>
          <a:xfrm>
            <a:off x="4001691" y="5029200"/>
            <a:ext cx="1713309" cy="914400"/>
          </a:xfrm>
          <a:prstGeom prst="wedgeRoundRectCallout">
            <a:avLst>
              <a:gd name="adj1" fmla="val -83207"/>
              <a:gd name="adj2" fmla="val -38714"/>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What type of file is “</a:t>
            </a:r>
            <a:r>
              <a:rPr lang="en-US" sz="1400" b="1" i="1" dirty="0">
                <a:solidFill>
                  <a:schemeClr val="bg2"/>
                </a:solidFill>
              </a:rPr>
              <a:t>no_ext</a:t>
            </a:r>
            <a:r>
              <a:rPr lang="en-US" sz="1400" dirty="0">
                <a:solidFill>
                  <a:schemeClr val="bg2"/>
                </a:solidFill>
              </a:rPr>
              <a:t>”?</a:t>
            </a:r>
          </a:p>
        </p:txBody>
      </p:sp>
      <p:sp>
        <p:nvSpPr>
          <p:cNvPr id="22" name="Rectangle 21"/>
          <p:cNvSpPr/>
          <p:nvPr/>
        </p:nvSpPr>
        <p:spPr>
          <a:xfrm>
            <a:off x="1219199" y="847488"/>
            <a:ext cx="1937657" cy="284625"/>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23" name="Rounded Rectangular Callout 22"/>
          <p:cNvSpPr/>
          <p:nvPr/>
        </p:nvSpPr>
        <p:spPr>
          <a:xfrm>
            <a:off x="2663252" y="1673456"/>
            <a:ext cx="1981200" cy="914400"/>
          </a:xfrm>
          <a:prstGeom prst="wedgeRoundRectCallout">
            <a:avLst>
              <a:gd name="adj1" fmla="val -42637"/>
              <a:gd name="adj2" fmla="val -104317"/>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What type of file did the user request?</a:t>
            </a:r>
          </a:p>
        </p:txBody>
      </p:sp>
    </p:spTree>
    <p:custDataLst>
      <p:tags r:id="rId1"/>
    </p:custDataLst>
    <p:extLst>
      <p:ext uri="{BB962C8B-B14F-4D97-AF65-F5344CB8AC3E}">
        <p14:creationId xmlns:p14="http://schemas.microsoft.com/office/powerpoint/2010/main" val="79829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500"/>
                            </p:stCondLst>
                            <p:childTnLst>
                              <p:par>
                                <p:cTn id="18" presetID="21" presetClass="entr" presetSubtype="1"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heel(1)">
                                      <p:cBhvr>
                                        <p:cTn id="20" dur="2000"/>
                                        <p:tgtEl>
                                          <p:spTgt spid="22"/>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 presetClass="exit" presetSubtype="0" fill="hold" nodeType="withEffect">
                                  <p:stCondLst>
                                    <p:cond delay="0"/>
                                  </p:stCondLst>
                                  <p:childTnLst>
                                    <p:set>
                                      <p:cBhvr>
                                        <p:cTn id="31" dur="1" fill="hold">
                                          <p:stCondLst>
                                            <p:cond delay="0"/>
                                          </p:stCondLst>
                                        </p:cTn>
                                        <p:tgtEl>
                                          <p:spTgt spid="21"/>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2"/>
                                        </p:tgtEl>
                                        <p:attrNameLst>
                                          <p:attrName>style.visibility</p:attrName>
                                        </p:attrNameLst>
                                      </p:cBhvr>
                                      <p:to>
                                        <p:strVal val="hidden"/>
                                      </p:to>
                                    </p:set>
                                  </p:childTnLst>
                                </p:cTn>
                              </p:par>
                              <p:par>
                                <p:cTn id="34" presetID="1" presetClass="exit" presetSubtype="0" fill="hold" nodeType="withEffect">
                                  <p:stCondLst>
                                    <p:cond delay="500"/>
                                  </p:stCondLst>
                                  <p:childTnLst>
                                    <p:set>
                                      <p:cBhvr>
                                        <p:cTn id="35" dur="1" fill="hold">
                                          <p:stCondLst>
                                            <p:cond delay="0"/>
                                          </p:stCondLst>
                                        </p:cTn>
                                        <p:tgtEl>
                                          <p:spTgt spid="3"/>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5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heel(1)">
                                      <p:cBhvr>
                                        <p:cTn id="44" dur="2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par>
                          <p:cTn id="45" fill="hold">
                            <p:stCondLst>
                              <p:cond delay="2000"/>
                            </p:stCondLst>
                            <p:childTnLst>
                              <p:par>
                                <p:cTn id="46" presetID="1" presetClass="entr" presetSubtype="0" fill="hold" nodeType="afterEffect">
                                  <p:stCondLst>
                                    <p:cond delay="500"/>
                                  </p:stCondLst>
                                  <p:childTnLst>
                                    <p:set>
                                      <p:cBhvr>
                                        <p:cTn id="47" dur="1" fill="hold">
                                          <p:stCondLst>
                                            <p:cond delay="0"/>
                                          </p:stCondLst>
                                        </p:cTn>
                                        <p:tgtEl>
                                          <p:spTgt spid="5"/>
                                        </p:tgtEl>
                                        <p:attrNameLst>
                                          <p:attrName>style.visibility</p:attrName>
                                        </p:attrNameLst>
                                      </p:cBhvr>
                                      <p:to>
                                        <p:strVal val="visible"/>
                                      </p:to>
                                    </p:set>
                                  </p:childTnLst>
                                </p:cTn>
                              </p:par>
                              <p:par>
                                <p:cTn id="48" presetID="1" presetClass="exit" presetSubtype="0" fill="hold" nodeType="withEffect">
                                  <p:stCondLst>
                                    <p:cond delay="500"/>
                                  </p:stCondLst>
                                  <p:childTnLst>
                                    <p:set>
                                      <p:cBhvr>
                                        <p:cTn id="49" dur="1" fill="hold">
                                          <p:stCondLst>
                                            <p:cond delay="0"/>
                                          </p:stCondLst>
                                        </p:cTn>
                                        <p:tgtEl>
                                          <p:spTgt spid="4"/>
                                        </p:tgtEl>
                                        <p:attrNameLst>
                                          <p:attrName>style.visibility</p:attrName>
                                        </p:attrNameLst>
                                      </p:cBhvr>
                                      <p:to>
                                        <p:strVal val="hidden"/>
                                      </p:to>
                                    </p:set>
                                  </p:childTnLst>
                                </p:cTn>
                              </p:par>
                            </p:childTnLst>
                          </p:cTn>
                        </p:par>
                        <p:par>
                          <p:cTn id="50" fill="hold">
                            <p:stCondLst>
                              <p:cond delay="2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5"/>
                                        </p:tgtEl>
                                        <p:attrNameLst>
                                          <p:attrName>style.visibility</p:attrName>
                                        </p:attrNameLst>
                                      </p:cBhvr>
                                      <p:to>
                                        <p:strVal val="hidden"/>
                                      </p:to>
                                    </p:set>
                                  </p:childTnLst>
                                </p:cTn>
                              </p:par>
                            </p:childTnLst>
                          </p:cTn>
                        </p:par>
                        <p:par>
                          <p:cTn id="65" fill="hold">
                            <p:stCondLst>
                              <p:cond delay="0"/>
                            </p:stCondLst>
                            <p:childTnLst>
                              <p:par>
                                <p:cTn id="66" presetID="10" presetClass="entr" presetSubtype="0"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animBg="1"/>
      <p:bldP spid="22" grpId="1"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08EDAF-2D5D-41F2-B621-DD4717965A39}"/>
              </a:ext>
            </a:extLst>
          </p:cNvPr>
          <p:cNvPicPr>
            <a:picLocks noChangeAspect="1"/>
          </p:cNvPicPr>
          <p:nvPr/>
        </p:nvPicPr>
        <p:blipFill>
          <a:blip r:embed="rId4"/>
          <a:stretch>
            <a:fillRect/>
          </a:stretch>
        </p:blipFill>
        <p:spPr>
          <a:xfrm>
            <a:off x="457200" y="642258"/>
            <a:ext cx="11453853" cy="6012701"/>
          </a:xfrm>
          <a:prstGeom prst="rect">
            <a:avLst/>
          </a:prstGeom>
        </p:spPr>
      </p:pic>
      <p:pic>
        <p:nvPicPr>
          <p:cNvPr id="4" name="Picture 3">
            <a:extLst>
              <a:ext uri="{FF2B5EF4-FFF2-40B4-BE49-F238E27FC236}">
                <a16:creationId xmlns:a16="http://schemas.microsoft.com/office/drawing/2014/main" id="{A630CA31-2053-4804-AB27-59526374EBEC}"/>
              </a:ext>
            </a:extLst>
          </p:cNvPr>
          <p:cNvPicPr>
            <a:picLocks noChangeAspect="1"/>
          </p:cNvPicPr>
          <p:nvPr/>
        </p:nvPicPr>
        <p:blipFill>
          <a:blip r:embed="rId5"/>
          <a:stretch>
            <a:fillRect/>
          </a:stretch>
        </p:blipFill>
        <p:spPr>
          <a:xfrm>
            <a:off x="457200" y="642258"/>
            <a:ext cx="11453853" cy="6012701"/>
          </a:xfrm>
          <a:prstGeom prst="rect">
            <a:avLst/>
          </a:prstGeom>
        </p:spPr>
      </p:pic>
      <p:pic>
        <p:nvPicPr>
          <p:cNvPr id="5" name="Picture 4">
            <a:extLst>
              <a:ext uri="{FF2B5EF4-FFF2-40B4-BE49-F238E27FC236}">
                <a16:creationId xmlns:a16="http://schemas.microsoft.com/office/drawing/2014/main" id="{0C17D7B6-A329-4882-AC5F-E9B73FDCD7E4}"/>
              </a:ext>
            </a:extLst>
          </p:cNvPr>
          <p:cNvPicPr>
            <a:picLocks noChangeAspect="1"/>
          </p:cNvPicPr>
          <p:nvPr/>
        </p:nvPicPr>
        <p:blipFill>
          <a:blip r:embed="rId6"/>
          <a:stretch>
            <a:fillRect/>
          </a:stretch>
        </p:blipFill>
        <p:spPr>
          <a:xfrm>
            <a:off x="457200" y="642258"/>
            <a:ext cx="11453853" cy="6012701"/>
          </a:xfrm>
          <a:prstGeom prst="rect">
            <a:avLst/>
          </a:prstGeom>
        </p:spPr>
      </p:pic>
      <p:pic>
        <p:nvPicPr>
          <p:cNvPr id="7" name="Picture 6">
            <a:extLst>
              <a:ext uri="{FF2B5EF4-FFF2-40B4-BE49-F238E27FC236}">
                <a16:creationId xmlns:a16="http://schemas.microsoft.com/office/drawing/2014/main" id="{DEB85CFC-B07B-4E6F-B0F2-E6D3F86A8E6B}"/>
              </a:ext>
            </a:extLst>
          </p:cNvPr>
          <p:cNvPicPr>
            <a:picLocks noChangeAspect="1"/>
          </p:cNvPicPr>
          <p:nvPr/>
        </p:nvPicPr>
        <p:blipFill>
          <a:blip r:embed="rId7"/>
          <a:stretch>
            <a:fillRect/>
          </a:stretch>
        </p:blipFill>
        <p:spPr>
          <a:xfrm>
            <a:off x="457200" y="642258"/>
            <a:ext cx="11453853" cy="6012701"/>
          </a:xfrm>
          <a:prstGeom prst="rect">
            <a:avLst/>
          </a:prstGeom>
        </p:spPr>
      </p:pic>
      <p:sp>
        <p:nvSpPr>
          <p:cNvPr id="2" name="Title 1"/>
          <p:cNvSpPr>
            <a:spLocks noGrp="1"/>
          </p:cNvSpPr>
          <p:nvPr>
            <p:ph type="title"/>
          </p:nvPr>
        </p:nvSpPr>
        <p:spPr/>
        <p:txBody>
          <a:bodyPr/>
          <a:lstStyle/>
          <a:p>
            <a:r>
              <a:rPr lang="en-US" dirty="0"/>
              <a:t>Adding Multiple File Types to the Security Policy</a:t>
            </a:r>
          </a:p>
        </p:txBody>
      </p:sp>
      <p:sp>
        <p:nvSpPr>
          <p:cNvPr id="21" name="Rounded Rectangular Callout 20"/>
          <p:cNvSpPr/>
          <p:nvPr/>
        </p:nvSpPr>
        <p:spPr>
          <a:xfrm>
            <a:off x="5742910" y="1116478"/>
            <a:ext cx="2763579" cy="892629"/>
          </a:xfrm>
          <a:prstGeom prst="wedgeRoundRectCallout">
            <a:avLst>
              <a:gd name="adj1" fmla="val -45518"/>
              <a:gd name="adj2" fmla="val 97767"/>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Filtering can be used to limit the suggestion list</a:t>
            </a:r>
          </a:p>
        </p:txBody>
      </p:sp>
      <p:sp>
        <p:nvSpPr>
          <p:cNvPr id="23" name="Rounded Rectangular Callout 22"/>
          <p:cNvSpPr/>
          <p:nvPr/>
        </p:nvSpPr>
        <p:spPr>
          <a:xfrm>
            <a:off x="6761384" y="3563069"/>
            <a:ext cx="3007243" cy="990600"/>
          </a:xfrm>
          <a:prstGeom prst="wedgeRoundRectCallout">
            <a:avLst>
              <a:gd name="adj1" fmla="val -37916"/>
              <a:gd name="adj2" fmla="val -103332"/>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The remaining file types can remain in the list, or can be deleted or ignored</a:t>
            </a:r>
          </a:p>
        </p:txBody>
      </p:sp>
      <p:sp>
        <p:nvSpPr>
          <p:cNvPr id="16" name="Rectangle 15"/>
          <p:cNvSpPr/>
          <p:nvPr/>
        </p:nvSpPr>
        <p:spPr>
          <a:xfrm>
            <a:off x="5085021" y="3006076"/>
            <a:ext cx="1254389" cy="3394724"/>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4" name="Rectangle 13">
            <a:extLst>
              <a:ext uri="{FF2B5EF4-FFF2-40B4-BE49-F238E27FC236}">
                <a16:creationId xmlns:a16="http://schemas.microsoft.com/office/drawing/2014/main" id="{EC0CDB80-4F17-4763-B88C-AFA8C3B17F59}"/>
              </a:ext>
            </a:extLst>
          </p:cNvPr>
          <p:cNvSpPr/>
          <p:nvPr/>
        </p:nvSpPr>
        <p:spPr>
          <a:xfrm>
            <a:off x="4457826" y="2429361"/>
            <a:ext cx="1793072" cy="313839"/>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Tree>
    <p:custDataLst>
      <p:tags r:id="rId1"/>
    </p:custDataLst>
    <p:extLst>
      <p:ext uri="{BB962C8B-B14F-4D97-AF65-F5344CB8AC3E}">
        <p14:creationId xmlns:p14="http://schemas.microsoft.com/office/powerpoint/2010/main" val="347621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3"/>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21"/>
                                        </p:tgtEl>
                                        <p:attrNameLst>
                                          <p:attrName>style.visibility</p:attrName>
                                        </p:attrNameLst>
                                      </p:cBhvr>
                                      <p:to>
                                        <p:strVal val="hidden"/>
                                      </p:to>
                                    </p:set>
                                  </p:childTnLst>
                                </p:cTn>
                              </p:par>
                            </p:childTnLst>
                          </p:cTn>
                        </p:par>
                        <p:par>
                          <p:cTn id="20" fill="hold">
                            <p:stCondLst>
                              <p:cond delay="0"/>
                            </p:stCondLst>
                            <p:childTnLst>
                              <p:par>
                                <p:cTn id="21" presetID="21" presetClass="entr" presetSubtype="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heel(1)">
                                      <p:cBhvr>
                                        <p:cTn id="23" dur="2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childTnLst>
                          </p:cTn>
                        </p:par>
                        <p:par>
                          <p:cTn id="36" fill="hold">
                            <p:stCondLst>
                              <p:cond delay="0"/>
                            </p:stCondLst>
                            <p:childTnLst>
                              <p:par>
                                <p:cTn id="37" presetID="21" presetClass="entr" presetSubtype="1"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heel(1)">
                                      <p:cBhvr>
                                        <p:cTn id="39" dur="2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16"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DE6E0C-E26C-4F54-9521-D9C986C55CDA}"/>
              </a:ext>
            </a:extLst>
          </p:cNvPr>
          <p:cNvPicPr>
            <a:picLocks noChangeAspect="1"/>
          </p:cNvPicPr>
          <p:nvPr/>
        </p:nvPicPr>
        <p:blipFill>
          <a:blip r:embed="rId4"/>
          <a:stretch>
            <a:fillRect/>
          </a:stretch>
        </p:blipFill>
        <p:spPr>
          <a:xfrm>
            <a:off x="457200" y="663576"/>
            <a:ext cx="11453853" cy="6012701"/>
          </a:xfrm>
          <a:prstGeom prst="rect">
            <a:avLst/>
          </a:prstGeom>
        </p:spPr>
      </p:pic>
      <p:pic>
        <p:nvPicPr>
          <p:cNvPr id="3" name="Picture 2">
            <a:extLst>
              <a:ext uri="{FF2B5EF4-FFF2-40B4-BE49-F238E27FC236}">
                <a16:creationId xmlns:a16="http://schemas.microsoft.com/office/drawing/2014/main" id="{70A42CAA-2E90-4BFD-8FCC-CB21A782A5BC}"/>
              </a:ext>
            </a:extLst>
          </p:cNvPr>
          <p:cNvPicPr>
            <a:picLocks noChangeAspect="1"/>
          </p:cNvPicPr>
          <p:nvPr/>
        </p:nvPicPr>
        <p:blipFill>
          <a:blip r:embed="rId5"/>
          <a:stretch>
            <a:fillRect/>
          </a:stretch>
        </p:blipFill>
        <p:spPr>
          <a:xfrm>
            <a:off x="457200" y="663576"/>
            <a:ext cx="11453853" cy="6012701"/>
          </a:xfrm>
          <a:prstGeom prst="rect">
            <a:avLst/>
          </a:prstGeom>
        </p:spPr>
      </p:pic>
      <p:pic>
        <p:nvPicPr>
          <p:cNvPr id="4" name="Picture 3">
            <a:extLst>
              <a:ext uri="{FF2B5EF4-FFF2-40B4-BE49-F238E27FC236}">
                <a16:creationId xmlns:a16="http://schemas.microsoft.com/office/drawing/2014/main" id="{0BA19479-A75A-4C75-A6FF-EAA849C0B253}"/>
              </a:ext>
            </a:extLst>
          </p:cNvPr>
          <p:cNvPicPr>
            <a:picLocks noChangeAspect="1"/>
          </p:cNvPicPr>
          <p:nvPr/>
        </p:nvPicPr>
        <p:blipFill>
          <a:blip r:embed="rId6"/>
          <a:stretch>
            <a:fillRect/>
          </a:stretch>
        </p:blipFill>
        <p:spPr>
          <a:xfrm>
            <a:off x="457200" y="663576"/>
            <a:ext cx="11453853" cy="6012701"/>
          </a:xfrm>
          <a:prstGeom prst="rect">
            <a:avLst/>
          </a:prstGeom>
        </p:spPr>
      </p:pic>
      <p:sp>
        <p:nvSpPr>
          <p:cNvPr id="633863" name="Rectangle 9"/>
          <p:cNvSpPr>
            <a:spLocks noChangeArrowheads="1"/>
          </p:cNvSpPr>
          <p:nvPr/>
        </p:nvSpPr>
        <p:spPr bwMode="auto">
          <a:xfrm>
            <a:off x="3216275" y="274639"/>
            <a:ext cx="6408738" cy="777875"/>
          </a:xfrm>
          <a:prstGeom prst="rect">
            <a:avLst/>
          </a:prstGeom>
          <a:noFill/>
          <a:ln w="9525">
            <a:noFill/>
            <a:miter lim="800000"/>
            <a:headEnd/>
            <a:tailEnd/>
          </a:ln>
        </p:spPr>
        <p:txBody>
          <a:bodyPr anchor="ctr">
            <a:prstTxWarp prst="textNoShape">
              <a:avLst/>
            </a:prstTxWarp>
          </a:bodyPr>
          <a:lstStyle/>
          <a:p>
            <a:pPr>
              <a:buClrTx/>
              <a:buFontTx/>
              <a:buNone/>
            </a:pPr>
            <a:endParaRPr lang="en-US">
              <a:solidFill>
                <a:srgbClr val="4D4D4D"/>
              </a:solidFill>
              <a:latin typeface="Frutiger 45 Light" pitchFamily="34" charset="0"/>
            </a:endParaRPr>
          </a:p>
        </p:txBody>
      </p:sp>
      <p:sp>
        <p:nvSpPr>
          <p:cNvPr id="633864" name="Rectangle 10"/>
          <p:cNvSpPr>
            <a:spLocks noGrp="1" noChangeArrowheads="1"/>
          </p:cNvSpPr>
          <p:nvPr>
            <p:ph type="title"/>
          </p:nvPr>
        </p:nvSpPr>
        <p:spPr/>
        <p:txBody>
          <a:bodyPr>
            <a:normAutofit/>
          </a:bodyPr>
          <a:lstStyle/>
          <a:p>
            <a:r>
              <a:rPr lang="en-US" dirty="0"/>
              <a:t>Define Specific File Types Step 4: </a:t>
            </a:r>
            <a:r>
              <a:rPr lang="en-US" dirty="0">
                <a:latin typeface="Frutiger 45 Light" pitchFamily="34" charset="0"/>
              </a:rPr>
              <a:t>Remove the Wildcard Entry</a:t>
            </a:r>
          </a:p>
        </p:txBody>
      </p:sp>
      <p:sp>
        <p:nvSpPr>
          <p:cNvPr id="14" name="Rounded Rectangular Callout 13"/>
          <p:cNvSpPr/>
          <p:nvPr/>
        </p:nvSpPr>
        <p:spPr>
          <a:xfrm>
            <a:off x="3799270" y="4765746"/>
            <a:ext cx="2753930" cy="1025454"/>
          </a:xfrm>
          <a:prstGeom prst="wedgeRoundRectCallout">
            <a:avLst>
              <a:gd name="adj1" fmla="val -67071"/>
              <a:gd name="adj2" fmla="val -45656"/>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Without the wildcard, these are the only file types that BIG-IP ASM will allow</a:t>
            </a:r>
          </a:p>
        </p:txBody>
      </p:sp>
      <p:sp>
        <p:nvSpPr>
          <p:cNvPr id="13" name="Rounded Rectangular Callout 12"/>
          <p:cNvSpPr/>
          <p:nvPr/>
        </p:nvSpPr>
        <p:spPr>
          <a:xfrm>
            <a:off x="2681563" y="1936544"/>
            <a:ext cx="3338706" cy="1205061"/>
          </a:xfrm>
          <a:prstGeom prst="wedgeRoundRectCallout">
            <a:avLst>
              <a:gd name="adj1" fmla="val -45120"/>
              <a:gd name="adj2" fmla="val 84839"/>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As long as the wildcard character is on the </a:t>
            </a:r>
            <a:r>
              <a:rPr lang="en-US" sz="1600" b="1" dirty="0">
                <a:solidFill>
                  <a:schemeClr val="bg2"/>
                </a:solidFill>
              </a:rPr>
              <a:t>Allowed File List </a:t>
            </a:r>
            <a:r>
              <a:rPr lang="en-US" sz="1600" dirty="0">
                <a:solidFill>
                  <a:schemeClr val="bg2"/>
                </a:solidFill>
              </a:rPr>
              <a:t>page, </a:t>
            </a:r>
            <a:br>
              <a:rPr lang="en-US" sz="1600" dirty="0">
                <a:solidFill>
                  <a:schemeClr val="bg2"/>
                </a:solidFill>
              </a:rPr>
            </a:br>
            <a:r>
              <a:rPr lang="en-US" sz="1600" dirty="0">
                <a:solidFill>
                  <a:schemeClr val="bg2"/>
                </a:solidFill>
              </a:rPr>
              <a:t>BIG-IP ASM allows all file types</a:t>
            </a:r>
          </a:p>
        </p:txBody>
      </p:sp>
      <p:sp>
        <p:nvSpPr>
          <p:cNvPr id="15" name="Rectangle 14"/>
          <p:cNvSpPr/>
          <p:nvPr/>
        </p:nvSpPr>
        <p:spPr>
          <a:xfrm>
            <a:off x="2365060" y="3437864"/>
            <a:ext cx="457200" cy="263846"/>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6" name="Rectangle 15"/>
          <p:cNvSpPr/>
          <p:nvPr/>
        </p:nvSpPr>
        <p:spPr>
          <a:xfrm>
            <a:off x="2816153" y="5502172"/>
            <a:ext cx="479091" cy="239917"/>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2" name="Rounded Rectangular Callout 11"/>
          <p:cNvSpPr/>
          <p:nvPr/>
        </p:nvSpPr>
        <p:spPr>
          <a:xfrm>
            <a:off x="9173754" y="5456776"/>
            <a:ext cx="2209800" cy="779130"/>
          </a:xfrm>
          <a:prstGeom prst="wedgeRoundRectCallout">
            <a:avLst>
              <a:gd name="adj1" fmla="val 38185"/>
              <a:gd name="adj2" fmla="val -91225"/>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Note that all file types are in staging</a:t>
            </a:r>
          </a:p>
        </p:txBody>
      </p:sp>
    </p:spTree>
    <p:custDataLst>
      <p:tags r:id="rId1"/>
    </p:custDataLst>
    <p:extLst>
      <p:ext uri="{BB962C8B-B14F-4D97-AF65-F5344CB8AC3E}">
        <p14:creationId xmlns:p14="http://schemas.microsoft.com/office/powerpoint/2010/main" val="215765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childTnLst>
                          </p:cTn>
                        </p:par>
                        <p:par>
                          <p:cTn id="17" fill="hold">
                            <p:stCondLst>
                              <p:cond delay="2000"/>
                            </p:stCondLst>
                            <p:childTnLst>
                              <p:par>
                                <p:cTn id="18" presetID="1" presetClass="entr" presetSubtype="0" fill="hold" nodeType="afterEffect">
                                  <p:stCondLst>
                                    <p:cond delay="50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xit" presetSubtype="0" fill="hold" nodeType="withEffect">
                                  <p:stCondLst>
                                    <p:cond delay="500"/>
                                  </p:stCondLst>
                                  <p:childTnLst>
                                    <p:set>
                                      <p:cBhvr>
                                        <p:cTn id="21" dur="1" fill="hold">
                                          <p:stCondLst>
                                            <p:cond delay="0"/>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heel(1)">
                                      <p:cBhvr>
                                        <p:cTn id="26" dur="2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27" presetID="1" presetClass="exit"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par>
                          <p:cTn id="29" fill="hold">
                            <p:stCondLst>
                              <p:cond delay="2000"/>
                            </p:stCondLst>
                            <p:childTnLst>
                              <p:par>
                                <p:cTn id="30" presetID="1" presetClass="entr" presetSubtype="0" fill="hold" nodeType="afterEffect">
                                  <p:stCondLst>
                                    <p:cond delay="50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xit" presetSubtype="0" fill="hold" nodeType="withEffect">
                                  <p:stCondLst>
                                    <p:cond delay="500"/>
                                  </p:stCondLst>
                                  <p:childTnLst>
                                    <p:set>
                                      <p:cBhvr>
                                        <p:cTn id="33" dur="1" fill="hold">
                                          <p:stCondLst>
                                            <p:cond delay="0"/>
                                          </p:stCondLst>
                                        </p:cTn>
                                        <p:tgtEl>
                                          <p:spTgt spid="3"/>
                                        </p:tgtEl>
                                        <p:attrNameLst>
                                          <p:attrName>style.visibility</p:attrName>
                                        </p:attrNameLst>
                                      </p:cBhvr>
                                      <p:to>
                                        <p:strVal val="hidden"/>
                                      </p:to>
                                    </p:set>
                                  </p:childTnLst>
                                </p:cTn>
                              </p:par>
                            </p:childTnLst>
                          </p:cTn>
                        </p:par>
                        <p:par>
                          <p:cTn id="34" fill="hold">
                            <p:stCondLst>
                              <p:cond delay="2500"/>
                            </p:stCondLst>
                            <p:childTnLst>
                              <p:par>
                                <p:cTn id="35" presetID="10" presetClass="entr" presetSubtype="0" fill="hold" grpId="0" nodeType="afterEffect">
                                  <p:stCondLst>
                                    <p:cond delay="5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5" grpId="0" animBg="1"/>
      <p:bldP spid="15" grpId="1" animBg="1"/>
      <p:bldP spid="16"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dirty="0"/>
              <a:t>Common Application Security Measures</a:t>
            </a:r>
          </a:p>
        </p:txBody>
      </p:sp>
      <p:sp>
        <p:nvSpPr>
          <p:cNvPr id="54" name="Rounded Rectangular Callout 53"/>
          <p:cNvSpPr/>
          <p:nvPr/>
        </p:nvSpPr>
        <p:spPr>
          <a:xfrm>
            <a:off x="4160634" y="2128528"/>
            <a:ext cx="2248520" cy="1091451"/>
          </a:xfrm>
          <a:prstGeom prst="wedgeRoundRectCallout">
            <a:avLst>
              <a:gd name="adj1" fmla="val -86896"/>
              <a:gd name="adj2" fmla="val 48570"/>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Network firewalls are used at the datacenter perimeter</a:t>
            </a:r>
          </a:p>
        </p:txBody>
      </p:sp>
      <p:grpSp>
        <p:nvGrpSpPr>
          <p:cNvPr id="5" name="Group 4"/>
          <p:cNvGrpSpPr/>
          <p:nvPr/>
        </p:nvGrpSpPr>
        <p:grpSpPr>
          <a:xfrm>
            <a:off x="7951323" y="4867160"/>
            <a:ext cx="1593706" cy="1393856"/>
            <a:chOff x="7715243" y="5410200"/>
            <a:chExt cx="1593706" cy="1393856"/>
          </a:xfrm>
        </p:grpSpPr>
        <p:sp>
          <p:nvSpPr>
            <p:cNvPr id="15" name="TextBox 14"/>
            <p:cNvSpPr txBox="1"/>
            <p:nvPr/>
          </p:nvSpPr>
          <p:spPr>
            <a:xfrm>
              <a:off x="7715243" y="6496279"/>
              <a:ext cx="1593706"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Database server</a:t>
              </a:r>
            </a:p>
          </p:txBody>
        </p:sp>
        <p:pic>
          <p:nvPicPr>
            <p:cNvPr id="35" name="Picture 34"/>
            <p:cNvPicPr>
              <a:picLocks noChangeAspect="1"/>
            </p:cNvPicPr>
            <p:nvPr/>
          </p:nvPicPr>
          <p:blipFill>
            <a:blip r:embed="rId4"/>
            <a:stretch>
              <a:fillRect/>
            </a:stretch>
          </p:blipFill>
          <p:spPr>
            <a:xfrm>
              <a:off x="8117226" y="5410200"/>
              <a:ext cx="710129" cy="1086079"/>
            </a:xfrm>
            <a:prstGeom prst="rect">
              <a:avLst/>
            </a:prstGeom>
          </p:spPr>
        </p:pic>
      </p:grpSp>
      <p:grpSp>
        <p:nvGrpSpPr>
          <p:cNvPr id="6" name="Group 5"/>
          <p:cNvGrpSpPr/>
          <p:nvPr/>
        </p:nvGrpSpPr>
        <p:grpSpPr>
          <a:xfrm>
            <a:off x="10136902" y="5037467"/>
            <a:ext cx="856954" cy="1223549"/>
            <a:chOff x="10668000" y="4127212"/>
            <a:chExt cx="856954" cy="1223549"/>
          </a:xfrm>
        </p:grpSpPr>
        <p:sp>
          <p:nvSpPr>
            <p:cNvPr id="18" name="TextBox 17"/>
            <p:cNvSpPr txBox="1"/>
            <p:nvPr/>
          </p:nvSpPr>
          <p:spPr>
            <a:xfrm>
              <a:off x="10802165" y="5042984"/>
              <a:ext cx="588624"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Data</a:t>
              </a:r>
            </a:p>
          </p:txBody>
        </p:sp>
        <p:sp>
          <p:nvSpPr>
            <p:cNvPr id="41" name="Freeform 19"/>
            <p:cNvSpPr>
              <a:spLocks noEditPoints="1"/>
            </p:cNvSpPr>
            <p:nvPr/>
          </p:nvSpPr>
          <p:spPr bwMode="auto">
            <a:xfrm>
              <a:off x="10668000" y="4127212"/>
              <a:ext cx="856954" cy="915772"/>
            </a:xfrm>
            <a:custGeom>
              <a:avLst/>
              <a:gdLst>
                <a:gd name="T0" fmla="*/ 206 w 412"/>
                <a:gd name="T1" fmla="*/ 0 h 441"/>
                <a:gd name="T2" fmla="*/ 0 w 412"/>
                <a:gd name="T3" fmla="*/ 82 h 441"/>
                <a:gd name="T4" fmla="*/ 0 w 412"/>
                <a:gd name="T5" fmla="*/ 361 h 441"/>
                <a:gd name="T6" fmla="*/ 0 w 412"/>
                <a:gd name="T7" fmla="*/ 361 h 441"/>
                <a:gd name="T8" fmla="*/ 206 w 412"/>
                <a:gd name="T9" fmla="*/ 441 h 441"/>
                <a:gd name="T10" fmla="*/ 411 w 412"/>
                <a:gd name="T11" fmla="*/ 361 h 441"/>
                <a:gd name="T12" fmla="*/ 412 w 412"/>
                <a:gd name="T13" fmla="*/ 361 h 441"/>
                <a:gd name="T14" fmla="*/ 412 w 412"/>
                <a:gd name="T15" fmla="*/ 82 h 441"/>
                <a:gd name="T16" fmla="*/ 206 w 412"/>
                <a:gd name="T17" fmla="*/ 0 h 441"/>
                <a:gd name="T18" fmla="*/ 381 w 412"/>
                <a:gd name="T19" fmla="*/ 320 h 441"/>
                <a:gd name="T20" fmla="*/ 206 w 412"/>
                <a:gd name="T21" fmla="*/ 357 h 441"/>
                <a:gd name="T22" fmla="*/ 30 w 412"/>
                <a:gd name="T23" fmla="*/ 320 h 441"/>
                <a:gd name="T24" fmla="*/ 25 w 412"/>
                <a:gd name="T25" fmla="*/ 303 h 441"/>
                <a:gd name="T26" fmla="*/ 42 w 412"/>
                <a:gd name="T27" fmla="*/ 299 h 441"/>
                <a:gd name="T28" fmla="*/ 206 w 412"/>
                <a:gd name="T29" fmla="*/ 333 h 441"/>
                <a:gd name="T30" fmla="*/ 369 w 412"/>
                <a:gd name="T31" fmla="*/ 299 h 441"/>
                <a:gd name="T32" fmla="*/ 386 w 412"/>
                <a:gd name="T33" fmla="*/ 303 h 441"/>
                <a:gd name="T34" fmla="*/ 381 w 412"/>
                <a:gd name="T35" fmla="*/ 320 h 441"/>
                <a:gd name="T36" fmla="*/ 381 w 412"/>
                <a:gd name="T37" fmla="*/ 223 h 441"/>
                <a:gd name="T38" fmla="*/ 206 w 412"/>
                <a:gd name="T39" fmla="*/ 260 h 441"/>
                <a:gd name="T40" fmla="*/ 30 w 412"/>
                <a:gd name="T41" fmla="*/ 223 h 441"/>
                <a:gd name="T42" fmla="*/ 25 w 412"/>
                <a:gd name="T43" fmla="*/ 207 h 441"/>
                <a:gd name="T44" fmla="*/ 42 w 412"/>
                <a:gd name="T45" fmla="*/ 202 h 441"/>
                <a:gd name="T46" fmla="*/ 206 w 412"/>
                <a:gd name="T47" fmla="*/ 236 h 441"/>
                <a:gd name="T48" fmla="*/ 369 w 412"/>
                <a:gd name="T49" fmla="*/ 202 h 441"/>
                <a:gd name="T50" fmla="*/ 386 w 412"/>
                <a:gd name="T51" fmla="*/ 207 h 441"/>
                <a:gd name="T52" fmla="*/ 381 w 412"/>
                <a:gd name="T53" fmla="*/ 223 h 441"/>
                <a:gd name="T54" fmla="*/ 381 w 412"/>
                <a:gd name="T55" fmla="*/ 126 h 441"/>
                <a:gd name="T56" fmla="*/ 206 w 412"/>
                <a:gd name="T57" fmla="*/ 164 h 441"/>
                <a:gd name="T58" fmla="*/ 30 w 412"/>
                <a:gd name="T59" fmla="*/ 126 h 441"/>
                <a:gd name="T60" fmla="*/ 25 w 412"/>
                <a:gd name="T61" fmla="*/ 110 h 441"/>
                <a:gd name="T62" fmla="*/ 42 w 412"/>
                <a:gd name="T63" fmla="*/ 106 h 441"/>
                <a:gd name="T64" fmla="*/ 206 w 412"/>
                <a:gd name="T65" fmla="*/ 140 h 441"/>
                <a:gd name="T66" fmla="*/ 369 w 412"/>
                <a:gd name="T67" fmla="*/ 106 h 441"/>
                <a:gd name="T68" fmla="*/ 386 w 412"/>
                <a:gd name="T69" fmla="*/ 110 h 441"/>
                <a:gd name="T70" fmla="*/ 381 w 412"/>
                <a:gd name="T71" fmla="*/ 12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2" h="441">
                  <a:moveTo>
                    <a:pt x="206" y="0"/>
                  </a:moveTo>
                  <a:cubicBezTo>
                    <a:pt x="92" y="0"/>
                    <a:pt x="0" y="37"/>
                    <a:pt x="0" y="82"/>
                  </a:cubicBezTo>
                  <a:cubicBezTo>
                    <a:pt x="0" y="82"/>
                    <a:pt x="0" y="361"/>
                    <a:pt x="0" y="361"/>
                  </a:cubicBezTo>
                  <a:cubicBezTo>
                    <a:pt x="0" y="361"/>
                    <a:pt x="0" y="361"/>
                    <a:pt x="0" y="361"/>
                  </a:cubicBezTo>
                  <a:cubicBezTo>
                    <a:pt x="1" y="406"/>
                    <a:pt x="93" y="441"/>
                    <a:pt x="206" y="441"/>
                  </a:cubicBezTo>
                  <a:cubicBezTo>
                    <a:pt x="318" y="441"/>
                    <a:pt x="410" y="406"/>
                    <a:pt x="411" y="361"/>
                  </a:cubicBezTo>
                  <a:cubicBezTo>
                    <a:pt x="412" y="361"/>
                    <a:pt x="412" y="361"/>
                    <a:pt x="412" y="361"/>
                  </a:cubicBezTo>
                  <a:cubicBezTo>
                    <a:pt x="412" y="361"/>
                    <a:pt x="412" y="82"/>
                    <a:pt x="412" y="82"/>
                  </a:cubicBezTo>
                  <a:cubicBezTo>
                    <a:pt x="412" y="37"/>
                    <a:pt x="319" y="0"/>
                    <a:pt x="206" y="0"/>
                  </a:cubicBezTo>
                  <a:close/>
                  <a:moveTo>
                    <a:pt x="381" y="320"/>
                  </a:moveTo>
                  <a:cubicBezTo>
                    <a:pt x="341" y="343"/>
                    <a:pt x="276" y="357"/>
                    <a:pt x="206" y="357"/>
                  </a:cubicBezTo>
                  <a:cubicBezTo>
                    <a:pt x="136" y="357"/>
                    <a:pt x="70" y="343"/>
                    <a:pt x="30" y="320"/>
                  </a:cubicBezTo>
                  <a:cubicBezTo>
                    <a:pt x="24" y="316"/>
                    <a:pt x="22" y="309"/>
                    <a:pt x="25" y="303"/>
                  </a:cubicBezTo>
                  <a:cubicBezTo>
                    <a:pt x="29" y="297"/>
                    <a:pt x="36" y="295"/>
                    <a:pt x="42" y="299"/>
                  </a:cubicBezTo>
                  <a:cubicBezTo>
                    <a:pt x="78" y="320"/>
                    <a:pt x="140" y="333"/>
                    <a:pt x="206" y="333"/>
                  </a:cubicBezTo>
                  <a:cubicBezTo>
                    <a:pt x="272" y="333"/>
                    <a:pt x="333" y="320"/>
                    <a:pt x="369" y="299"/>
                  </a:cubicBezTo>
                  <a:cubicBezTo>
                    <a:pt x="375" y="295"/>
                    <a:pt x="382" y="297"/>
                    <a:pt x="386" y="303"/>
                  </a:cubicBezTo>
                  <a:cubicBezTo>
                    <a:pt x="389" y="309"/>
                    <a:pt x="387" y="316"/>
                    <a:pt x="381" y="320"/>
                  </a:cubicBezTo>
                  <a:close/>
                  <a:moveTo>
                    <a:pt x="381" y="223"/>
                  </a:moveTo>
                  <a:cubicBezTo>
                    <a:pt x="341" y="246"/>
                    <a:pt x="276" y="260"/>
                    <a:pt x="206" y="260"/>
                  </a:cubicBezTo>
                  <a:cubicBezTo>
                    <a:pt x="136" y="260"/>
                    <a:pt x="70" y="246"/>
                    <a:pt x="30" y="223"/>
                  </a:cubicBezTo>
                  <a:cubicBezTo>
                    <a:pt x="24" y="220"/>
                    <a:pt x="22" y="212"/>
                    <a:pt x="25" y="207"/>
                  </a:cubicBezTo>
                  <a:cubicBezTo>
                    <a:pt x="29" y="201"/>
                    <a:pt x="36" y="199"/>
                    <a:pt x="42" y="202"/>
                  </a:cubicBezTo>
                  <a:cubicBezTo>
                    <a:pt x="78" y="224"/>
                    <a:pt x="140" y="236"/>
                    <a:pt x="206" y="236"/>
                  </a:cubicBezTo>
                  <a:cubicBezTo>
                    <a:pt x="272" y="236"/>
                    <a:pt x="333" y="224"/>
                    <a:pt x="369" y="202"/>
                  </a:cubicBezTo>
                  <a:cubicBezTo>
                    <a:pt x="375" y="199"/>
                    <a:pt x="382" y="201"/>
                    <a:pt x="386" y="207"/>
                  </a:cubicBezTo>
                  <a:cubicBezTo>
                    <a:pt x="389" y="212"/>
                    <a:pt x="387" y="220"/>
                    <a:pt x="381" y="223"/>
                  </a:cubicBezTo>
                  <a:close/>
                  <a:moveTo>
                    <a:pt x="381" y="126"/>
                  </a:moveTo>
                  <a:cubicBezTo>
                    <a:pt x="341" y="150"/>
                    <a:pt x="276" y="164"/>
                    <a:pt x="206" y="164"/>
                  </a:cubicBezTo>
                  <a:cubicBezTo>
                    <a:pt x="136" y="164"/>
                    <a:pt x="70" y="150"/>
                    <a:pt x="30" y="126"/>
                  </a:cubicBezTo>
                  <a:cubicBezTo>
                    <a:pt x="24" y="123"/>
                    <a:pt x="22" y="116"/>
                    <a:pt x="25" y="110"/>
                  </a:cubicBezTo>
                  <a:cubicBezTo>
                    <a:pt x="29" y="104"/>
                    <a:pt x="36" y="102"/>
                    <a:pt x="42" y="106"/>
                  </a:cubicBezTo>
                  <a:cubicBezTo>
                    <a:pt x="78" y="127"/>
                    <a:pt x="140" y="140"/>
                    <a:pt x="206" y="140"/>
                  </a:cubicBezTo>
                  <a:cubicBezTo>
                    <a:pt x="272" y="140"/>
                    <a:pt x="333" y="127"/>
                    <a:pt x="369" y="106"/>
                  </a:cubicBezTo>
                  <a:cubicBezTo>
                    <a:pt x="375" y="102"/>
                    <a:pt x="382" y="104"/>
                    <a:pt x="386" y="110"/>
                  </a:cubicBezTo>
                  <a:cubicBezTo>
                    <a:pt x="389" y="116"/>
                    <a:pt x="387" y="123"/>
                    <a:pt x="381" y="126"/>
                  </a:cubicBez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pic>
        <p:nvPicPr>
          <p:cNvPr id="43" name="Picture 42"/>
          <p:cNvPicPr>
            <a:picLocks noChangeAspect="1"/>
          </p:cNvPicPr>
          <p:nvPr/>
        </p:nvPicPr>
        <p:blipFill>
          <a:blip r:embed="rId5"/>
          <a:stretch>
            <a:fillRect/>
          </a:stretch>
        </p:blipFill>
        <p:spPr>
          <a:xfrm>
            <a:off x="2427418" y="828431"/>
            <a:ext cx="1147132" cy="953932"/>
          </a:xfrm>
          <a:prstGeom prst="rect">
            <a:avLst/>
          </a:prstGeom>
        </p:spPr>
      </p:pic>
      <p:grpSp>
        <p:nvGrpSpPr>
          <p:cNvPr id="3" name="Group 2"/>
          <p:cNvGrpSpPr/>
          <p:nvPr/>
        </p:nvGrpSpPr>
        <p:grpSpPr>
          <a:xfrm>
            <a:off x="4173274" y="5124138"/>
            <a:ext cx="1479892" cy="1136878"/>
            <a:chOff x="4670536" y="5743378"/>
            <a:chExt cx="1479892" cy="1136878"/>
          </a:xfrm>
        </p:grpSpPr>
        <p:sp>
          <p:nvSpPr>
            <p:cNvPr id="28" name="TextBox 27"/>
            <p:cNvSpPr txBox="1"/>
            <p:nvPr/>
          </p:nvSpPr>
          <p:spPr>
            <a:xfrm>
              <a:off x="4670536" y="6572479"/>
              <a:ext cx="1479892"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CGI/JavaScript</a:t>
              </a:r>
            </a:p>
          </p:txBody>
        </p:sp>
        <p:sp>
          <p:nvSpPr>
            <p:cNvPr id="45" name="Freeform 12"/>
            <p:cNvSpPr>
              <a:spLocks noEditPoints="1"/>
            </p:cNvSpPr>
            <p:nvPr/>
          </p:nvSpPr>
          <p:spPr bwMode="auto">
            <a:xfrm>
              <a:off x="5081071" y="5743378"/>
              <a:ext cx="658822" cy="820712"/>
            </a:xfrm>
            <a:custGeom>
              <a:avLst/>
              <a:gdLst>
                <a:gd name="T0" fmla="*/ 287 w 287"/>
                <a:gd name="T1" fmla="*/ 314 h 358"/>
                <a:gd name="T2" fmla="*/ 243 w 287"/>
                <a:gd name="T3" fmla="*/ 358 h 358"/>
                <a:gd name="T4" fmla="*/ 43 w 287"/>
                <a:gd name="T5" fmla="*/ 358 h 358"/>
                <a:gd name="T6" fmla="*/ 0 w 287"/>
                <a:gd name="T7" fmla="*/ 314 h 358"/>
                <a:gd name="T8" fmla="*/ 0 w 287"/>
                <a:gd name="T9" fmla="*/ 43 h 358"/>
                <a:gd name="T10" fmla="*/ 43 w 287"/>
                <a:gd name="T11" fmla="*/ 0 h 358"/>
                <a:gd name="T12" fmla="*/ 148 w 287"/>
                <a:gd name="T13" fmla="*/ 0 h 358"/>
                <a:gd name="T14" fmla="*/ 148 w 287"/>
                <a:gd name="T15" fmla="*/ 64 h 358"/>
                <a:gd name="T16" fmla="*/ 222 w 287"/>
                <a:gd name="T17" fmla="*/ 138 h 358"/>
                <a:gd name="T18" fmla="*/ 287 w 287"/>
                <a:gd name="T19" fmla="*/ 138 h 358"/>
                <a:gd name="T20" fmla="*/ 287 w 287"/>
                <a:gd name="T21" fmla="*/ 314 h 358"/>
                <a:gd name="T22" fmla="*/ 222 w 287"/>
                <a:gd name="T23" fmla="*/ 102 h 358"/>
                <a:gd name="T24" fmla="*/ 184 w 287"/>
                <a:gd name="T25" fmla="*/ 64 h 358"/>
                <a:gd name="T26" fmla="*/ 184 w 287"/>
                <a:gd name="T27" fmla="*/ 0 h 358"/>
                <a:gd name="T28" fmla="*/ 287 w 287"/>
                <a:gd name="T29" fmla="*/ 102 h 358"/>
                <a:gd name="T30" fmla="*/ 222 w 287"/>
                <a:gd name="T31" fmla="*/ 10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58">
                  <a:moveTo>
                    <a:pt x="287" y="314"/>
                  </a:moveTo>
                  <a:cubicBezTo>
                    <a:pt x="287" y="338"/>
                    <a:pt x="267" y="358"/>
                    <a:pt x="243" y="358"/>
                  </a:cubicBezTo>
                  <a:cubicBezTo>
                    <a:pt x="43" y="358"/>
                    <a:pt x="43" y="358"/>
                    <a:pt x="43" y="358"/>
                  </a:cubicBezTo>
                  <a:cubicBezTo>
                    <a:pt x="19" y="358"/>
                    <a:pt x="0" y="338"/>
                    <a:pt x="0" y="314"/>
                  </a:cubicBezTo>
                  <a:cubicBezTo>
                    <a:pt x="0" y="43"/>
                    <a:pt x="0" y="43"/>
                    <a:pt x="0" y="43"/>
                  </a:cubicBezTo>
                  <a:cubicBezTo>
                    <a:pt x="0" y="19"/>
                    <a:pt x="19" y="0"/>
                    <a:pt x="43" y="0"/>
                  </a:cubicBezTo>
                  <a:cubicBezTo>
                    <a:pt x="148" y="0"/>
                    <a:pt x="148" y="0"/>
                    <a:pt x="148" y="0"/>
                  </a:cubicBezTo>
                  <a:cubicBezTo>
                    <a:pt x="148" y="64"/>
                    <a:pt x="148" y="64"/>
                    <a:pt x="148" y="64"/>
                  </a:cubicBezTo>
                  <a:cubicBezTo>
                    <a:pt x="148" y="105"/>
                    <a:pt x="182" y="138"/>
                    <a:pt x="222" y="138"/>
                  </a:cubicBezTo>
                  <a:cubicBezTo>
                    <a:pt x="287" y="138"/>
                    <a:pt x="287" y="138"/>
                    <a:pt x="287" y="138"/>
                  </a:cubicBezTo>
                  <a:lnTo>
                    <a:pt x="287" y="314"/>
                  </a:lnTo>
                  <a:close/>
                  <a:moveTo>
                    <a:pt x="222" y="102"/>
                  </a:moveTo>
                  <a:cubicBezTo>
                    <a:pt x="202" y="102"/>
                    <a:pt x="184" y="85"/>
                    <a:pt x="184" y="64"/>
                  </a:cubicBezTo>
                  <a:cubicBezTo>
                    <a:pt x="184" y="0"/>
                    <a:pt x="184" y="0"/>
                    <a:pt x="184" y="0"/>
                  </a:cubicBezTo>
                  <a:cubicBezTo>
                    <a:pt x="287" y="102"/>
                    <a:pt x="287" y="102"/>
                    <a:pt x="287" y="102"/>
                  </a:cubicBezTo>
                  <a:lnTo>
                    <a:pt x="222" y="102"/>
                  </a:ln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2" name="Group 1"/>
          <p:cNvGrpSpPr/>
          <p:nvPr/>
        </p:nvGrpSpPr>
        <p:grpSpPr>
          <a:xfrm>
            <a:off x="2420568" y="4867161"/>
            <a:ext cx="1160832" cy="1393855"/>
            <a:chOff x="1671665" y="4867161"/>
            <a:chExt cx="1160832" cy="1393855"/>
          </a:xfrm>
        </p:grpSpPr>
        <p:sp>
          <p:nvSpPr>
            <p:cNvPr id="11" name="TextBox 10"/>
            <p:cNvSpPr txBox="1"/>
            <p:nvPr/>
          </p:nvSpPr>
          <p:spPr>
            <a:xfrm>
              <a:off x="1671665" y="5953239"/>
              <a:ext cx="1160832"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Web server</a:t>
              </a:r>
            </a:p>
          </p:txBody>
        </p:sp>
        <p:pic>
          <p:nvPicPr>
            <p:cNvPr id="46" name="Picture 45"/>
            <p:cNvPicPr>
              <a:picLocks noChangeAspect="1"/>
            </p:cNvPicPr>
            <p:nvPr/>
          </p:nvPicPr>
          <p:blipFill>
            <a:blip r:embed="rId4"/>
            <a:stretch>
              <a:fillRect/>
            </a:stretch>
          </p:blipFill>
          <p:spPr>
            <a:xfrm>
              <a:off x="1897017" y="4867161"/>
              <a:ext cx="710129" cy="1086079"/>
            </a:xfrm>
            <a:prstGeom prst="rect">
              <a:avLst/>
            </a:prstGeom>
          </p:spPr>
        </p:pic>
      </p:grpSp>
      <p:grpSp>
        <p:nvGrpSpPr>
          <p:cNvPr id="4" name="Group 3"/>
          <p:cNvGrpSpPr/>
          <p:nvPr/>
        </p:nvGrpSpPr>
        <p:grpSpPr>
          <a:xfrm>
            <a:off x="6245040" y="4867160"/>
            <a:ext cx="1114409" cy="1393856"/>
            <a:chOff x="5719263" y="5146756"/>
            <a:chExt cx="1114409" cy="1393856"/>
          </a:xfrm>
        </p:grpSpPr>
        <p:sp>
          <p:nvSpPr>
            <p:cNvPr id="13" name="TextBox 12"/>
            <p:cNvSpPr txBox="1"/>
            <p:nvPr/>
          </p:nvSpPr>
          <p:spPr>
            <a:xfrm>
              <a:off x="5719263" y="6232835"/>
              <a:ext cx="1114409"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App server</a:t>
              </a:r>
            </a:p>
          </p:txBody>
        </p:sp>
        <p:pic>
          <p:nvPicPr>
            <p:cNvPr id="47" name="Picture 46"/>
            <p:cNvPicPr>
              <a:picLocks noChangeAspect="1"/>
            </p:cNvPicPr>
            <p:nvPr/>
          </p:nvPicPr>
          <p:blipFill>
            <a:blip r:embed="rId4"/>
            <a:stretch>
              <a:fillRect/>
            </a:stretch>
          </p:blipFill>
          <p:spPr>
            <a:xfrm>
              <a:off x="5883377" y="5146756"/>
              <a:ext cx="710129" cy="1086079"/>
            </a:xfrm>
            <a:prstGeom prst="rect">
              <a:avLst/>
            </a:prstGeom>
          </p:spPr>
        </p:pic>
      </p:grpSp>
      <p:pic>
        <p:nvPicPr>
          <p:cNvPr id="49" name="Picture 48"/>
          <p:cNvPicPr>
            <a:picLocks noChangeAspect="1"/>
          </p:cNvPicPr>
          <p:nvPr/>
        </p:nvPicPr>
        <p:blipFill>
          <a:blip r:embed="rId6"/>
          <a:stretch>
            <a:fillRect/>
          </a:stretch>
        </p:blipFill>
        <p:spPr>
          <a:xfrm>
            <a:off x="2559382" y="2792298"/>
            <a:ext cx="886224" cy="789102"/>
          </a:xfrm>
          <a:prstGeom prst="rect">
            <a:avLst/>
          </a:prstGeom>
        </p:spPr>
      </p:pic>
      <p:grpSp>
        <p:nvGrpSpPr>
          <p:cNvPr id="14" name="Group 13"/>
          <p:cNvGrpSpPr/>
          <p:nvPr/>
        </p:nvGrpSpPr>
        <p:grpSpPr>
          <a:xfrm>
            <a:off x="-1143000" y="3721633"/>
            <a:ext cx="431311" cy="574106"/>
            <a:chOff x="4368153" y="2304962"/>
            <a:chExt cx="431311" cy="574106"/>
          </a:xfrm>
        </p:grpSpPr>
        <p:sp>
          <p:nvSpPr>
            <p:cNvPr id="12" name="Chord 11"/>
            <p:cNvSpPr/>
            <p:nvPr/>
          </p:nvSpPr>
          <p:spPr>
            <a:xfrm rot="6603437">
              <a:off x="4436065" y="2334368"/>
              <a:ext cx="295484" cy="332932"/>
            </a:xfrm>
            <a:prstGeom prst="chord">
              <a:avLst>
                <a:gd name="adj1" fmla="val 2935718"/>
                <a:gd name="adj2" fmla="val 16098323"/>
              </a:avLst>
            </a:prstGeom>
            <a:solidFill>
              <a:schemeClr val="tx1"/>
            </a:solidFill>
            <a:ln w="19050">
              <a:noFill/>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73" name="Freeform 72"/>
            <p:cNvSpPr>
              <a:spLocks noEditPoints="1"/>
            </p:cNvSpPr>
            <p:nvPr/>
          </p:nvSpPr>
          <p:spPr bwMode="auto">
            <a:xfrm>
              <a:off x="4368153" y="2304962"/>
              <a:ext cx="431311" cy="574106"/>
            </a:xfrm>
            <a:custGeom>
              <a:avLst/>
              <a:gdLst>
                <a:gd name="T0" fmla="*/ 155 w 171"/>
                <a:gd name="T1" fmla="*/ 96 h 228"/>
                <a:gd name="T2" fmla="*/ 155 w 171"/>
                <a:gd name="T3" fmla="*/ 66 h 228"/>
                <a:gd name="T4" fmla="*/ 89 w 171"/>
                <a:gd name="T5" fmla="*/ 0 h 228"/>
                <a:gd name="T6" fmla="*/ 82 w 171"/>
                <a:gd name="T7" fmla="*/ 0 h 228"/>
                <a:gd name="T8" fmla="*/ 16 w 171"/>
                <a:gd name="T9" fmla="*/ 66 h 228"/>
                <a:gd name="T10" fmla="*/ 16 w 171"/>
                <a:gd name="T11" fmla="*/ 96 h 228"/>
                <a:gd name="T12" fmla="*/ 0 w 171"/>
                <a:gd name="T13" fmla="*/ 112 h 228"/>
                <a:gd name="T14" fmla="*/ 0 w 171"/>
                <a:gd name="T15" fmla="*/ 212 h 228"/>
                <a:gd name="T16" fmla="*/ 17 w 171"/>
                <a:gd name="T17" fmla="*/ 228 h 228"/>
                <a:gd name="T18" fmla="*/ 155 w 171"/>
                <a:gd name="T19" fmla="*/ 228 h 228"/>
                <a:gd name="T20" fmla="*/ 171 w 171"/>
                <a:gd name="T21" fmla="*/ 212 h 228"/>
                <a:gd name="T22" fmla="*/ 171 w 171"/>
                <a:gd name="T23" fmla="*/ 112 h 228"/>
                <a:gd name="T24" fmla="*/ 155 w 171"/>
                <a:gd name="T25" fmla="*/ 96 h 228"/>
                <a:gd name="T26" fmla="*/ 131 w 171"/>
                <a:gd name="T27" fmla="*/ 96 h 228"/>
                <a:gd name="T28" fmla="*/ 41 w 171"/>
                <a:gd name="T29" fmla="*/ 96 h 228"/>
                <a:gd name="T30" fmla="*/ 41 w 171"/>
                <a:gd name="T31" fmla="*/ 66 h 228"/>
                <a:gd name="T32" fmla="*/ 82 w 171"/>
                <a:gd name="T33" fmla="*/ 25 h 228"/>
                <a:gd name="T34" fmla="*/ 89 w 171"/>
                <a:gd name="T35" fmla="*/ 25 h 228"/>
                <a:gd name="T36" fmla="*/ 131 w 171"/>
                <a:gd name="T37" fmla="*/ 66 h 228"/>
                <a:gd name="T38" fmla="*/ 131 w 171"/>
                <a:gd name="T39" fmla="*/ 9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228">
                  <a:moveTo>
                    <a:pt x="155" y="96"/>
                  </a:moveTo>
                  <a:cubicBezTo>
                    <a:pt x="155" y="66"/>
                    <a:pt x="155" y="66"/>
                    <a:pt x="155" y="66"/>
                  </a:cubicBezTo>
                  <a:cubicBezTo>
                    <a:pt x="155" y="30"/>
                    <a:pt x="126" y="0"/>
                    <a:pt x="89" y="0"/>
                  </a:cubicBezTo>
                  <a:cubicBezTo>
                    <a:pt x="82" y="0"/>
                    <a:pt x="82" y="0"/>
                    <a:pt x="82" y="0"/>
                  </a:cubicBezTo>
                  <a:cubicBezTo>
                    <a:pt x="45" y="0"/>
                    <a:pt x="16" y="30"/>
                    <a:pt x="16" y="66"/>
                  </a:cubicBezTo>
                  <a:cubicBezTo>
                    <a:pt x="16" y="96"/>
                    <a:pt x="16" y="96"/>
                    <a:pt x="16" y="96"/>
                  </a:cubicBezTo>
                  <a:cubicBezTo>
                    <a:pt x="7" y="96"/>
                    <a:pt x="0" y="103"/>
                    <a:pt x="0" y="112"/>
                  </a:cubicBezTo>
                  <a:cubicBezTo>
                    <a:pt x="0" y="212"/>
                    <a:pt x="0" y="212"/>
                    <a:pt x="0" y="212"/>
                  </a:cubicBezTo>
                  <a:cubicBezTo>
                    <a:pt x="0" y="221"/>
                    <a:pt x="7" y="228"/>
                    <a:pt x="17" y="228"/>
                  </a:cubicBezTo>
                  <a:cubicBezTo>
                    <a:pt x="155" y="228"/>
                    <a:pt x="155" y="228"/>
                    <a:pt x="155" y="228"/>
                  </a:cubicBezTo>
                  <a:cubicBezTo>
                    <a:pt x="164" y="228"/>
                    <a:pt x="171" y="221"/>
                    <a:pt x="171" y="212"/>
                  </a:cubicBezTo>
                  <a:cubicBezTo>
                    <a:pt x="171" y="112"/>
                    <a:pt x="171" y="112"/>
                    <a:pt x="171" y="112"/>
                  </a:cubicBezTo>
                  <a:cubicBezTo>
                    <a:pt x="171" y="103"/>
                    <a:pt x="164" y="96"/>
                    <a:pt x="155" y="96"/>
                  </a:cubicBezTo>
                  <a:close/>
                  <a:moveTo>
                    <a:pt x="131" y="96"/>
                  </a:moveTo>
                  <a:cubicBezTo>
                    <a:pt x="41" y="96"/>
                    <a:pt x="41" y="96"/>
                    <a:pt x="41" y="96"/>
                  </a:cubicBezTo>
                  <a:cubicBezTo>
                    <a:pt x="41" y="66"/>
                    <a:pt x="41" y="66"/>
                    <a:pt x="41" y="66"/>
                  </a:cubicBezTo>
                  <a:cubicBezTo>
                    <a:pt x="41" y="43"/>
                    <a:pt x="59" y="25"/>
                    <a:pt x="82" y="25"/>
                  </a:cubicBezTo>
                  <a:cubicBezTo>
                    <a:pt x="89" y="25"/>
                    <a:pt x="89" y="25"/>
                    <a:pt x="89" y="25"/>
                  </a:cubicBezTo>
                  <a:cubicBezTo>
                    <a:pt x="112" y="25"/>
                    <a:pt x="131" y="43"/>
                    <a:pt x="131" y="66"/>
                  </a:cubicBezTo>
                  <a:lnTo>
                    <a:pt x="131" y="96"/>
                  </a:lnTo>
                  <a:close/>
                </a:path>
              </a:pathLst>
            </a:custGeom>
            <a:solidFill>
              <a:schemeClr val="accent5">
                <a:lumMod val="60000"/>
                <a:lumOff val="40000"/>
              </a:schemeClr>
            </a:solidFill>
            <a:ln>
              <a:noFill/>
            </a:ln>
            <a:extLst/>
          </p:spPr>
          <p:txBody>
            <a:bodyPr vert="horz" wrap="square" lIns="121899" tIns="60949" rIns="121899" bIns="60949" numCol="1" anchor="t" anchorCtr="0" compatLnSpc="1">
              <a:prstTxWarp prst="textNoShape">
                <a:avLst/>
              </a:prstTxWarp>
            </a:bodyPr>
            <a:lstStyle/>
            <a:p>
              <a:endParaRPr lang="en-US" sz="1200" dirty="0"/>
            </a:p>
          </p:txBody>
        </p:sp>
      </p:grpSp>
      <p:grpSp>
        <p:nvGrpSpPr>
          <p:cNvPr id="21" name="Group 20"/>
          <p:cNvGrpSpPr/>
          <p:nvPr/>
        </p:nvGrpSpPr>
        <p:grpSpPr>
          <a:xfrm>
            <a:off x="2795715" y="3593298"/>
            <a:ext cx="432854" cy="1245064"/>
            <a:chOff x="2795715" y="3593298"/>
            <a:chExt cx="432854" cy="1245064"/>
          </a:xfrm>
        </p:grpSpPr>
        <p:cxnSp>
          <p:nvCxnSpPr>
            <p:cNvPr id="37" name="Straight Arrow Connector 36"/>
            <p:cNvCxnSpPr/>
            <p:nvPr/>
          </p:nvCxnSpPr>
          <p:spPr>
            <a:xfrm flipH="1">
              <a:off x="3015281" y="3593298"/>
              <a:ext cx="249" cy="1245064"/>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7"/>
            <a:stretch>
              <a:fillRect/>
            </a:stretch>
          </p:blipFill>
          <p:spPr>
            <a:xfrm>
              <a:off x="2795715" y="3869100"/>
              <a:ext cx="432854" cy="585267"/>
            </a:xfrm>
            <a:prstGeom prst="rect">
              <a:avLst/>
            </a:prstGeom>
          </p:spPr>
        </p:pic>
      </p:grpSp>
      <p:grpSp>
        <p:nvGrpSpPr>
          <p:cNvPr id="17" name="Group 16"/>
          <p:cNvGrpSpPr/>
          <p:nvPr/>
        </p:nvGrpSpPr>
        <p:grpSpPr>
          <a:xfrm>
            <a:off x="2786923" y="1786978"/>
            <a:ext cx="432854" cy="944211"/>
            <a:chOff x="2786923" y="1786978"/>
            <a:chExt cx="432854" cy="944211"/>
          </a:xfrm>
        </p:grpSpPr>
        <p:cxnSp>
          <p:nvCxnSpPr>
            <p:cNvPr id="56" name="Straight Arrow Connector 55"/>
            <p:cNvCxnSpPr/>
            <p:nvPr/>
          </p:nvCxnSpPr>
          <p:spPr>
            <a:xfrm>
              <a:off x="3005697" y="1786978"/>
              <a:ext cx="1" cy="944211"/>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80" name="Picture 79"/>
            <p:cNvPicPr>
              <a:picLocks noChangeAspect="1"/>
            </p:cNvPicPr>
            <p:nvPr/>
          </p:nvPicPr>
          <p:blipFill>
            <a:blip r:embed="rId7"/>
            <a:stretch>
              <a:fillRect/>
            </a:stretch>
          </p:blipFill>
          <p:spPr>
            <a:xfrm>
              <a:off x="2786923" y="1859973"/>
              <a:ext cx="432854" cy="585267"/>
            </a:xfrm>
            <a:prstGeom prst="rect">
              <a:avLst/>
            </a:prstGeom>
          </p:spPr>
        </p:pic>
      </p:grpSp>
      <p:sp>
        <p:nvSpPr>
          <p:cNvPr id="81" name="Rounded Rectangular Callout 80"/>
          <p:cNvSpPr/>
          <p:nvPr/>
        </p:nvSpPr>
        <p:spPr>
          <a:xfrm>
            <a:off x="4160634" y="2423353"/>
            <a:ext cx="2077429" cy="1091451"/>
          </a:xfrm>
          <a:prstGeom prst="wedgeRoundRectCallout">
            <a:avLst>
              <a:gd name="adj1" fmla="val -97376"/>
              <a:gd name="adj2" fmla="val -47177"/>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SSL encryption is used to protect data in transit</a:t>
            </a:r>
          </a:p>
        </p:txBody>
      </p:sp>
      <p:sp>
        <p:nvSpPr>
          <p:cNvPr id="83" name="Rounded Rectangular Callout 82"/>
          <p:cNvSpPr/>
          <p:nvPr/>
        </p:nvSpPr>
        <p:spPr>
          <a:xfrm>
            <a:off x="4160634" y="2423353"/>
            <a:ext cx="2077429" cy="1091451"/>
          </a:xfrm>
          <a:prstGeom prst="wedgeRoundRectCallout">
            <a:avLst>
              <a:gd name="adj1" fmla="val -94756"/>
              <a:gd name="adj2" fmla="val 104423"/>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SSL encryption is used to protect data in transit</a:t>
            </a:r>
          </a:p>
        </p:txBody>
      </p:sp>
      <p:pic>
        <p:nvPicPr>
          <p:cNvPr id="1026" name="Picture 2" descr="http://www.fluenceportland.com/wp-content/uploads/2012/11/Band-Aid.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07083">
            <a:off x="2366716" y="4813512"/>
            <a:ext cx="1268536" cy="87529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http://www.fluenceportland.com/wp-content/uploads/2012/11/Band-Aid.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07083">
            <a:off x="6167976" y="4813512"/>
            <a:ext cx="1268536" cy="87529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http://www.fluenceportland.com/wp-content/uploads/2012/11/Band-Aid.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07083">
            <a:off x="8074101" y="4813512"/>
            <a:ext cx="1268536" cy="875290"/>
          </a:xfrm>
          <a:prstGeom prst="rect">
            <a:avLst/>
          </a:prstGeom>
          <a:noFill/>
          <a:extLst>
            <a:ext uri="{909E8E84-426E-40DD-AFC4-6F175D3DCCD1}">
              <a14:hiddenFill xmlns:a14="http://schemas.microsoft.com/office/drawing/2010/main">
                <a:solidFill>
                  <a:srgbClr val="FFFFFF"/>
                </a:solidFill>
              </a14:hiddenFill>
            </a:ext>
          </a:extLst>
        </p:spPr>
      </p:pic>
      <p:sp>
        <p:nvSpPr>
          <p:cNvPr id="86" name="Freeform 85"/>
          <p:cNvSpPr>
            <a:spLocks noEditPoints="1"/>
          </p:cNvSpPr>
          <p:nvPr/>
        </p:nvSpPr>
        <p:spPr bwMode="auto">
          <a:xfrm>
            <a:off x="3120174" y="5338388"/>
            <a:ext cx="488333" cy="650007"/>
          </a:xfrm>
          <a:custGeom>
            <a:avLst/>
            <a:gdLst>
              <a:gd name="T0" fmla="*/ 155 w 171"/>
              <a:gd name="T1" fmla="*/ 96 h 228"/>
              <a:gd name="T2" fmla="*/ 155 w 171"/>
              <a:gd name="T3" fmla="*/ 66 h 228"/>
              <a:gd name="T4" fmla="*/ 89 w 171"/>
              <a:gd name="T5" fmla="*/ 0 h 228"/>
              <a:gd name="T6" fmla="*/ 82 w 171"/>
              <a:gd name="T7" fmla="*/ 0 h 228"/>
              <a:gd name="T8" fmla="*/ 16 w 171"/>
              <a:gd name="T9" fmla="*/ 66 h 228"/>
              <a:gd name="T10" fmla="*/ 16 w 171"/>
              <a:gd name="T11" fmla="*/ 96 h 228"/>
              <a:gd name="T12" fmla="*/ 0 w 171"/>
              <a:gd name="T13" fmla="*/ 112 h 228"/>
              <a:gd name="T14" fmla="*/ 0 w 171"/>
              <a:gd name="T15" fmla="*/ 212 h 228"/>
              <a:gd name="T16" fmla="*/ 17 w 171"/>
              <a:gd name="T17" fmla="*/ 228 h 228"/>
              <a:gd name="T18" fmla="*/ 155 w 171"/>
              <a:gd name="T19" fmla="*/ 228 h 228"/>
              <a:gd name="T20" fmla="*/ 171 w 171"/>
              <a:gd name="T21" fmla="*/ 212 h 228"/>
              <a:gd name="T22" fmla="*/ 171 w 171"/>
              <a:gd name="T23" fmla="*/ 112 h 228"/>
              <a:gd name="T24" fmla="*/ 155 w 171"/>
              <a:gd name="T25" fmla="*/ 96 h 228"/>
              <a:gd name="T26" fmla="*/ 131 w 171"/>
              <a:gd name="T27" fmla="*/ 96 h 228"/>
              <a:gd name="T28" fmla="*/ 41 w 171"/>
              <a:gd name="T29" fmla="*/ 96 h 228"/>
              <a:gd name="T30" fmla="*/ 41 w 171"/>
              <a:gd name="T31" fmla="*/ 66 h 228"/>
              <a:gd name="T32" fmla="*/ 82 w 171"/>
              <a:gd name="T33" fmla="*/ 25 h 228"/>
              <a:gd name="T34" fmla="*/ 89 w 171"/>
              <a:gd name="T35" fmla="*/ 25 h 228"/>
              <a:gd name="T36" fmla="*/ 131 w 171"/>
              <a:gd name="T37" fmla="*/ 66 h 228"/>
              <a:gd name="T38" fmla="*/ 131 w 171"/>
              <a:gd name="T39" fmla="*/ 9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228">
                <a:moveTo>
                  <a:pt x="155" y="96"/>
                </a:moveTo>
                <a:cubicBezTo>
                  <a:pt x="155" y="66"/>
                  <a:pt x="155" y="66"/>
                  <a:pt x="155" y="66"/>
                </a:cubicBezTo>
                <a:cubicBezTo>
                  <a:pt x="155" y="30"/>
                  <a:pt x="126" y="0"/>
                  <a:pt x="89" y="0"/>
                </a:cubicBezTo>
                <a:cubicBezTo>
                  <a:pt x="82" y="0"/>
                  <a:pt x="82" y="0"/>
                  <a:pt x="82" y="0"/>
                </a:cubicBezTo>
                <a:cubicBezTo>
                  <a:pt x="45" y="0"/>
                  <a:pt x="16" y="30"/>
                  <a:pt x="16" y="66"/>
                </a:cubicBezTo>
                <a:cubicBezTo>
                  <a:pt x="16" y="96"/>
                  <a:pt x="16" y="96"/>
                  <a:pt x="16" y="96"/>
                </a:cubicBezTo>
                <a:cubicBezTo>
                  <a:pt x="7" y="96"/>
                  <a:pt x="0" y="103"/>
                  <a:pt x="0" y="112"/>
                </a:cubicBezTo>
                <a:cubicBezTo>
                  <a:pt x="0" y="212"/>
                  <a:pt x="0" y="212"/>
                  <a:pt x="0" y="212"/>
                </a:cubicBezTo>
                <a:cubicBezTo>
                  <a:pt x="0" y="221"/>
                  <a:pt x="7" y="228"/>
                  <a:pt x="17" y="228"/>
                </a:cubicBezTo>
                <a:cubicBezTo>
                  <a:pt x="155" y="228"/>
                  <a:pt x="155" y="228"/>
                  <a:pt x="155" y="228"/>
                </a:cubicBezTo>
                <a:cubicBezTo>
                  <a:pt x="164" y="228"/>
                  <a:pt x="171" y="221"/>
                  <a:pt x="171" y="212"/>
                </a:cubicBezTo>
                <a:cubicBezTo>
                  <a:pt x="171" y="112"/>
                  <a:pt x="171" y="112"/>
                  <a:pt x="171" y="112"/>
                </a:cubicBezTo>
                <a:cubicBezTo>
                  <a:pt x="171" y="103"/>
                  <a:pt x="164" y="96"/>
                  <a:pt x="155" y="96"/>
                </a:cubicBezTo>
                <a:close/>
                <a:moveTo>
                  <a:pt x="131" y="96"/>
                </a:moveTo>
                <a:cubicBezTo>
                  <a:pt x="41" y="96"/>
                  <a:pt x="41" y="96"/>
                  <a:pt x="41" y="96"/>
                </a:cubicBezTo>
                <a:cubicBezTo>
                  <a:pt x="41" y="66"/>
                  <a:pt x="41" y="66"/>
                  <a:pt x="41" y="66"/>
                </a:cubicBezTo>
                <a:cubicBezTo>
                  <a:pt x="41" y="43"/>
                  <a:pt x="59" y="25"/>
                  <a:pt x="82" y="25"/>
                </a:cubicBezTo>
                <a:cubicBezTo>
                  <a:pt x="89" y="25"/>
                  <a:pt x="89" y="25"/>
                  <a:pt x="89" y="25"/>
                </a:cubicBezTo>
                <a:cubicBezTo>
                  <a:pt x="112" y="25"/>
                  <a:pt x="131" y="43"/>
                  <a:pt x="131" y="66"/>
                </a:cubicBezTo>
                <a:lnTo>
                  <a:pt x="131" y="96"/>
                </a:lnTo>
                <a:close/>
              </a:path>
            </a:pathLst>
          </a:custGeom>
          <a:solidFill>
            <a:srgbClr val="00B050"/>
          </a:solidFill>
          <a:ln>
            <a:noFill/>
          </a:ln>
          <a:extLst/>
        </p:spPr>
        <p:txBody>
          <a:bodyPr vert="horz" wrap="square" lIns="121899" tIns="60949" rIns="121899" bIns="60949" numCol="1" anchor="t" anchorCtr="0" compatLnSpc="1">
            <a:prstTxWarp prst="textNoShape">
              <a:avLst/>
            </a:prstTxWarp>
          </a:bodyPr>
          <a:lstStyle/>
          <a:p>
            <a:endParaRPr lang="en-US" sz="1200" dirty="0"/>
          </a:p>
        </p:txBody>
      </p:sp>
      <p:sp>
        <p:nvSpPr>
          <p:cNvPr id="94" name="Freeform 93"/>
          <p:cNvSpPr>
            <a:spLocks noEditPoints="1"/>
          </p:cNvSpPr>
          <p:nvPr/>
        </p:nvSpPr>
        <p:spPr bwMode="auto">
          <a:xfrm>
            <a:off x="6886593" y="5338388"/>
            <a:ext cx="488333" cy="650007"/>
          </a:xfrm>
          <a:custGeom>
            <a:avLst/>
            <a:gdLst>
              <a:gd name="T0" fmla="*/ 155 w 171"/>
              <a:gd name="T1" fmla="*/ 96 h 228"/>
              <a:gd name="T2" fmla="*/ 155 w 171"/>
              <a:gd name="T3" fmla="*/ 66 h 228"/>
              <a:gd name="T4" fmla="*/ 89 w 171"/>
              <a:gd name="T5" fmla="*/ 0 h 228"/>
              <a:gd name="T6" fmla="*/ 82 w 171"/>
              <a:gd name="T7" fmla="*/ 0 h 228"/>
              <a:gd name="T8" fmla="*/ 16 w 171"/>
              <a:gd name="T9" fmla="*/ 66 h 228"/>
              <a:gd name="T10" fmla="*/ 16 w 171"/>
              <a:gd name="T11" fmla="*/ 96 h 228"/>
              <a:gd name="T12" fmla="*/ 0 w 171"/>
              <a:gd name="T13" fmla="*/ 112 h 228"/>
              <a:gd name="T14" fmla="*/ 0 w 171"/>
              <a:gd name="T15" fmla="*/ 212 h 228"/>
              <a:gd name="T16" fmla="*/ 17 w 171"/>
              <a:gd name="T17" fmla="*/ 228 h 228"/>
              <a:gd name="T18" fmla="*/ 155 w 171"/>
              <a:gd name="T19" fmla="*/ 228 h 228"/>
              <a:gd name="T20" fmla="*/ 171 w 171"/>
              <a:gd name="T21" fmla="*/ 212 h 228"/>
              <a:gd name="T22" fmla="*/ 171 w 171"/>
              <a:gd name="T23" fmla="*/ 112 h 228"/>
              <a:gd name="T24" fmla="*/ 155 w 171"/>
              <a:gd name="T25" fmla="*/ 96 h 228"/>
              <a:gd name="T26" fmla="*/ 131 w 171"/>
              <a:gd name="T27" fmla="*/ 96 h 228"/>
              <a:gd name="T28" fmla="*/ 41 w 171"/>
              <a:gd name="T29" fmla="*/ 96 h 228"/>
              <a:gd name="T30" fmla="*/ 41 w 171"/>
              <a:gd name="T31" fmla="*/ 66 h 228"/>
              <a:gd name="T32" fmla="*/ 82 w 171"/>
              <a:gd name="T33" fmla="*/ 25 h 228"/>
              <a:gd name="T34" fmla="*/ 89 w 171"/>
              <a:gd name="T35" fmla="*/ 25 h 228"/>
              <a:gd name="T36" fmla="*/ 131 w 171"/>
              <a:gd name="T37" fmla="*/ 66 h 228"/>
              <a:gd name="T38" fmla="*/ 131 w 171"/>
              <a:gd name="T39" fmla="*/ 9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228">
                <a:moveTo>
                  <a:pt x="155" y="96"/>
                </a:moveTo>
                <a:cubicBezTo>
                  <a:pt x="155" y="66"/>
                  <a:pt x="155" y="66"/>
                  <a:pt x="155" y="66"/>
                </a:cubicBezTo>
                <a:cubicBezTo>
                  <a:pt x="155" y="30"/>
                  <a:pt x="126" y="0"/>
                  <a:pt x="89" y="0"/>
                </a:cubicBezTo>
                <a:cubicBezTo>
                  <a:pt x="82" y="0"/>
                  <a:pt x="82" y="0"/>
                  <a:pt x="82" y="0"/>
                </a:cubicBezTo>
                <a:cubicBezTo>
                  <a:pt x="45" y="0"/>
                  <a:pt x="16" y="30"/>
                  <a:pt x="16" y="66"/>
                </a:cubicBezTo>
                <a:cubicBezTo>
                  <a:pt x="16" y="96"/>
                  <a:pt x="16" y="96"/>
                  <a:pt x="16" y="96"/>
                </a:cubicBezTo>
                <a:cubicBezTo>
                  <a:pt x="7" y="96"/>
                  <a:pt x="0" y="103"/>
                  <a:pt x="0" y="112"/>
                </a:cubicBezTo>
                <a:cubicBezTo>
                  <a:pt x="0" y="212"/>
                  <a:pt x="0" y="212"/>
                  <a:pt x="0" y="212"/>
                </a:cubicBezTo>
                <a:cubicBezTo>
                  <a:pt x="0" y="221"/>
                  <a:pt x="7" y="228"/>
                  <a:pt x="17" y="228"/>
                </a:cubicBezTo>
                <a:cubicBezTo>
                  <a:pt x="155" y="228"/>
                  <a:pt x="155" y="228"/>
                  <a:pt x="155" y="228"/>
                </a:cubicBezTo>
                <a:cubicBezTo>
                  <a:pt x="164" y="228"/>
                  <a:pt x="171" y="221"/>
                  <a:pt x="171" y="212"/>
                </a:cubicBezTo>
                <a:cubicBezTo>
                  <a:pt x="171" y="112"/>
                  <a:pt x="171" y="112"/>
                  <a:pt x="171" y="112"/>
                </a:cubicBezTo>
                <a:cubicBezTo>
                  <a:pt x="171" y="103"/>
                  <a:pt x="164" y="96"/>
                  <a:pt x="155" y="96"/>
                </a:cubicBezTo>
                <a:close/>
                <a:moveTo>
                  <a:pt x="131" y="96"/>
                </a:moveTo>
                <a:cubicBezTo>
                  <a:pt x="41" y="96"/>
                  <a:pt x="41" y="96"/>
                  <a:pt x="41" y="96"/>
                </a:cubicBezTo>
                <a:cubicBezTo>
                  <a:pt x="41" y="66"/>
                  <a:pt x="41" y="66"/>
                  <a:pt x="41" y="66"/>
                </a:cubicBezTo>
                <a:cubicBezTo>
                  <a:pt x="41" y="43"/>
                  <a:pt x="59" y="25"/>
                  <a:pt x="82" y="25"/>
                </a:cubicBezTo>
                <a:cubicBezTo>
                  <a:pt x="89" y="25"/>
                  <a:pt x="89" y="25"/>
                  <a:pt x="89" y="25"/>
                </a:cubicBezTo>
                <a:cubicBezTo>
                  <a:pt x="112" y="25"/>
                  <a:pt x="131" y="43"/>
                  <a:pt x="131" y="66"/>
                </a:cubicBezTo>
                <a:lnTo>
                  <a:pt x="131" y="96"/>
                </a:lnTo>
                <a:close/>
              </a:path>
            </a:pathLst>
          </a:custGeom>
          <a:solidFill>
            <a:srgbClr val="00B050"/>
          </a:solidFill>
          <a:ln>
            <a:noFill/>
          </a:ln>
          <a:extLst/>
        </p:spPr>
        <p:txBody>
          <a:bodyPr vert="horz" wrap="square" lIns="121899" tIns="60949" rIns="121899" bIns="60949" numCol="1" anchor="t" anchorCtr="0" compatLnSpc="1">
            <a:prstTxWarp prst="textNoShape">
              <a:avLst/>
            </a:prstTxWarp>
          </a:bodyPr>
          <a:lstStyle/>
          <a:p>
            <a:endParaRPr lang="en-US" sz="1200" dirty="0"/>
          </a:p>
        </p:txBody>
      </p:sp>
      <p:sp>
        <p:nvSpPr>
          <p:cNvPr id="95" name="Freeform 94"/>
          <p:cNvSpPr>
            <a:spLocks noEditPoints="1"/>
          </p:cNvSpPr>
          <p:nvPr/>
        </p:nvSpPr>
        <p:spPr bwMode="auto">
          <a:xfrm>
            <a:off x="8824125" y="5338388"/>
            <a:ext cx="488333" cy="650007"/>
          </a:xfrm>
          <a:custGeom>
            <a:avLst/>
            <a:gdLst>
              <a:gd name="T0" fmla="*/ 155 w 171"/>
              <a:gd name="T1" fmla="*/ 96 h 228"/>
              <a:gd name="T2" fmla="*/ 155 w 171"/>
              <a:gd name="T3" fmla="*/ 66 h 228"/>
              <a:gd name="T4" fmla="*/ 89 w 171"/>
              <a:gd name="T5" fmla="*/ 0 h 228"/>
              <a:gd name="T6" fmla="*/ 82 w 171"/>
              <a:gd name="T7" fmla="*/ 0 h 228"/>
              <a:gd name="T8" fmla="*/ 16 w 171"/>
              <a:gd name="T9" fmla="*/ 66 h 228"/>
              <a:gd name="T10" fmla="*/ 16 w 171"/>
              <a:gd name="T11" fmla="*/ 96 h 228"/>
              <a:gd name="T12" fmla="*/ 0 w 171"/>
              <a:gd name="T13" fmla="*/ 112 h 228"/>
              <a:gd name="T14" fmla="*/ 0 w 171"/>
              <a:gd name="T15" fmla="*/ 212 h 228"/>
              <a:gd name="T16" fmla="*/ 17 w 171"/>
              <a:gd name="T17" fmla="*/ 228 h 228"/>
              <a:gd name="T18" fmla="*/ 155 w 171"/>
              <a:gd name="T19" fmla="*/ 228 h 228"/>
              <a:gd name="T20" fmla="*/ 171 w 171"/>
              <a:gd name="T21" fmla="*/ 212 h 228"/>
              <a:gd name="T22" fmla="*/ 171 w 171"/>
              <a:gd name="T23" fmla="*/ 112 h 228"/>
              <a:gd name="T24" fmla="*/ 155 w 171"/>
              <a:gd name="T25" fmla="*/ 96 h 228"/>
              <a:gd name="T26" fmla="*/ 131 w 171"/>
              <a:gd name="T27" fmla="*/ 96 h 228"/>
              <a:gd name="T28" fmla="*/ 41 w 171"/>
              <a:gd name="T29" fmla="*/ 96 h 228"/>
              <a:gd name="T30" fmla="*/ 41 w 171"/>
              <a:gd name="T31" fmla="*/ 66 h 228"/>
              <a:gd name="T32" fmla="*/ 82 w 171"/>
              <a:gd name="T33" fmla="*/ 25 h 228"/>
              <a:gd name="T34" fmla="*/ 89 w 171"/>
              <a:gd name="T35" fmla="*/ 25 h 228"/>
              <a:gd name="T36" fmla="*/ 131 w 171"/>
              <a:gd name="T37" fmla="*/ 66 h 228"/>
              <a:gd name="T38" fmla="*/ 131 w 171"/>
              <a:gd name="T39" fmla="*/ 9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228">
                <a:moveTo>
                  <a:pt x="155" y="96"/>
                </a:moveTo>
                <a:cubicBezTo>
                  <a:pt x="155" y="66"/>
                  <a:pt x="155" y="66"/>
                  <a:pt x="155" y="66"/>
                </a:cubicBezTo>
                <a:cubicBezTo>
                  <a:pt x="155" y="30"/>
                  <a:pt x="126" y="0"/>
                  <a:pt x="89" y="0"/>
                </a:cubicBezTo>
                <a:cubicBezTo>
                  <a:pt x="82" y="0"/>
                  <a:pt x="82" y="0"/>
                  <a:pt x="82" y="0"/>
                </a:cubicBezTo>
                <a:cubicBezTo>
                  <a:pt x="45" y="0"/>
                  <a:pt x="16" y="30"/>
                  <a:pt x="16" y="66"/>
                </a:cubicBezTo>
                <a:cubicBezTo>
                  <a:pt x="16" y="96"/>
                  <a:pt x="16" y="96"/>
                  <a:pt x="16" y="96"/>
                </a:cubicBezTo>
                <a:cubicBezTo>
                  <a:pt x="7" y="96"/>
                  <a:pt x="0" y="103"/>
                  <a:pt x="0" y="112"/>
                </a:cubicBezTo>
                <a:cubicBezTo>
                  <a:pt x="0" y="212"/>
                  <a:pt x="0" y="212"/>
                  <a:pt x="0" y="212"/>
                </a:cubicBezTo>
                <a:cubicBezTo>
                  <a:pt x="0" y="221"/>
                  <a:pt x="7" y="228"/>
                  <a:pt x="17" y="228"/>
                </a:cubicBezTo>
                <a:cubicBezTo>
                  <a:pt x="155" y="228"/>
                  <a:pt x="155" y="228"/>
                  <a:pt x="155" y="228"/>
                </a:cubicBezTo>
                <a:cubicBezTo>
                  <a:pt x="164" y="228"/>
                  <a:pt x="171" y="221"/>
                  <a:pt x="171" y="212"/>
                </a:cubicBezTo>
                <a:cubicBezTo>
                  <a:pt x="171" y="112"/>
                  <a:pt x="171" y="112"/>
                  <a:pt x="171" y="112"/>
                </a:cubicBezTo>
                <a:cubicBezTo>
                  <a:pt x="171" y="103"/>
                  <a:pt x="164" y="96"/>
                  <a:pt x="155" y="96"/>
                </a:cubicBezTo>
                <a:close/>
                <a:moveTo>
                  <a:pt x="131" y="96"/>
                </a:moveTo>
                <a:cubicBezTo>
                  <a:pt x="41" y="96"/>
                  <a:pt x="41" y="96"/>
                  <a:pt x="41" y="96"/>
                </a:cubicBezTo>
                <a:cubicBezTo>
                  <a:pt x="41" y="66"/>
                  <a:pt x="41" y="66"/>
                  <a:pt x="41" y="66"/>
                </a:cubicBezTo>
                <a:cubicBezTo>
                  <a:pt x="41" y="43"/>
                  <a:pt x="59" y="25"/>
                  <a:pt x="82" y="25"/>
                </a:cubicBezTo>
                <a:cubicBezTo>
                  <a:pt x="89" y="25"/>
                  <a:pt x="89" y="25"/>
                  <a:pt x="89" y="25"/>
                </a:cubicBezTo>
                <a:cubicBezTo>
                  <a:pt x="112" y="25"/>
                  <a:pt x="131" y="43"/>
                  <a:pt x="131" y="66"/>
                </a:cubicBezTo>
                <a:lnTo>
                  <a:pt x="131" y="96"/>
                </a:lnTo>
                <a:close/>
              </a:path>
            </a:pathLst>
          </a:custGeom>
          <a:solidFill>
            <a:srgbClr val="00B050"/>
          </a:solidFill>
          <a:ln>
            <a:noFill/>
          </a:ln>
          <a:extLst/>
        </p:spPr>
        <p:txBody>
          <a:bodyPr vert="horz" wrap="square" lIns="121899" tIns="60949" rIns="121899" bIns="60949" numCol="1" anchor="t" anchorCtr="0" compatLnSpc="1">
            <a:prstTxWarp prst="textNoShape">
              <a:avLst/>
            </a:prstTxWarp>
          </a:bodyPr>
          <a:lstStyle/>
          <a:p>
            <a:endParaRPr lang="en-US" sz="1200" dirty="0"/>
          </a:p>
        </p:txBody>
      </p:sp>
      <p:sp>
        <p:nvSpPr>
          <p:cNvPr id="96" name="Rounded Rectangular Callout 95"/>
          <p:cNvSpPr/>
          <p:nvPr/>
        </p:nvSpPr>
        <p:spPr>
          <a:xfrm>
            <a:off x="4011169" y="4397399"/>
            <a:ext cx="2248520" cy="807419"/>
          </a:xfrm>
          <a:prstGeom prst="wedgeRoundRectCallout">
            <a:avLst>
              <a:gd name="adj1" fmla="val -69952"/>
              <a:gd name="adj2" fmla="val 108687"/>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Server hardening practices are applied</a:t>
            </a:r>
          </a:p>
        </p:txBody>
      </p:sp>
      <p:sp>
        <p:nvSpPr>
          <p:cNvPr id="97" name="Rounded Rectangular Callout 96"/>
          <p:cNvSpPr/>
          <p:nvPr/>
        </p:nvSpPr>
        <p:spPr>
          <a:xfrm>
            <a:off x="6628951" y="3581399"/>
            <a:ext cx="2434484" cy="816001"/>
          </a:xfrm>
          <a:prstGeom prst="wedgeRoundRectCallout">
            <a:avLst>
              <a:gd name="adj1" fmla="val 42729"/>
              <a:gd name="adj2" fmla="val 119092"/>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Server patching is routinely maintained</a:t>
            </a:r>
          </a:p>
        </p:txBody>
      </p:sp>
      <p:grpSp>
        <p:nvGrpSpPr>
          <p:cNvPr id="101" name="Group 100"/>
          <p:cNvGrpSpPr/>
          <p:nvPr/>
        </p:nvGrpSpPr>
        <p:grpSpPr>
          <a:xfrm>
            <a:off x="1144618" y="4866858"/>
            <a:ext cx="1023629" cy="1834605"/>
            <a:chOff x="9796770" y="625979"/>
            <a:chExt cx="1023629" cy="1834605"/>
          </a:xfrm>
        </p:grpSpPr>
        <p:sp>
          <p:nvSpPr>
            <p:cNvPr id="102" name="Rectangle 101"/>
            <p:cNvSpPr>
              <a:spLocks noChangeArrowheads="1"/>
            </p:cNvSpPr>
            <p:nvPr/>
          </p:nvSpPr>
          <p:spPr bwMode="auto">
            <a:xfrm>
              <a:off x="9819967" y="1920363"/>
              <a:ext cx="977234" cy="540221"/>
            </a:xfrm>
            <a:prstGeom prst="rect">
              <a:avLst/>
            </a:prstGeom>
            <a:solidFill>
              <a:schemeClr val="accent6">
                <a:lumMod val="40000"/>
                <a:lumOff val="60000"/>
              </a:schemeClr>
            </a:solidFill>
            <a:ln>
              <a:noFill/>
            </a:ln>
            <a:extLst>
              <a:ext uri="{91240B29-F687-4f45-9708-019B960494DF}">
                <a14:hiddenLine xmlns="" xmlns:a14="http://schemas.microsoft.com/office/drawing/2010/main" w="25400">
                  <a:solidFill>
                    <a:schemeClr val="tx1"/>
                  </a:solidFill>
                  <a:miter lim="800000"/>
                  <a:headEnd/>
                  <a:tailEnd/>
                </a14:hiddenLine>
              </a:ext>
            </a:extLst>
          </p:spPr>
          <p:txBody>
            <a:bodyPr lIns="0" tIns="0" rIns="0" bIns="0" anchor="ctr"/>
            <a:lstStyle/>
            <a:p>
              <a:pPr algn="ctr"/>
              <a:r>
                <a:rPr lang="en-US" sz="1200" dirty="0">
                  <a:solidFill>
                    <a:schemeClr val="bg2"/>
                  </a:solidFill>
                </a:rPr>
                <a:t>Application developers</a:t>
              </a:r>
            </a:p>
          </p:txBody>
        </p:sp>
        <p:sp>
          <p:nvSpPr>
            <p:cNvPr id="103" name="Freeform 6"/>
            <p:cNvSpPr>
              <a:spLocks/>
            </p:cNvSpPr>
            <p:nvPr/>
          </p:nvSpPr>
          <p:spPr bwMode="auto">
            <a:xfrm>
              <a:off x="9796770" y="625979"/>
              <a:ext cx="1023629" cy="1176019"/>
            </a:xfrm>
            <a:custGeom>
              <a:avLst/>
              <a:gdLst>
                <a:gd name="T0" fmla="*/ 2147483647 w 899"/>
                <a:gd name="T1" fmla="*/ 2147483647 h 1027"/>
                <a:gd name="T2" fmla="*/ 2147483647 w 899"/>
                <a:gd name="T3" fmla="*/ 2147483647 h 1027"/>
                <a:gd name="T4" fmla="*/ 2147483647 w 899"/>
                <a:gd name="T5" fmla="*/ 2147483647 h 1027"/>
                <a:gd name="T6" fmla="*/ 2147483647 w 899"/>
                <a:gd name="T7" fmla="*/ 2147483647 h 1027"/>
                <a:gd name="T8" fmla="*/ 2147483647 w 899"/>
                <a:gd name="T9" fmla="*/ 2147483647 h 1027"/>
                <a:gd name="T10" fmla="*/ 2147483647 w 899"/>
                <a:gd name="T11" fmla="*/ 2147483647 h 1027"/>
                <a:gd name="T12" fmla="*/ 2147483647 w 899"/>
                <a:gd name="T13" fmla="*/ 2147483647 h 1027"/>
                <a:gd name="T14" fmla="*/ 2147483647 w 899"/>
                <a:gd name="T15" fmla="*/ 2147483647 h 1027"/>
                <a:gd name="T16" fmla="*/ 2147483647 w 899"/>
                <a:gd name="T17" fmla="*/ 2147483647 h 1027"/>
                <a:gd name="T18" fmla="*/ 2147483647 w 899"/>
                <a:gd name="T19" fmla="*/ 2147483647 h 1027"/>
                <a:gd name="T20" fmla="*/ 2147483647 w 899"/>
                <a:gd name="T21" fmla="*/ 0 h 1027"/>
                <a:gd name="T22" fmla="*/ 2147483647 w 899"/>
                <a:gd name="T23" fmla="*/ 0 h 1027"/>
                <a:gd name="T24" fmla="*/ 2147483647 w 899"/>
                <a:gd name="T25" fmla="*/ 0 h 1027"/>
                <a:gd name="T26" fmla="*/ 2147483647 w 899"/>
                <a:gd name="T27" fmla="*/ 2147483647 h 1027"/>
                <a:gd name="T28" fmla="*/ 2147483647 w 899"/>
                <a:gd name="T29" fmla="*/ 2147483647 h 1027"/>
                <a:gd name="T30" fmla="*/ 2147483647 w 899"/>
                <a:gd name="T31" fmla="*/ 2147483647 h 1027"/>
                <a:gd name="T32" fmla="*/ 2147483647 w 899"/>
                <a:gd name="T33" fmla="*/ 2147483647 h 1027"/>
                <a:gd name="T34" fmla="*/ 2147483647 w 899"/>
                <a:gd name="T35" fmla="*/ 2147483647 h 1027"/>
                <a:gd name="T36" fmla="*/ 2147483647 w 899"/>
                <a:gd name="T37" fmla="*/ 2147483647 h 1027"/>
                <a:gd name="T38" fmla="*/ 2147483647 w 899"/>
                <a:gd name="T39" fmla="*/ 2147483647 h 1027"/>
                <a:gd name="T40" fmla="*/ 2147483647 w 899"/>
                <a:gd name="T41" fmla="*/ 2147483647 h 1027"/>
                <a:gd name="T42" fmla="*/ 2147483647 w 899"/>
                <a:gd name="T43" fmla="*/ 2147483647 h 1027"/>
                <a:gd name="T44" fmla="*/ 2147483647 w 899"/>
                <a:gd name="T45" fmla="*/ 2147483647 h 1027"/>
                <a:gd name="T46" fmla="*/ 2147483647 w 899"/>
                <a:gd name="T47" fmla="*/ 2147483647 h 1027"/>
                <a:gd name="T48" fmla="*/ 2147483647 w 899"/>
                <a:gd name="T49" fmla="*/ 2147483647 h 1027"/>
                <a:gd name="T50" fmla="*/ 2147483647 w 899"/>
                <a:gd name="T51" fmla="*/ 2147483647 h 1027"/>
                <a:gd name="T52" fmla="*/ 2147483647 w 899"/>
                <a:gd name="T53" fmla="*/ 2147483647 h 1027"/>
                <a:gd name="T54" fmla="*/ 2147483647 w 899"/>
                <a:gd name="T55" fmla="*/ 2147483647 h 1027"/>
                <a:gd name="T56" fmla="*/ 2147483647 w 899"/>
                <a:gd name="T57" fmla="*/ 2147483647 h 1027"/>
                <a:gd name="T58" fmla="*/ 2147483647 w 899"/>
                <a:gd name="T59" fmla="*/ 2147483647 h 1027"/>
                <a:gd name="T60" fmla="*/ 2147483647 w 899"/>
                <a:gd name="T61" fmla="*/ 2147483647 h 1027"/>
                <a:gd name="T62" fmla="*/ 2147483647 w 899"/>
                <a:gd name="T63" fmla="*/ 2147483647 h 10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9" h="1027">
                  <a:moveTo>
                    <a:pt x="896" y="896"/>
                  </a:moveTo>
                  <a:cubicBezTo>
                    <a:pt x="886" y="854"/>
                    <a:pt x="869" y="755"/>
                    <a:pt x="828" y="669"/>
                  </a:cubicBezTo>
                  <a:cubicBezTo>
                    <a:pt x="817" y="645"/>
                    <a:pt x="805" y="623"/>
                    <a:pt x="790" y="602"/>
                  </a:cubicBezTo>
                  <a:cubicBezTo>
                    <a:pt x="671" y="577"/>
                    <a:pt x="671" y="577"/>
                    <a:pt x="671" y="577"/>
                  </a:cubicBezTo>
                  <a:cubicBezTo>
                    <a:pt x="602" y="518"/>
                    <a:pt x="602" y="518"/>
                    <a:pt x="602" y="518"/>
                  </a:cubicBezTo>
                  <a:cubicBezTo>
                    <a:pt x="593" y="518"/>
                    <a:pt x="593" y="518"/>
                    <a:pt x="593" y="518"/>
                  </a:cubicBezTo>
                  <a:cubicBezTo>
                    <a:pt x="593" y="440"/>
                    <a:pt x="593" y="440"/>
                    <a:pt x="593" y="440"/>
                  </a:cubicBezTo>
                  <a:cubicBezTo>
                    <a:pt x="593" y="440"/>
                    <a:pt x="612" y="403"/>
                    <a:pt x="621" y="365"/>
                  </a:cubicBezTo>
                  <a:cubicBezTo>
                    <a:pt x="621" y="365"/>
                    <a:pt x="696" y="306"/>
                    <a:pt x="652" y="247"/>
                  </a:cubicBezTo>
                  <a:cubicBezTo>
                    <a:pt x="652" y="247"/>
                    <a:pt x="652" y="197"/>
                    <a:pt x="652" y="128"/>
                  </a:cubicBezTo>
                  <a:cubicBezTo>
                    <a:pt x="652" y="56"/>
                    <a:pt x="562" y="0"/>
                    <a:pt x="455" y="0"/>
                  </a:cubicBezTo>
                  <a:cubicBezTo>
                    <a:pt x="452" y="0"/>
                    <a:pt x="452" y="0"/>
                    <a:pt x="452" y="0"/>
                  </a:cubicBezTo>
                  <a:cubicBezTo>
                    <a:pt x="452" y="0"/>
                    <a:pt x="452" y="0"/>
                    <a:pt x="449" y="0"/>
                  </a:cubicBezTo>
                  <a:cubicBezTo>
                    <a:pt x="374" y="0"/>
                    <a:pt x="336" y="38"/>
                    <a:pt x="336" y="38"/>
                  </a:cubicBezTo>
                  <a:cubicBezTo>
                    <a:pt x="252" y="38"/>
                    <a:pt x="252" y="128"/>
                    <a:pt x="252" y="128"/>
                  </a:cubicBezTo>
                  <a:cubicBezTo>
                    <a:pt x="252" y="247"/>
                    <a:pt x="252" y="247"/>
                    <a:pt x="252" y="247"/>
                  </a:cubicBezTo>
                  <a:cubicBezTo>
                    <a:pt x="208" y="306"/>
                    <a:pt x="283" y="365"/>
                    <a:pt x="283" y="365"/>
                  </a:cubicBezTo>
                  <a:cubicBezTo>
                    <a:pt x="293" y="403"/>
                    <a:pt x="311" y="440"/>
                    <a:pt x="311" y="440"/>
                  </a:cubicBezTo>
                  <a:cubicBezTo>
                    <a:pt x="311" y="518"/>
                    <a:pt x="311" y="518"/>
                    <a:pt x="311" y="518"/>
                  </a:cubicBezTo>
                  <a:cubicBezTo>
                    <a:pt x="302" y="518"/>
                    <a:pt x="302" y="518"/>
                    <a:pt x="302" y="518"/>
                  </a:cubicBezTo>
                  <a:cubicBezTo>
                    <a:pt x="271" y="544"/>
                    <a:pt x="232" y="574"/>
                    <a:pt x="227" y="577"/>
                  </a:cubicBezTo>
                  <a:cubicBezTo>
                    <a:pt x="227" y="577"/>
                    <a:pt x="227" y="577"/>
                    <a:pt x="108" y="602"/>
                  </a:cubicBezTo>
                  <a:cubicBezTo>
                    <a:pt x="93" y="623"/>
                    <a:pt x="81" y="645"/>
                    <a:pt x="70" y="669"/>
                  </a:cubicBezTo>
                  <a:cubicBezTo>
                    <a:pt x="29" y="755"/>
                    <a:pt x="12" y="854"/>
                    <a:pt x="2" y="896"/>
                  </a:cubicBezTo>
                  <a:cubicBezTo>
                    <a:pt x="0" y="910"/>
                    <a:pt x="0" y="921"/>
                    <a:pt x="2" y="929"/>
                  </a:cubicBezTo>
                  <a:cubicBezTo>
                    <a:pt x="2" y="930"/>
                    <a:pt x="2" y="932"/>
                    <a:pt x="2" y="933"/>
                  </a:cubicBezTo>
                  <a:cubicBezTo>
                    <a:pt x="15" y="939"/>
                    <a:pt x="27" y="945"/>
                    <a:pt x="40" y="950"/>
                  </a:cubicBezTo>
                  <a:cubicBezTo>
                    <a:pt x="138" y="997"/>
                    <a:pt x="285" y="1027"/>
                    <a:pt x="449" y="1027"/>
                  </a:cubicBezTo>
                  <a:cubicBezTo>
                    <a:pt x="614" y="1027"/>
                    <a:pt x="761" y="997"/>
                    <a:pt x="858" y="950"/>
                  </a:cubicBezTo>
                  <a:cubicBezTo>
                    <a:pt x="871" y="945"/>
                    <a:pt x="883" y="939"/>
                    <a:pt x="896" y="933"/>
                  </a:cubicBezTo>
                  <a:cubicBezTo>
                    <a:pt x="896" y="932"/>
                    <a:pt x="896" y="930"/>
                    <a:pt x="896" y="929"/>
                  </a:cubicBezTo>
                  <a:cubicBezTo>
                    <a:pt x="898" y="921"/>
                    <a:pt x="899" y="910"/>
                    <a:pt x="896" y="896"/>
                  </a:cubicBezTo>
                  <a:close/>
                </a:path>
              </a:pathLst>
            </a:custGeom>
            <a:solidFill>
              <a:schemeClr val="accent6">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04" name="Rounded Rectangular Callout 103"/>
          <p:cNvSpPr/>
          <p:nvPr/>
        </p:nvSpPr>
        <p:spPr>
          <a:xfrm>
            <a:off x="178513" y="3340548"/>
            <a:ext cx="2479254" cy="875282"/>
          </a:xfrm>
          <a:prstGeom prst="wedgeRoundRectCallout">
            <a:avLst>
              <a:gd name="adj1" fmla="val 9959"/>
              <a:gd name="adj2" fmla="val 129830"/>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Developers add security into the applications</a:t>
            </a:r>
          </a:p>
        </p:txBody>
      </p:sp>
      <p:pic>
        <p:nvPicPr>
          <p:cNvPr id="1028" name="Picture 4" descr="http://plainicon.com/dboard/userprod/2805_fce53/prod_thumb/plainicon.com-47479-512px-38a.png"/>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77931" y="5515478"/>
            <a:ext cx="834947" cy="834947"/>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4" descr="http://plainicon.com/dboard/userprod/2805_fce53/prod_thumb/plainicon.com-47479-512px-38a.png"/>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33271" y="5515478"/>
            <a:ext cx="834947" cy="834947"/>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descr="http://plainicon.com/dboard/userprod/2805_fce53/prod_thumb/plainicon.com-47479-512px-38a.png"/>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70792" y="5515478"/>
            <a:ext cx="834947" cy="8349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0371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childTnLst>
                          </p:cTn>
                        </p:par>
                        <p:par>
                          <p:cTn id="20" fill="hold">
                            <p:stCondLst>
                              <p:cond delay="1000"/>
                            </p:stCondLst>
                            <p:childTnLst>
                              <p:par>
                                <p:cTn id="21" presetID="22" presetClass="entr" presetSubtype="1" fill="hold" nodeType="afterEffect">
                                  <p:stCondLst>
                                    <p:cond delay="25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par>
                          <p:cTn id="24" fill="hold">
                            <p:stCondLst>
                              <p:cond delay="1750"/>
                            </p:stCondLst>
                            <p:childTnLst>
                              <p:par>
                                <p:cTn id="25" presetID="1" presetClass="entr" presetSubtype="0" fill="hold" grpId="0" nodeType="after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8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6"/>
                                        </p:tgtEl>
                                        <p:attrNameLst>
                                          <p:attrName>style.visibility</p:attrName>
                                        </p:attrNameLst>
                                      </p:cBhvr>
                                      <p:to>
                                        <p:strVal val="visible"/>
                                      </p:to>
                                    </p:set>
                                    <p:animEffect transition="in" filter="fade">
                                      <p:cBhvr>
                                        <p:cTn id="33" dur="500"/>
                                        <p:tgtEl>
                                          <p:spTgt spid="86"/>
                                        </p:tgtEl>
                                      </p:cBhvr>
                                    </p:animEffect>
                                  </p:childTnLst>
                                </p:cTn>
                              </p:par>
                              <p:par>
                                <p:cTn id="34" presetID="1" presetClass="exit" presetSubtype="0" fill="hold" grpId="1" nodeType="withEffect">
                                  <p:stCondLst>
                                    <p:cond delay="0"/>
                                  </p:stCondLst>
                                  <p:childTnLst>
                                    <p:set>
                                      <p:cBhvr>
                                        <p:cTn id="35" dur="1" fill="hold">
                                          <p:stCondLst>
                                            <p:cond delay="0"/>
                                          </p:stCondLst>
                                        </p:cTn>
                                        <p:tgtEl>
                                          <p:spTgt spid="83"/>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96"/>
                                        </p:tgtEl>
                                        <p:attrNameLst>
                                          <p:attrName>style.visibility</p:attrName>
                                        </p:attrNameLst>
                                      </p:cBhvr>
                                      <p:to>
                                        <p:strVal val="visible"/>
                                      </p:to>
                                    </p:set>
                                    <p:animEffect transition="in" filter="fade">
                                      <p:cBhvr>
                                        <p:cTn id="38" dur="500"/>
                                        <p:tgtEl>
                                          <p:spTgt spid="96"/>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500"/>
                                        <p:tgtEl>
                                          <p:spTgt spid="94"/>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95"/>
                                        </p:tgtEl>
                                        <p:attrNameLst>
                                          <p:attrName>style.visibility</p:attrName>
                                        </p:attrNameLst>
                                      </p:cBhvr>
                                      <p:to>
                                        <p:strVal val="visible"/>
                                      </p:to>
                                    </p:set>
                                    <p:animEffect transition="in" filter="fade">
                                      <p:cBhvr>
                                        <p:cTn id="46" dur="500"/>
                                        <p:tgtEl>
                                          <p:spTgt spid="9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wipe(left)">
                                      <p:cBhvr>
                                        <p:cTn id="51" dur="500"/>
                                        <p:tgtEl>
                                          <p:spTgt spid="1026"/>
                                        </p:tgtEl>
                                      </p:cBhvr>
                                    </p:animEffect>
                                  </p:childTnLst>
                                </p:cTn>
                              </p:par>
                              <p:par>
                                <p:cTn id="52" presetID="1" presetClass="exit" presetSubtype="0" fill="hold" grpId="1" nodeType="withEffect">
                                  <p:stCondLst>
                                    <p:cond delay="0"/>
                                  </p:stCondLst>
                                  <p:childTnLst>
                                    <p:set>
                                      <p:cBhvr>
                                        <p:cTn id="53" dur="1" fill="hold">
                                          <p:stCondLst>
                                            <p:cond delay="0"/>
                                          </p:stCondLst>
                                        </p:cTn>
                                        <p:tgtEl>
                                          <p:spTgt spid="96"/>
                                        </p:tgtEl>
                                        <p:attrNameLst>
                                          <p:attrName>style.visibility</p:attrName>
                                        </p:attrNameLst>
                                      </p:cBhvr>
                                      <p:to>
                                        <p:strVal val="hidden"/>
                                      </p:to>
                                    </p:se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84"/>
                                        </p:tgtEl>
                                        <p:attrNameLst>
                                          <p:attrName>style.visibility</p:attrName>
                                        </p:attrNameLst>
                                      </p:cBhvr>
                                      <p:to>
                                        <p:strVal val="visible"/>
                                      </p:to>
                                    </p:set>
                                    <p:animEffect transition="in" filter="wipe(left)">
                                      <p:cBhvr>
                                        <p:cTn id="57" dur="500"/>
                                        <p:tgtEl>
                                          <p:spTgt spid="84"/>
                                        </p:tgtEl>
                                      </p:cBhvr>
                                    </p:animEffect>
                                  </p:childTnLst>
                                </p:cTn>
                              </p:par>
                            </p:childTnLst>
                          </p:cTn>
                        </p:par>
                        <p:par>
                          <p:cTn id="58" fill="hold">
                            <p:stCondLst>
                              <p:cond delay="1000"/>
                            </p:stCondLst>
                            <p:childTnLst>
                              <p:par>
                                <p:cTn id="59" presetID="22" presetClass="entr" presetSubtype="8" fill="hold" nodeType="afterEffect">
                                  <p:stCondLst>
                                    <p:cond delay="0"/>
                                  </p:stCondLst>
                                  <p:childTnLst>
                                    <p:set>
                                      <p:cBhvr>
                                        <p:cTn id="60" dur="1" fill="hold">
                                          <p:stCondLst>
                                            <p:cond delay="0"/>
                                          </p:stCondLst>
                                        </p:cTn>
                                        <p:tgtEl>
                                          <p:spTgt spid="85"/>
                                        </p:tgtEl>
                                        <p:attrNameLst>
                                          <p:attrName>style.visibility</p:attrName>
                                        </p:attrNameLst>
                                      </p:cBhvr>
                                      <p:to>
                                        <p:strVal val="visible"/>
                                      </p:to>
                                    </p:set>
                                    <p:animEffect transition="in" filter="wipe(left)">
                                      <p:cBhvr>
                                        <p:cTn id="61" dur="500"/>
                                        <p:tgtEl>
                                          <p:spTgt spid="85"/>
                                        </p:tgtEl>
                                      </p:cBhvr>
                                    </p:animEffect>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97"/>
                                        </p:tgtEl>
                                        <p:attrNameLst>
                                          <p:attrName>style.visibility</p:attrName>
                                        </p:attrNameLst>
                                      </p:cBhvr>
                                      <p:to>
                                        <p:strVal val="visible"/>
                                      </p:to>
                                    </p:set>
                                    <p:animEffect transition="in" filter="fade">
                                      <p:cBhvr>
                                        <p:cTn id="65" dur="500"/>
                                        <p:tgtEl>
                                          <p:spTgt spid="9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1"/>
                                        </p:tgtEl>
                                        <p:attrNameLst>
                                          <p:attrName>style.visibility</p:attrName>
                                        </p:attrNameLst>
                                      </p:cBhvr>
                                      <p:to>
                                        <p:strVal val="visible"/>
                                      </p:to>
                                    </p:set>
                                    <p:animEffect transition="in" filter="fade">
                                      <p:cBhvr>
                                        <p:cTn id="70" dur="500"/>
                                        <p:tgtEl>
                                          <p:spTgt spid="101"/>
                                        </p:tgtEl>
                                      </p:cBhvr>
                                    </p:animEffect>
                                  </p:childTnLst>
                                </p:cTn>
                              </p:par>
                              <p:par>
                                <p:cTn id="71" presetID="1" presetClass="exit" presetSubtype="0" fill="hold" grpId="1" nodeType="withEffect">
                                  <p:stCondLst>
                                    <p:cond delay="0"/>
                                  </p:stCondLst>
                                  <p:childTnLst>
                                    <p:set>
                                      <p:cBhvr>
                                        <p:cTn id="72" dur="1" fill="hold">
                                          <p:stCondLst>
                                            <p:cond delay="0"/>
                                          </p:stCondLst>
                                        </p:cTn>
                                        <p:tgtEl>
                                          <p:spTgt spid="97"/>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104"/>
                                        </p:tgtEl>
                                        <p:attrNameLst>
                                          <p:attrName>style.visibility</p:attrName>
                                        </p:attrNameLst>
                                      </p:cBhvr>
                                      <p:to>
                                        <p:strVal val="visible"/>
                                      </p:to>
                                    </p:set>
                                    <p:animEffect transition="in" filter="fade">
                                      <p:cBhvr>
                                        <p:cTn id="76" dur="500"/>
                                        <p:tgtEl>
                                          <p:spTgt spid="104"/>
                                        </p:tgtEl>
                                      </p:cBhvr>
                                    </p:animEffec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1028"/>
                                        </p:tgtEl>
                                        <p:attrNameLst>
                                          <p:attrName>style.visibility</p:attrName>
                                        </p:attrNameLst>
                                      </p:cBhvr>
                                      <p:to>
                                        <p:strVal val="visible"/>
                                      </p:to>
                                    </p:set>
                                    <p:animEffect transition="in" filter="fade">
                                      <p:cBhvr>
                                        <p:cTn id="80" dur="500"/>
                                        <p:tgtEl>
                                          <p:spTgt spid="1028"/>
                                        </p:tgtEl>
                                      </p:cBhvr>
                                    </p:animEffect>
                                  </p:childTnLst>
                                </p:cTn>
                              </p:par>
                            </p:childTnLst>
                          </p:cTn>
                        </p:par>
                        <p:par>
                          <p:cTn id="81" fill="hold">
                            <p:stCondLst>
                              <p:cond delay="1500"/>
                            </p:stCondLst>
                            <p:childTnLst>
                              <p:par>
                                <p:cTn id="82" presetID="10" presetClass="entr" presetSubtype="0" fill="hold" nodeType="afterEffect">
                                  <p:stCondLst>
                                    <p:cond delay="0"/>
                                  </p:stCondLst>
                                  <p:childTnLst>
                                    <p:set>
                                      <p:cBhvr>
                                        <p:cTn id="83" dur="1" fill="hold">
                                          <p:stCondLst>
                                            <p:cond delay="0"/>
                                          </p:stCondLst>
                                        </p:cTn>
                                        <p:tgtEl>
                                          <p:spTgt spid="105"/>
                                        </p:tgtEl>
                                        <p:attrNameLst>
                                          <p:attrName>style.visibility</p:attrName>
                                        </p:attrNameLst>
                                      </p:cBhvr>
                                      <p:to>
                                        <p:strVal val="visible"/>
                                      </p:to>
                                    </p:set>
                                    <p:animEffect transition="in" filter="fade">
                                      <p:cBhvr>
                                        <p:cTn id="84" dur="500"/>
                                        <p:tgtEl>
                                          <p:spTgt spid="105"/>
                                        </p:tgtEl>
                                      </p:cBhvr>
                                    </p:animEffect>
                                  </p:childTnLst>
                                </p:cTn>
                              </p:par>
                            </p:childTnLst>
                          </p:cTn>
                        </p:par>
                        <p:par>
                          <p:cTn id="85" fill="hold">
                            <p:stCondLst>
                              <p:cond delay="2000"/>
                            </p:stCondLst>
                            <p:childTnLst>
                              <p:par>
                                <p:cTn id="86" presetID="10" presetClass="entr" presetSubtype="0" fill="hold" nodeType="afterEffect">
                                  <p:stCondLst>
                                    <p:cond delay="0"/>
                                  </p:stCondLst>
                                  <p:childTnLst>
                                    <p:set>
                                      <p:cBhvr>
                                        <p:cTn id="87" dur="1" fill="hold">
                                          <p:stCondLst>
                                            <p:cond delay="0"/>
                                          </p:stCondLst>
                                        </p:cTn>
                                        <p:tgtEl>
                                          <p:spTgt spid="106"/>
                                        </p:tgtEl>
                                        <p:attrNameLst>
                                          <p:attrName>style.visibility</p:attrName>
                                        </p:attrNameLst>
                                      </p:cBhvr>
                                      <p:to>
                                        <p:strVal val="visible"/>
                                      </p:to>
                                    </p:set>
                                    <p:animEffect transition="in" filter="fade">
                                      <p:cBhvr>
                                        <p:cTn id="88"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81" grpId="0" animBg="1"/>
      <p:bldP spid="81" grpId="1" animBg="1"/>
      <p:bldP spid="83" grpId="0" animBg="1"/>
      <p:bldP spid="83" grpId="1" animBg="1"/>
      <p:bldP spid="86" grpId="0" animBg="1"/>
      <p:bldP spid="94" grpId="0" animBg="1"/>
      <p:bldP spid="95" grpId="0" animBg="1"/>
      <p:bldP spid="96" grpId="0" animBg="1"/>
      <p:bldP spid="96" grpId="1" animBg="1"/>
      <p:bldP spid="97" grpId="0" animBg="1"/>
      <p:bldP spid="97" grpId="1" animBg="1"/>
      <p:bldP spid="10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C786FA-F25A-4950-A448-37C9E71EABB0}"/>
              </a:ext>
            </a:extLst>
          </p:cNvPr>
          <p:cNvPicPr>
            <a:picLocks noChangeAspect="1"/>
          </p:cNvPicPr>
          <p:nvPr/>
        </p:nvPicPr>
        <p:blipFill>
          <a:blip r:embed="rId3"/>
          <a:stretch>
            <a:fillRect/>
          </a:stretch>
        </p:blipFill>
        <p:spPr>
          <a:xfrm>
            <a:off x="457200" y="642258"/>
            <a:ext cx="11453853" cy="6012701"/>
          </a:xfrm>
          <a:prstGeom prst="rect">
            <a:avLst/>
          </a:prstGeom>
        </p:spPr>
      </p:pic>
      <p:sp>
        <p:nvSpPr>
          <p:cNvPr id="2" name="Title 1">
            <a:extLst>
              <a:ext uri="{FF2B5EF4-FFF2-40B4-BE49-F238E27FC236}">
                <a16:creationId xmlns:a16="http://schemas.microsoft.com/office/drawing/2014/main" id="{88564DD8-A5A1-4D85-9C1E-FB4821983703}"/>
              </a:ext>
            </a:extLst>
          </p:cNvPr>
          <p:cNvSpPr>
            <a:spLocks noGrp="1"/>
          </p:cNvSpPr>
          <p:nvPr>
            <p:ph type="title"/>
          </p:nvPr>
        </p:nvSpPr>
        <p:spPr/>
        <p:txBody>
          <a:bodyPr/>
          <a:lstStyle/>
          <a:p>
            <a:r>
              <a:rPr lang="en-US" dirty="0"/>
              <a:t>Add Server Technologies</a:t>
            </a:r>
          </a:p>
        </p:txBody>
      </p:sp>
      <p:pic>
        <p:nvPicPr>
          <p:cNvPr id="4" name="Picture 3">
            <a:extLst>
              <a:ext uri="{FF2B5EF4-FFF2-40B4-BE49-F238E27FC236}">
                <a16:creationId xmlns:a16="http://schemas.microsoft.com/office/drawing/2014/main" id="{6E694F97-4E00-4798-B6AC-BD360644E9F1}"/>
              </a:ext>
            </a:extLst>
          </p:cNvPr>
          <p:cNvPicPr>
            <a:picLocks noChangeAspect="1"/>
          </p:cNvPicPr>
          <p:nvPr/>
        </p:nvPicPr>
        <p:blipFill>
          <a:blip r:embed="rId4"/>
          <a:stretch>
            <a:fillRect/>
          </a:stretch>
        </p:blipFill>
        <p:spPr>
          <a:xfrm>
            <a:off x="457200" y="642258"/>
            <a:ext cx="11453853" cy="6012701"/>
          </a:xfrm>
          <a:prstGeom prst="rect">
            <a:avLst/>
          </a:prstGeom>
        </p:spPr>
      </p:pic>
      <p:pic>
        <p:nvPicPr>
          <p:cNvPr id="6" name="Picture 5">
            <a:extLst>
              <a:ext uri="{FF2B5EF4-FFF2-40B4-BE49-F238E27FC236}">
                <a16:creationId xmlns:a16="http://schemas.microsoft.com/office/drawing/2014/main" id="{4432002A-AF15-4A1F-8B74-33CD59059920}"/>
              </a:ext>
            </a:extLst>
          </p:cNvPr>
          <p:cNvPicPr>
            <a:picLocks noChangeAspect="1"/>
          </p:cNvPicPr>
          <p:nvPr/>
        </p:nvPicPr>
        <p:blipFill>
          <a:blip r:embed="rId5"/>
          <a:stretch>
            <a:fillRect/>
          </a:stretch>
        </p:blipFill>
        <p:spPr>
          <a:xfrm>
            <a:off x="457200" y="642258"/>
            <a:ext cx="11453853" cy="6012701"/>
          </a:xfrm>
          <a:prstGeom prst="rect">
            <a:avLst/>
          </a:prstGeom>
        </p:spPr>
      </p:pic>
      <p:pic>
        <p:nvPicPr>
          <p:cNvPr id="7" name="Picture 6">
            <a:extLst>
              <a:ext uri="{FF2B5EF4-FFF2-40B4-BE49-F238E27FC236}">
                <a16:creationId xmlns:a16="http://schemas.microsoft.com/office/drawing/2014/main" id="{B764B206-B3B9-4D3A-9F17-86B15EDF3518}"/>
              </a:ext>
            </a:extLst>
          </p:cNvPr>
          <p:cNvPicPr>
            <a:picLocks noChangeAspect="1"/>
          </p:cNvPicPr>
          <p:nvPr/>
        </p:nvPicPr>
        <p:blipFill>
          <a:blip r:embed="rId6"/>
          <a:stretch>
            <a:fillRect/>
          </a:stretch>
        </p:blipFill>
        <p:spPr>
          <a:xfrm>
            <a:off x="457200" y="642258"/>
            <a:ext cx="11453853" cy="6012701"/>
          </a:xfrm>
          <a:prstGeom prst="rect">
            <a:avLst/>
          </a:prstGeom>
        </p:spPr>
      </p:pic>
      <p:sp>
        <p:nvSpPr>
          <p:cNvPr id="8" name="Rectangle 7">
            <a:extLst>
              <a:ext uri="{FF2B5EF4-FFF2-40B4-BE49-F238E27FC236}">
                <a16:creationId xmlns:a16="http://schemas.microsoft.com/office/drawing/2014/main" id="{1AAA0898-8C4D-4F7B-BFB4-B52E89C62C28}"/>
              </a:ext>
            </a:extLst>
          </p:cNvPr>
          <p:cNvSpPr/>
          <p:nvPr/>
        </p:nvSpPr>
        <p:spPr>
          <a:xfrm>
            <a:off x="2378414" y="1493500"/>
            <a:ext cx="2941732" cy="280130"/>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Tree>
    <p:extLst>
      <p:ext uri="{BB962C8B-B14F-4D97-AF65-F5344CB8AC3E}">
        <p14:creationId xmlns:p14="http://schemas.microsoft.com/office/powerpoint/2010/main" val="70029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F14623-71B2-4A74-831E-C7B5CA606DD7}"/>
              </a:ext>
            </a:extLst>
          </p:cNvPr>
          <p:cNvPicPr>
            <a:picLocks noChangeAspect="1"/>
          </p:cNvPicPr>
          <p:nvPr/>
        </p:nvPicPr>
        <p:blipFill>
          <a:blip r:embed="rId4"/>
          <a:stretch>
            <a:fillRect/>
          </a:stretch>
        </p:blipFill>
        <p:spPr>
          <a:xfrm>
            <a:off x="457200" y="642258"/>
            <a:ext cx="11453853" cy="6012701"/>
          </a:xfrm>
          <a:prstGeom prst="rect">
            <a:avLst/>
          </a:prstGeom>
        </p:spPr>
      </p:pic>
      <p:pic>
        <p:nvPicPr>
          <p:cNvPr id="4" name="Picture 3">
            <a:extLst>
              <a:ext uri="{FF2B5EF4-FFF2-40B4-BE49-F238E27FC236}">
                <a16:creationId xmlns:a16="http://schemas.microsoft.com/office/drawing/2014/main" id="{61A5AA71-ACF7-46EC-9940-DFCED97073E3}"/>
              </a:ext>
            </a:extLst>
          </p:cNvPr>
          <p:cNvPicPr>
            <a:picLocks noChangeAspect="1"/>
          </p:cNvPicPr>
          <p:nvPr/>
        </p:nvPicPr>
        <p:blipFill>
          <a:blip r:embed="rId5"/>
          <a:stretch>
            <a:fillRect/>
          </a:stretch>
        </p:blipFill>
        <p:spPr>
          <a:xfrm>
            <a:off x="457200" y="642258"/>
            <a:ext cx="11453853" cy="6012701"/>
          </a:xfrm>
          <a:prstGeom prst="rect">
            <a:avLst/>
          </a:prstGeom>
        </p:spPr>
      </p:pic>
      <p:pic>
        <p:nvPicPr>
          <p:cNvPr id="5" name="Picture 4">
            <a:extLst>
              <a:ext uri="{FF2B5EF4-FFF2-40B4-BE49-F238E27FC236}">
                <a16:creationId xmlns:a16="http://schemas.microsoft.com/office/drawing/2014/main" id="{1B8469F0-04E6-4414-8863-B3A413D8D60C}"/>
              </a:ext>
            </a:extLst>
          </p:cNvPr>
          <p:cNvPicPr>
            <a:picLocks noChangeAspect="1"/>
          </p:cNvPicPr>
          <p:nvPr/>
        </p:nvPicPr>
        <p:blipFill>
          <a:blip r:embed="rId6"/>
          <a:stretch>
            <a:fillRect/>
          </a:stretch>
        </p:blipFill>
        <p:spPr>
          <a:xfrm>
            <a:off x="457200" y="642258"/>
            <a:ext cx="11453853" cy="6012701"/>
          </a:xfrm>
          <a:prstGeom prst="rect">
            <a:avLst/>
          </a:prstGeom>
        </p:spPr>
      </p:pic>
      <p:pic>
        <p:nvPicPr>
          <p:cNvPr id="6" name="Picture 5">
            <a:extLst>
              <a:ext uri="{FF2B5EF4-FFF2-40B4-BE49-F238E27FC236}">
                <a16:creationId xmlns:a16="http://schemas.microsoft.com/office/drawing/2014/main" id="{4285B559-3105-48B8-ADE6-AF00D775F9E3}"/>
              </a:ext>
            </a:extLst>
          </p:cNvPr>
          <p:cNvPicPr>
            <a:picLocks noChangeAspect="1"/>
          </p:cNvPicPr>
          <p:nvPr/>
        </p:nvPicPr>
        <p:blipFill>
          <a:blip r:embed="rId7"/>
          <a:stretch>
            <a:fillRect/>
          </a:stretch>
        </p:blipFill>
        <p:spPr>
          <a:xfrm>
            <a:off x="457200" y="642258"/>
            <a:ext cx="11453853" cy="6012701"/>
          </a:xfrm>
          <a:prstGeom prst="rect">
            <a:avLst/>
          </a:prstGeom>
        </p:spPr>
      </p:pic>
      <p:sp>
        <p:nvSpPr>
          <p:cNvPr id="2" name="Title 1"/>
          <p:cNvSpPr>
            <a:spLocks noGrp="1"/>
          </p:cNvSpPr>
          <p:nvPr>
            <p:ph type="title"/>
          </p:nvPr>
        </p:nvSpPr>
        <p:spPr/>
        <p:txBody>
          <a:bodyPr/>
          <a:lstStyle/>
          <a:p>
            <a:r>
              <a:rPr lang="en-US" dirty="0"/>
              <a:t>Adding Attack Signatures to a Security Policy</a:t>
            </a:r>
          </a:p>
        </p:txBody>
      </p:sp>
      <p:sp>
        <p:nvSpPr>
          <p:cNvPr id="10" name="Rectangle 9"/>
          <p:cNvSpPr/>
          <p:nvPr/>
        </p:nvSpPr>
        <p:spPr>
          <a:xfrm>
            <a:off x="3162472" y="1219200"/>
            <a:ext cx="4035996" cy="5191328"/>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8" name="Rectangle 17"/>
          <p:cNvSpPr/>
          <p:nvPr/>
        </p:nvSpPr>
        <p:spPr>
          <a:xfrm>
            <a:off x="11012524" y="5870165"/>
            <a:ext cx="617695" cy="251489"/>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5" name="Rounded Rectangular Callout 14"/>
          <p:cNvSpPr/>
          <p:nvPr/>
        </p:nvSpPr>
        <p:spPr>
          <a:xfrm>
            <a:off x="5359110" y="2953148"/>
            <a:ext cx="2949289" cy="1104104"/>
          </a:xfrm>
          <a:prstGeom prst="wedgeRoundRectCallout">
            <a:avLst>
              <a:gd name="adj1" fmla="val -47767"/>
              <a:gd name="adj2" fmla="val 78883"/>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Signatures adding while creating the policy and adding server technologies</a:t>
            </a:r>
          </a:p>
        </p:txBody>
      </p:sp>
    </p:spTree>
    <p:custDataLst>
      <p:tags r:id="rId1"/>
    </p:custDataLst>
    <p:extLst>
      <p:ext uri="{BB962C8B-B14F-4D97-AF65-F5344CB8AC3E}">
        <p14:creationId xmlns:p14="http://schemas.microsoft.com/office/powerpoint/2010/main" val="116128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17" presetID="1" presetClass="exit"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xit" presetSubtype="0" fill="hold" nodeType="withEffect">
                                  <p:stCondLst>
                                    <p:cond delay="500"/>
                                  </p:stCondLst>
                                  <p:childTnLst>
                                    <p:set>
                                      <p:cBhvr>
                                        <p:cTn id="23" dur="1" fill="hold">
                                          <p:stCondLst>
                                            <p:cond delay="0"/>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par>
                          <p:cTn id="29" fill="hold">
                            <p:stCondLst>
                              <p:cond delay="2000"/>
                            </p:stCondLst>
                            <p:childTnLst>
                              <p:par>
                                <p:cTn id="30" presetID="1" presetClass="entr" presetSubtype="0" fill="hold" nodeType="afterEffect">
                                  <p:stCondLst>
                                    <p:cond delay="500"/>
                                  </p:stCondLst>
                                  <p:childTnLst>
                                    <p:set>
                                      <p:cBhvr>
                                        <p:cTn id="31" dur="1" fill="hold">
                                          <p:stCondLst>
                                            <p:cond delay="0"/>
                                          </p:stCondLst>
                                        </p:cTn>
                                        <p:tgtEl>
                                          <p:spTgt spid="5"/>
                                        </p:tgtEl>
                                        <p:attrNameLst>
                                          <p:attrName>style.visibility</p:attrName>
                                        </p:attrNameLst>
                                      </p:cBhvr>
                                      <p:to>
                                        <p:strVal val="visible"/>
                                      </p:to>
                                    </p:set>
                                  </p:childTnLst>
                                </p:cTn>
                              </p:par>
                              <p:par>
                                <p:cTn id="32" presetID="1" presetClass="exit" presetSubtype="0" fill="hold" nodeType="withEffect">
                                  <p:stCondLst>
                                    <p:cond delay="50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5"/>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8" grpId="0" animBg="1"/>
      <p:bldP spid="15" grpId="0" animBg="1"/>
      <p:bldP spid="15"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D5AFE3-E0A5-4B98-9192-BB7CAA447662}"/>
              </a:ext>
            </a:extLst>
          </p:cNvPr>
          <p:cNvPicPr>
            <a:picLocks noChangeAspect="1"/>
          </p:cNvPicPr>
          <p:nvPr/>
        </p:nvPicPr>
        <p:blipFill>
          <a:blip r:embed="rId4"/>
          <a:stretch>
            <a:fillRect/>
          </a:stretch>
        </p:blipFill>
        <p:spPr>
          <a:xfrm>
            <a:off x="457200" y="642258"/>
            <a:ext cx="11453853" cy="6012701"/>
          </a:xfrm>
          <a:prstGeom prst="rect">
            <a:avLst/>
          </a:prstGeom>
        </p:spPr>
      </p:pic>
      <p:sp>
        <p:nvSpPr>
          <p:cNvPr id="656386" name="Title 1"/>
          <p:cNvSpPr>
            <a:spLocks noGrp="1"/>
          </p:cNvSpPr>
          <p:nvPr>
            <p:ph type="title"/>
          </p:nvPr>
        </p:nvSpPr>
        <p:spPr/>
        <p:txBody>
          <a:bodyPr/>
          <a:lstStyle/>
          <a:p>
            <a:r>
              <a:rPr lang="en-US" dirty="0"/>
              <a:t>Viewing Attack Signatures Per Security Policy</a:t>
            </a:r>
          </a:p>
        </p:txBody>
      </p:sp>
      <p:sp>
        <p:nvSpPr>
          <p:cNvPr id="13" name="Rectangle 12"/>
          <p:cNvSpPr/>
          <p:nvPr/>
        </p:nvSpPr>
        <p:spPr>
          <a:xfrm>
            <a:off x="2390572" y="2105294"/>
            <a:ext cx="2978022" cy="272761"/>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1" name="Rectangle 10"/>
          <p:cNvSpPr/>
          <p:nvPr/>
        </p:nvSpPr>
        <p:spPr>
          <a:xfrm>
            <a:off x="2362200" y="1549447"/>
            <a:ext cx="2438400" cy="266037"/>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4" name="Rounded Rectangular Callout 13"/>
          <p:cNvSpPr/>
          <p:nvPr/>
        </p:nvSpPr>
        <p:spPr>
          <a:xfrm>
            <a:off x="7040394" y="5029200"/>
            <a:ext cx="2342174" cy="779130"/>
          </a:xfrm>
          <a:prstGeom prst="wedgeRoundRectCallout">
            <a:avLst>
              <a:gd name="adj1" fmla="val 66868"/>
              <a:gd name="adj2" fmla="val -33742"/>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Note that all signatures are in staging</a:t>
            </a:r>
          </a:p>
        </p:txBody>
      </p:sp>
    </p:spTree>
    <p:custDataLst>
      <p:tags r:id="rId1"/>
    </p:custDataLst>
    <p:extLst>
      <p:ext uri="{BB962C8B-B14F-4D97-AF65-F5344CB8AC3E}">
        <p14:creationId xmlns:p14="http://schemas.microsoft.com/office/powerpoint/2010/main" val="189550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20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87ABA7E-3F81-4B16-8A0E-D2B1AC140146}"/>
              </a:ext>
            </a:extLst>
          </p:cNvPr>
          <p:cNvPicPr>
            <a:picLocks noChangeAspect="1"/>
          </p:cNvPicPr>
          <p:nvPr/>
        </p:nvPicPr>
        <p:blipFill>
          <a:blip r:embed="rId4"/>
          <a:stretch>
            <a:fillRect/>
          </a:stretch>
        </p:blipFill>
        <p:spPr>
          <a:xfrm>
            <a:off x="457200" y="642258"/>
            <a:ext cx="11453853" cy="6012701"/>
          </a:xfrm>
          <a:prstGeom prst="rect">
            <a:avLst/>
          </a:prstGeom>
        </p:spPr>
      </p:pic>
      <p:pic>
        <p:nvPicPr>
          <p:cNvPr id="13" name="Picture 12">
            <a:extLst>
              <a:ext uri="{FF2B5EF4-FFF2-40B4-BE49-F238E27FC236}">
                <a16:creationId xmlns:a16="http://schemas.microsoft.com/office/drawing/2014/main" id="{A0B17B6A-8D42-4BF8-B303-6CF2A6C5FB31}"/>
              </a:ext>
            </a:extLst>
          </p:cNvPr>
          <p:cNvPicPr>
            <a:picLocks noChangeAspect="1"/>
          </p:cNvPicPr>
          <p:nvPr/>
        </p:nvPicPr>
        <p:blipFill>
          <a:blip r:embed="rId5"/>
          <a:stretch>
            <a:fillRect/>
          </a:stretch>
        </p:blipFill>
        <p:spPr>
          <a:xfrm>
            <a:off x="457200" y="642258"/>
            <a:ext cx="11453853" cy="6012701"/>
          </a:xfrm>
          <a:prstGeom prst="rect">
            <a:avLst/>
          </a:prstGeom>
        </p:spPr>
      </p:pic>
      <p:pic>
        <p:nvPicPr>
          <p:cNvPr id="20" name="Picture 19">
            <a:extLst>
              <a:ext uri="{FF2B5EF4-FFF2-40B4-BE49-F238E27FC236}">
                <a16:creationId xmlns:a16="http://schemas.microsoft.com/office/drawing/2014/main" id="{037CE29A-1B59-43F8-A0A3-7F6353D97CDA}"/>
              </a:ext>
            </a:extLst>
          </p:cNvPr>
          <p:cNvPicPr>
            <a:picLocks noChangeAspect="1"/>
          </p:cNvPicPr>
          <p:nvPr/>
        </p:nvPicPr>
        <p:blipFill>
          <a:blip r:embed="rId6"/>
          <a:stretch>
            <a:fillRect/>
          </a:stretch>
        </p:blipFill>
        <p:spPr>
          <a:xfrm>
            <a:off x="457200" y="642258"/>
            <a:ext cx="11453853" cy="6012701"/>
          </a:xfrm>
          <a:prstGeom prst="rect">
            <a:avLst/>
          </a:prstGeom>
        </p:spPr>
      </p:pic>
      <p:pic>
        <p:nvPicPr>
          <p:cNvPr id="19" name="Picture 18">
            <a:extLst>
              <a:ext uri="{FF2B5EF4-FFF2-40B4-BE49-F238E27FC236}">
                <a16:creationId xmlns:a16="http://schemas.microsoft.com/office/drawing/2014/main" id="{B0AD1AC8-9DF6-4D35-B5D9-EF7A42A7BCB5}"/>
              </a:ext>
            </a:extLst>
          </p:cNvPr>
          <p:cNvPicPr>
            <a:picLocks noChangeAspect="1"/>
          </p:cNvPicPr>
          <p:nvPr/>
        </p:nvPicPr>
        <p:blipFill>
          <a:blip r:embed="rId7"/>
          <a:stretch>
            <a:fillRect/>
          </a:stretch>
        </p:blipFill>
        <p:spPr>
          <a:xfrm>
            <a:off x="457200" y="642258"/>
            <a:ext cx="10821338" cy="5936494"/>
          </a:xfrm>
          <a:prstGeom prst="rect">
            <a:avLst/>
          </a:prstGeom>
        </p:spPr>
      </p:pic>
      <p:pic>
        <p:nvPicPr>
          <p:cNvPr id="6" name="Picture 5">
            <a:extLst>
              <a:ext uri="{FF2B5EF4-FFF2-40B4-BE49-F238E27FC236}">
                <a16:creationId xmlns:a16="http://schemas.microsoft.com/office/drawing/2014/main" id="{600AD9AE-74B9-4D47-A86F-714F3443076C}"/>
              </a:ext>
            </a:extLst>
          </p:cNvPr>
          <p:cNvPicPr>
            <a:picLocks noChangeAspect="1"/>
          </p:cNvPicPr>
          <p:nvPr/>
        </p:nvPicPr>
        <p:blipFill>
          <a:blip r:embed="rId8"/>
          <a:stretch>
            <a:fillRect/>
          </a:stretch>
        </p:blipFill>
        <p:spPr>
          <a:xfrm>
            <a:off x="457200" y="642258"/>
            <a:ext cx="11453853" cy="6012701"/>
          </a:xfrm>
          <a:prstGeom prst="rect">
            <a:avLst/>
          </a:prstGeom>
        </p:spPr>
      </p:pic>
      <p:pic>
        <p:nvPicPr>
          <p:cNvPr id="7" name="Picture 6">
            <a:extLst>
              <a:ext uri="{FF2B5EF4-FFF2-40B4-BE49-F238E27FC236}">
                <a16:creationId xmlns:a16="http://schemas.microsoft.com/office/drawing/2014/main" id="{EAFC9B15-CBCA-4B8C-9D62-5A2B37A0F98F}"/>
              </a:ext>
            </a:extLst>
          </p:cNvPr>
          <p:cNvPicPr>
            <a:picLocks noChangeAspect="1"/>
          </p:cNvPicPr>
          <p:nvPr/>
        </p:nvPicPr>
        <p:blipFill>
          <a:blip r:embed="rId9"/>
          <a:stretch>
            <a:fillRect/>
          </a:stretch>
        </p:blipFill>
        <p:spPr>
          <a:xfrm>
            <a:off x="457200" y="642258"/>
            <a:ext cx="11453853" cy="6012701"/>
          </a:xfrm>
          <a:prstGeom prst="rect">
            <a:avLst/>
          </a:prstGeom>
        </p:spPr>
      </p:pic>
      <p:pic>
        <p:nvPicPr>
          <p:cNvPr id="11" name="Picture 10">
            <a:extLst>
              <a:ext uri="{FF2B5EF4-FFF2-40B4-BE49-F238E27FC236}">
                <a16:creationId xmlns:a16="http://schemas.microsoft.com/office/drawing/2014/main" id="{20B0E248-79E3-43A0-BD6C-39A6C61668C9}"/>
              </a:ext>
            </a:extLst>
          </p:cNvPr>
          <p:cNvPicPr>
            <a:picLocks noChangeAspect="1"/>
          </p:cNvPicPr>
          <p:nvPr/>
        </p:nvPicPr>
        <p:blipFill>
          <a:blip r:embed="rId10"/>
          <a:stretch>
            <a:fillRect/>
          </a:stretch>
        </p:blipFill>
        <p:spPr>
          <a:xfrm>
            <a:off x="457200" y="642258"/>
            <a:ext cx="11453853" cy="6012701"/>
          </a:xfrm>
          <a:prstGeom prst="rect">
            <a:avLst/>
          </a:prstGeom>
        </p:spPr>
      </p:pic>
      <p:sp>
        <p:nvSpPr>
          <p:cNvPr id="2" name="Title 1"/>
          <p:cNvSpPr>
            <a:spLocks noGrp="1"/>
          </p:cNvSpPr>
          <p:nvPr>
            <p:ph type="title"/>
          </p:nvPr>
        </p:nvSpPr>
        <p:spPr/>
        <p:txBody>
          <a:bodyPr/>
          <a:lstStyle/>
          <a:p>
            <a:r>
              <a:rPr lang="en-US" dirty="0"/>
              <a:t>Attack Signature Updates</a:t>
            </a:r>
          </a:p>
        </p:txBody>
      </p:sp>
      <p:sp>
        <p:nvSpPr>
          <p:cNvPr id="12" name="Rectangle 11"/>
          <p:cNvSpPr/>
          <p:nvPr/>
        </p:nvSpPr>
        <p:spPr>
          <a:xfrm>
            <a:off x="2383258" y="2635889"/>
            <a:ext cx="952500" cy="234078"/>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4" name="Rectangle 13"/>
          <p:cNvSpPr/>
          <p:nvPr/>
        </p:nvSpPr>
        <p:spPr>
          <a:xfrm>
            <a:off x="4654850" y="3059820"/>
            <a:ext cx="2037779" cy="1152258"/>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24" name="Rectangle 23"/>
          <p:cNvSpPr/>
          <p:nvPr/>
        </p:nvSpPr>
        <p:spPr>
          <a:xfrm>
            <a:off x="4022335" y="3850129"/>
            <a:ext cx="755902" cy="234078"/>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25" name="Rectangle 24"/>
          <p:cNvSpPr/>
          <p:nvPr/>
        </p:nvSpPr>
        <p:spPr>
          <a:xfrm>
            <a:off x="3830784" y="2207960"/>
            <a:ext cx="1200833" cy="830268"/>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6" name="Rounded Rectangle 15"/>
          <p:cNvSpPr/>
          <p:nvPr/>
        </p:nvSpPr>
        <p:spPr>
          <a:xfrm>
            <a:off x="5029200" y="1087582"/>
            <a:ext cx="2514600" cy="838200"/>
          </a:xfrm>
          <a:prstGeom prst="roundRect">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F5 releases signatures roughly every six weeks</a:t>
            </a:r>
          </a:p>
        </p:txBody>
      </p:sp>
      <p:sp>
        <p:nvSpPr>
          <p:cNvPr id="26" name="Rectangle 25">
            <a:extLst>
              <a:ext uri="{FF2B5EF4-FFF2-40B4-BE49-F238E27FC236}">
                <a16:creationId xmlns:a16="http://schemas.microsoft.com/office/drawing/2014/main" id="{9D05AAA3-0A19-48D7-A545-82A6E6F3B14C}"/>
              </a:ext>
            </a:extLst>
          </p:cNvPr>
          <p:cNvSpPr/>
          <p:nvPr/>
        </p:nvSpPr>
        <p:spPr>
          <a:xfrm>
            <a:off x="1021580" y="1318091"/>
            <a:ext cx="1470608" cy="234078"/>
          </a:xfrm>
          <a:prstGeom prst="rect">
            <a:avLst/>
          </a:prstGeom>
          <a:noFill/>
          <a:ln w="38100">
            <a:solidFill>
              <a:schemeClr val="accent5">
                <a:lumMod val="75000"/>
              </a:schemeClr>
            </a:solidFill>
            <a:prstDash val="sysDash"/>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17" name="Rounded Rectangle 15">
            <a:extLst>
              <a:ext uri="{FF2B5EF4-FFF2-40B4-BE49-F238E27FC236}">
                <a16:creationId xmlns:a16="http://schemas.microsoft.com/office/drawing/2014/main" id="{2078B229-60AF-4A16-A1A7-20773DF449FA}"/>
              </a:ext>
            </a:extLst>
          </p:cNvPr>
          <p:cNvSpPr/>
          <p:nvPr/>
        </p:nvSpPr>
        <p:spPr>
          <a:xfrm>
            <a:off x="5232854" y="1059165"/>
            <a:ext cx="2919549" cy="1326573"/>
          </a:xfrm>
          <a:prstGeom prst="roundRect">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Updates due to zero day attacks are typically released 12 – 48 hours after a pervasive attack</a:t>
            </a:r>
          </a:p>
        </p:txBody>
      </p:sp>
    </p:spTree>
    <p:custDataLst>
      <p:tags r:id="rId1"/>
    </p:custDataLst>
    <p:extLst>
      <p:ext uri="{BB962C8B-B14F-4D97-AF65-F5344CB8AC3E}">
        <p14:creationId xmlns:p14="http://schemas.microsoft.com/office/powerpoint/2010/main" val="125815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
                                        </p:tgtEl>
                                        <p:attrNameLst>
                                          <p:attrName>style.visibility</p:attrName>
                                        </p:attrNameLst>
                                      </p:cBhvr>
                                      <p:to>
                                        <p:strVal val="hidden"/>
                                      </p:to>
                                    </p:set>
                                  </p:childTnLst>
                                </p:cTn>
                              </p:par>
                            </p:childTnLst>
                          </p:cTn>
                        </p:par>
                        <p:par>
                          <p:cTn id="14" fill="hold">
                            <p:stCondLst>
                              <p:cond delay="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par>
                          <p:cTn id="23" fill="hold">
                            <p:stCondLst>
                              <p:cond delay="2000"/>
                            </p:stCondLst>
                            <p:childTnLst>
                              <p:par>
                                <p:cTn id="24" presetID="1" presetClass="entr" presetSubtype="0" fill="hold" nodeType="afterEffect">
                                  <p:stCondLst>
                                    <p:cond delay="500"/>
                                  </p:stCondLst>
                                  <p:childTnLst>
                                    <p:set>
                                      <p:cBhvr>
                                        <p:cTn id="25" dur="1" fill="hold">
                                          <p:stCondLst>
                                            <p:cond delay="0"/>
                                          </p:stCondLst>
                                        </p:cTn>
                                        <p:tgtEl>
                                          <p:spTgt spid="6"/>
                                        </p:tgtEl>
                                        <p:attrNameLst>
                                          <p:attrName>style.visibility</p:attrName>
                                        </p:attrNameLst>
                                      </p:cBhvr>
                                      <p:to>
                                        <p:strVal val="visible"/>
                                      </p:to>
                                    </p:set>
                                  </p:childTnLst>
                                </p:cTn>
                              </p:par>
                              <p:par>
                                <p:cTn id="26" presetID="1" presetClass="exit" presetSubtype="0" fill="hold" nodeType="withEffect">
                                  <p:stCondLst>
                                    <p:cond delay="500"/>
                                  </p:stCondLst>
                                  <p:childTnLst>
                                    <p:set>
                                      <p:cBhvr>
                                        <p:cTn id="27" dur="1" fill="hold">
                                          <p:stCondLst>
                                            <p:cond delay="0"/>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childTnLst>
                          </p:cTn>
                        </p:par>
                        <p:par>
                          <p:cTn id="34" fill="hold">
                            <p:stCondLst>
                              <p:cond delay="0"/>
                            </p:stCondLst>
                            <p:childTnLst>
                              <p:par>
                                <p:cTn id="35" presetID="21" presetClass="entr" presetSubtype="1"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2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heel(1)">
                                      <p:cBhvr>
                                        <p:cTn id="48" dur="20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par>
                          <p:cTn id="49" fill="hold">
                            <p:stCondLst>
                              <p:cond delay="2000"/>
                            </p:stCondLst>
                            <p:childTnLst>
                              <p:par>
                                <p:cTn id="50" presetID="1" presetClass="entr" presetSubtype="0" fill="hold" nodeType="afterEffect">
                                  <p:stCondLst>
                                    <p:cond delay="500"/>
                                  </p:stCondLst>
                                  <p:childTnLst>
                                    <p:set>
                                      <p:cBhvr>
                                        <p:cTn id="51" dur="1" fill="hold">
                                          <p:stCondLst>
                                            <p:cond delay="0"/>
                                          </p:stCondLst>
                                        </p:cTn>
                                        <p:tgtEl>
                                          <p:spTgt spid="13"/>
                                        </p:tgtEl>
                                        <p:attrNameLst>
                                          <p:attrName>style.visibility</p:attrName>
                                        </p:attrNameLst>
                                      </p:cBhvr>
                                      <p:to>
                                        <p:strVal val="visible"/>
                                      </p:to>
                                    </p:set>
                                  </p:childTnLst>
                                </p:cTn>
                              </p:par>
                              <p:par>
                                <p:cTn id="52" presetID="1" presetClass="exit" presetSubtype="0" fill="hold" nodeType="withEffect">
                                  <p:stCondLst>
                                    <p:cond delay="500"/>
                                  </p:stCondLst>
                                  <p:childTnLst>
                                    <p:set>
                                      <p:cBhvr>
                                        <p:cTn id="53" dur="1" fill="hold">
                                          <p:stCondLst>
                                            <p:cond delay="0"/>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 presetClass="exit" presetSubtype="0" fill="hold" nodeType="withEffect">
                                  <p:stCondLst>
                                    <p:cond delay="500"/>
                                  </p:stCondLst>
                                  <p:childTnLst>
                                    <p:set>
                                      <p:cBhvr>
                                        <p:cTn id="60" dur="1" fill="hold">
                                          <p:stCondLst>
                                            <p:cond delay="0"/>
                                          </p:stCondLst>
                                        </p:cTn>
                                        <p:tgtEl>
                                          <p:spTgt spid="13"/>
                                        </p:tgtEl>
                                        <p:attrNameLst>
                                          <p:attrName>style.visibility</p:attrName>
                                        </p:attrNameLst>
                                      </p:cBhvr>
                                      <p:to>
                                        <p:strVal val="hidden"/>
                                      </p:to>
                                    </p:set>
                                  </p:childTnLst>
                                </p:cTn>
                              </p:par>
                            </p:childTnLst>
                          </p:cTn>
                        </p:par>
                        <p:par>
                          <p:cTn id="61" fill="hold">
                            <p:stCondLst>
                              <p:cond delay="500"/>
                            </p:stCondLst>
                            <p:childTnLst>
                              <p:par>
                                <p:cTn id="62" presetID="21" presetClass="entr" presetSubtype="1"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heel(1)">
                                      <p:cBhvr>
                                        <p:cTn id="64" dur="20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4" grpId="0" animBg="1"/>
      <p:bldP spid="25" grpId="0" animBg="1"/>
      <p:bldP spid="16" grpId="0" animBg="1"/>
      <p:bldP spid="26"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2"/>
          </p:nvPr>
        </p:nvSpPr>
        <p:spPr>
          <a:xfrm>
            <a:off x="304799" y="1219200"/>
            <a:ext cx="10050781" cy="5181600"/>
          </a:xfrm>
        </p:spPr>
        <p:txBody>
          <a:bodyPr/>
          <a:lstStyle/>
          <a:p>
            <a:r>
              <a:rPr lang="en-US" dirty="0"/>
              <a:t>In this exercise:</a:t>
            </a:r>
          </a:p>
          <a:p>
            <a:pPr lvl="1"/>
            <a:r>
              <a:rPr lang="en-US" dirty="0"/>
              <a:t>Configure the security policy to learn about file types</a:t>
            </a:r>
          </a:p>
          <a:p>
            <a:pPr lvl="1"/>
            <a:r>
              <a:rPr lang="en-US" dirty="0"/>
              <a:t>Generate traffic to create learning suggestions</a:t>
            </a:r>
          </a:p>
          <a:p>
            <a:pPr lvl="1"/>
            <a:r>
              <a:rPr lang="en-US" dirty="0"/>
              <a:t>Accept valid suggestions to the security policy</a:t>
            </a:r>
          </a:p>
          <a:p>
            <a:pPr lvl="1"/>
            <a:r>
              <a:rPr lang="en-US" dirty="0"/>
              <a:t>Modify the security policy enforcement mode</a:t>
            </a:r>
          </a:p>
          <a:p>
            <a:pPr lvl="1"/>
            <a:r>
              <a:rPr lang="en-US" dirty="0"/>
              <a:t>Add additional signatures to the security policy</a:t>
            </a:r>
          </a:p>
          <a:p>
            <a:r>
              <a:rPr lang="en-US" dirty="0"/>
              <a:t>Estimated completion time: 40 minutes</a:t>
            </a:r>
          </a:p>
          <a:p>
            <a:endParaRPr lang="en-US" dirty="0"/>
          </a:p>
        </p:txBody>
      </p:sp>
      <p:sp>
        <p:nvSpPr>
          <p:cNvPr id="5" name="Title 4"/>
          <p:cNvSpPr>
            <a:spLocks noGrp="1"/>
          </p:cNvSpPr>
          <p:nvPr>
            <p:ph type="title"/>
          </p:nvPr>
        </p:nvSpPr>
        <p:spPr/>
        <p:txBody>
          <a:bodyPr/>
          <a:lstStyle/>
          <a:p>
            <a:r>
              <a:rPr lang="en-US" dirty="0"/>
              <a:t>ASM Exercise 2 – Use File Type Enforcement</a:t>
            </a:r>
          </a:p>
        </p:txBody>
      </p:sp>
    </p:spTree>
    <p:custDataLst>
      <p:tags r:id="rId1"/>
    </p:custDataLst>
    <p:extLst>
      <p:ext uri="{BB962C8B-B14F-4D97-AF65-F5344CB8AC3E}">
        <p14:creationId xmlns:p14="http://schemas.microsoft.com/office/powerpoint/2010/main" val="401957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dirty="0"/>
              <a:t>Limitations with Common Application Security Measures</a:t>
            </a:r>
          </a:p>
        </p:txBody>
      </p:sp>
      <p:grpSp>
        <p:nvGrpSpPr>
          <p:cNvPr id="5" name="Group 4"/>
          <p:cNvGrpSpPr/>
          <p:nvPr/>
        </p:nvGrpSpPr>
        <p:grpSpPr>
          <a:xfrm>
            <a:off x="7951323" y="4867160"/>
            <a:ext cx="1593706" cy="1393856"/>
            <a:chOff x="7715243" y="5410200"/>
            <a:chExt cx="1593706" cy="1393856"/>
          </a:xfrm>
        </p:grpSpPr>
        <p:sp>
          <p:nvSpPr>
            <p:cNvPr id="15" name="TextBox 14"/>
            <p:cNvSpPr txBox="1"/>
            <p:nvPr/>
          </p:nvSpPr>
          <p:spPr>
            <a:xfrm>
              <a:off x="7715243" y="6496279"/>
              <a:ext cx="1593706"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Database server</a:t>
              </a:r>
            </a:p>
          </p:txBody>
        </p:sp>
        <p:pic>
          <p:nvPicPr>
            <p:cNvPr id="35" name="Picture 34"/>
            <p:cNvPicPr>
              <a:picLocks noChangeAspect="1"/>
            </p:cNvPicPr>
            <p:nvPr/>
          </p:nvPicPr>
          <p:blipFill>
            <a:blip r:embed="rId4"/>
            <a:stretch>
              <a:fillRect/>
            </a:stretch>
          </p:blipFill>
          <p:spPr>
            <a:xfrm>
              <a:off x="8117226" y="5410200"/>
              <a:ext cx="710129" cy="1086079"/>
            </a:xfrm>
            <a:prstGeom prst="rect">
              <a:avLst/>
            </a:prstGeom>
          </p:spPr>
        </p:pic>
      </p:grpSp>
      <p:grpSp>
        <p:nvGrpSpPr>
          <p:cNvPr id="6" name="Group 5"/>
          <p:cNvGrpSpPr/>
          <p:nvPr/>
        </p:nvGrpSpPr>
        <p:grpSpPr>
          <a:xfrm>
            <a:off x="10136902" y="5037467"/>
            <a:ext cx="856954" cy="1223549"/>
            <a:chOff x="10668000" y="4127212"/>
            <a:chExt cx="856954" cy="1223549"/>
          </a:xfrm>
        </p:grpSpPr>
        <p:sp>
          <p:nvSpPr>
            <p:cNvPr id="18" name="TextBox 17"/>
            <p:cNvSpPr txBox="1"/>
            <p:nvPr/>
          </p:nvSpPr>
          <p:spPr>
            <a:xfrm>
              <a:off x="10802165" y="5042984"/>
              <a:ext cx="588624"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Data</a:t>
              </a:r>
            </a:p>
          </p:txBody>
        </p:sp>
        <p:sp>
          <p:nvSpPr>
            <p:cNvPr id="41" name="Freeform 19"/>
            <p:cNvSpPr>
              <a:spLocks noEditPoints="1"/>
            </p:cNvSpPr>
            <p:nvPr/>
          </p:nvSpPr>
          <p:spPr bwMode="auto">
            <a:xfrm>
              <a:off x="10668000" y="4127212"/>
              <a:ext cx="856954" cy="915772"/>
            </a:xfrm>
            <a:custGeom>
              <a:avLst/>
              <a:gdLst>
                <a:gd name="T0" fmla="*/ 206 w 412"/>
                <a:gd name="T1" fmla="*/ 0 h 441"/>
                <a:gd name="T2" fmla="*/ 0 w 412"/>
                <a:gd name="T3" fmla="*/ 82 h 441"/>
                <a:gd name="T4" fmla="*/ 0 w 412"/>
                <a:gd name="T5" fmla="*/ 361 h 441"/>
                <a:gd name="T6" fmla="*/ 0 w 412"/>
                <a:gd name="T7" fmla="*/ 361 h 441"/>
                <a:gd name="T8" fmla="*/ 206 w 412"/>
                <a:gd name="T9" fmla="*/ 441 h 441"/>
                <a:gd name="T10" fmla="*/ 411 w 412"/>
                <a:gd name="T11" fmla="*/ 361 h 441"/>
                <a:gd name="T12" fmla="*/ 412 w 412"/>
                <a:gd name="T13" fmla="*/ 361 h 441"/>
                <a:gd name="T14" fmla="*/ 412 w 412"/>
                <a:gd name="T15" fmla="*/ 82 h 441"/>
                <a:gd name="T16" fmla="*/ 206 w 412"/>
                <a:gd name="T17" fmla="*/ 0 h 441"/>
                <a:gd name="T18" fmla="*/ 381 w 412"/>
                <a:gd name="T19" fmla="*/ 320 h 441"/>
                <a:gd name="T20" fmla="*/ 206 w 412"/>
                <a:gd name="T21" fmla="*/ 357 h 441"/>
                <a:gd name="T22" fmla="*/ 30 w 412"/>
                <a:gd name="T23" fmla="*/ 320 h 441"/>
                <a:gd name="T24" fmla="*/ 25 w 412"/>
                <a:gd name="T25" fmla="*/ 303 h 441"/>
                <a:gd name="T26" fmla="*/ 42 w 412"/>
                <a:gd name="T27" fmla="*/ 299 h 441"/>
                <a:gd name="T28" fmla="*/ 206 w 412"/>
                <a:gd name="T29" fmla="*/ 333 h 441"/>
                <a:gd name="T30" fmla="*/ 369 w 412"/>
                <a:gd name="T31" fmla="*/ 299 h 441"/>
                <a:gd name="T32" fmla="*/ 386 w 412"/>
                <a:gd name="T33" fmla="*/ 303 h 441"/>
                <a:gd name="T34" fmla="*/ 381 w 412"/>
                <a:gd name="T35" fmla="*/ 320 h 441"/>
                <a:gd name="T36" fmla="*/ 381 w 412"/>
                <a:gd name="T37" fmla="*/ 223 h 441"/>
                <a:gd name="T38" fmla="*/ 206 w 412"/>
                <a:gd name="T39" fmla="*/ 260 h 441"/>
                <a:gd name="T40" fmla="*/ 30 w 412"/>
                <a:gd name="T41" fmla="*/ 223 h 441"/>
                <a:gd name="T42" fmla="*/ 25 w 412"/>
                <a:gd name="T43" fmla="*/ 207 h 441"/>
                <a:gd name="T44" fmla="*/ 42 w 412"/>
                <a:gd name="T45" fmla="*/ 202 h 441"/>
                <a:gd name="T46" fmla="*/ 206 w 412"/>
                <a:gd name="T47" fmla="*/ 236 h 441"/>
                <a:gd name="T48" fmla="*/ 369 w 412"/>
                <a:gd name="T49" fmla="*/ 202 h 441"/>
                <a:gd name="T50" fmla="*/ 386 w 412"/>
                <a:gd name="T51" fmla="*/ 207 h 441"/>
                <a:gd name="T52" fmla="*/ 381 w 412"/>
                <a:gd name="T53" fmla="*/ 223 h 441"/>
                <a:gd name="T54" fmla="*/ 381 w 412"/>
                <a:gd name="T55" fmla="*/ 126 h 441"/>
                <a:gd name="T56" fmla="*/ 206 w 412"/>
                <a:gd name="T57" fmla="*/ 164 h 441"/>
                <a:gd name="T58" fmla="*/ 30 w 412"/>
                <a:gd name="T59" fmla="*/ 126 h 441"/>
                <a:gd name="T60" fmla="*/ 25 w 412"/>
                <a:gd name="T61" fmla="*/ 110 h 441"/>
                <a:gd name="T62" fmla="*/ 42 w 412"/>
                <a:gd name="T63" fmla="*/ 106 h 441"/>
                <a:gd name="T64" fmla="*/ 206 w 412"/>
                <a:gd name="T65" fmla="*/ 140 h 441"/>
                <a:gd name="T66" fmla="*/ 369 w 412"/>
                <a:gd name="T67" fmla="*/ 106 h 441"/>
                <a:gd name="T68" fmla="*/ 386 w 412"/>
                <a:gd name="T69" fmla="*/ 110 h 441"/>
                <a:gd name="T70" fmla="*/ 381 w 412"/>
                <a:gd name="T71" fmla="*/ 12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2" h="441">
                  <a:moveTo>
                    <a:pt x="206" y="0"/>
                  </a:moveTo>
                  <a:cubicBezTo>
                    <a:pt x="92" y="0"/>
                    <a:pt x="0" y="37"/>
                    <a:pt x="0" y="82"/>
                  </a:cubicBezTo>
                  <a:cubicBezTo>
                    <a:pt x="0" y="82"/>
                    <a:pt x="0" y="361"/>
                    <a:pt x="0" y="361"/>
                  </a:cubicBezTo>
                  <a:cubicBezTo>
                    <a:pt x="0" y="361"/>
                    <a:pt x="0" y="361"/>
                    <a:pt x="0" y="361"/>
                  </a:cubicBezTo>
                  <a:cubicBezTo>
                    <a:pt x="1" y="406"/>
                    <a:pt x="93" y="441"/>
                    <a:pt x="206" y="441"/>
                  </a:cubicBezTo>
                  <a:cubicBezTo>
                    <a:pt x="318" y="441"/>
                    <a:pt x="410" y="406"/>
                    <a:pt x="411" y="361"/>
                  </a:cubicBezTo>
                  <a:cubicBezTo>
                    <a:pt x="412" y="361"/>
                    <a:pt x="412" y="361"/>
                    <a:pt x="412" y="361"/>
                  </a:cubicBezTo>
                  <a:cubicBezTo>
                    <a:pt x="412" y="361"/>
                    <a:pt x="412" y="82"/>
                    <a:pt x="412" y="82"/>
                  </a:cubicBezTo>
                  <a:cubicBezTo>
                    <a:pt x="412" y="37"/>
                    <a:pt x="319" y="0"/>
                    <a:pt x="206" y="0"/>
                  </a:cubicBezTo>
                  <a:close/>
                  <a:moveTo>
                    <a:pt x="381" y="320"/>
                  </a:moveTo>
                  <a:cubicBezTo>
                    <a:pt x="341" y="343"/>
                    <a:pt x="276" y="357"/>
                    <a:pt x="206" y="357"/>
                  </a:cubicBezTo>
                  <a:cubicBezTo>
                    <a:pt x="136" y="357"/>
                    <a:pt x="70" y="343"/>
                    <a:pt x="30" y="320"/>
                  </a:cubicBezTo>
                  <a:cubicBezTo>
                    <a:pt x="24" y="316"/>
                    <a:pt x="22" y="309"/>
                    <a:pt x="25" y="303"/>
                  </a:cubicBezTo>
                  <a:cubicBezTo>
                    <a:pt x="29" y="297"/>
                    <a:pt x="36" y="295"/>
                    <a:pt x="42" y="299"/>
                  </a:cubicBezTo>
                  <a:cubicBezTo>
                    <a:pt x="78" y="320"/>
                    <a:pt x="140" y="333"/>
                    <a:pt x="206" y="333"/>
                  </a:cubicBezTo>
                  <a:cubicBezTo>
                    <a:pt x="272" y="333"/>
                    <a:pt x="333" y="320"/>
                    <a:pt x="369" y="299"/>
                  </a:cubicBezTo>
                  <a:cubicBezTo>
                    <a:pt x="375" y="295"/>
                    <a:pt x="382" y="297"/>
                    <a:pt x="386" y="303"/>
                  </a:cubicBezTo>
                  <a:cubicBezTo>
                    <a:pt x="389" y="309"/>
                    <a:pt x="387" y="316"/>
                    <a:pt x="381" y="320"/>
                  </a:cubicBezTo>
                  <a:close/>
                  <a:moveTo>
                    <a:pt x="381" y="223"/>
                  </a:moveTo>
                  <a:cubicBezTo>
                    <a:pt x="341" y="246"/>
                    <a:pt x="276" y="260"/>
                    <a:pt x="206" y="260"/>
                  </a:cubicBezTo>
                  <a:cubicBezTo>
                    <a:pt x="136" y="260"/>
                    <a:pt x="70" y="246"/>
                    <a:pt x="30" y="223"/>
                  </a:cubicBezTo>
                  <a:cubicBezTo>
                    <a:pt x="24" y="220"/>
                    <a:pt x="22" y="212"/>
                    <a:pt x="25" y="207"/>
                  </a:cubicBezTo>
                  <a:cubicBezTo>
                    <a:pt x="29" y="201"/>
                    <a:pt x="36" y="199"/>
                    <a:pt x="42" y="202"/>
                  </a:cubicBezTo>
                  <a:cubicBezTo>
                    <a:pt x="78" y="224"/>
                    <a:pt x="140" y="236"/>
                    <a:pt x="206" y="236"/>
                  </a:cubicBezTo>
                  <a:cubicBezTo>
                    <a:pt x="272" y="236"/>
                    <a:pt x="333" y="224"/>
                    <a:pt x="369" y="202"/>
                  </a:cubicBezTo>
                  <a:cubicBezTo>
                    <a:pt x="375" y="199"/>
                    <a:pt x="382" y="201"/>
                    <a:pt x="386" y="207"/>
                  </a:cubicBezTo>
                  <a:cubicBezTo>
                    <a:pt x="389" y="212"/>
                    <a:pt x="387" y="220"/>
                    <a:pt x="381" y="223"/>
                  </a:cubicBezTo>
                  <a:close/>
                  <a:moveTo>
                    <a:pt x="381" y="126"/>
                  </a:moveTo>
                  <a:cubicBezTo>
                    <a:pt x="341" y="150"/>
                    <a:pt x="276" y="164"/>
                    <a:pt x="206" y="164"/>
                  </a:cubicBezTo>
                  <a:cubicBezTo>
                    <a:pt x="136" y="164"/>
                    <a:pt x="70" y="150"/>
                    <a:pt x="30" y="126"/>
                  </a:cubicBezTo>
                  <a:cubicBezTo>
                    <a:pt x="24" y="123"/>
                    <a:pt x="22" y="116"/>
                    <a:pt x="25" y="110"/>
                  </a:cubicBezTo>
                  <a:cubicBezTo>
                    <a:pt x="29" y="104"/>
                    <a:pt x="36" y="102"/>
                    <a:pt x="42" y="106"/>
                  </a:cubicBezTo>
                  <a:cubicBezTo>
                    <a:pt x="78" y="127"/>
                    <a:pt x="140" y="140"/>
                    <a:pt x="206" y="140"/>
                  </a:cubicBezTo>
                  <a:cubicBezTo>
                    <a:pt x="272" y="140"/>
                    <a:pt x="333" y="127"/>
                    <a:pt x="369" y="106"/>
                  </a:cubicBezTo>
                  <a:cubicBezTo>
                    <a:pt x="375" y="102"/>
                    <a:pt x="382" y="104"/>
                    <a:pt x="386" y="110"/>
                  </a:cubicBezTo>
                  <a:cubicBezTo>
                    <a:pt x="389" y="116"/>
                    <a:pt x="387" y="123"/>
                    <a:pt x="381" y="126"/>
                  </a:cubicBez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3" name="Group 2"/>
          <p:cNvGrpSpPr/>
          <p:nvPr/>
        </p:nvGrpSpPr>
        <p:grpSpPr>
          <a:xfrm>
            <a:off x="4173274" y="5124138"/>
            <a:ext cx="1479892" cy="1136878"/>
            <a:chOff x="4670536" y="5743378"/>
            <a:chExt cx="1479892" cy="1136878"/>
          </a:xfrm>
        </p:grpSpPr>
        <p:sp>
          <p:nvSpPr>
            <p:cNvPr id="28" name="TextBox 27"/>
            <p:cNvSpPr txBox="1"/>
            <p:nvPr/>
          </p:nvSpPr>
          <p:spPr>
            <a:xfrm>
              <a:off x="4670536" y="6572479"/>
              <a:ext cx="1479892"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CGI/JavaScript</a:t>
              </a:r>
            </a:p>
          </p:txBody>
        </p:sp>
        <p:sp>
          <p:nvSpPr>
            <p:cNvPr id="45" name="Freeform 12"/>
            <p:cNvSpPr>
              <a:spLocks noEditPoints="1"/>
            </p:cNvSpPr>
            <p:nvPr/>
          </p:nvSpPr>
          <p:spPr bwMode="auto">
            <a:xfrm>
              <a:off x="5081071" y="5743378"/>
              <a:ext cx="658822" cy="820712"/>
            </a:xfrm>
            <a:custGeom>
              <a:avLst/>
              <a:gdLst>
                <a:gd name="T0" fmla="*/ 287 w 287"/>
                <a:gd name="T1" fmla="*/ 314 h 358"/>
                <a:gd name="T2" fmla="*/ 243 w 287"/>
                <a:gd name="T3" fmla="*/ 358 h 358"/>
                <a:gd name="T4" fmla="*/ 43 w 287"/>
                <a:gd name="T5" fmla="*/ 358 h 358"/>
                <a:gd name="T6" fmla="*/ 0 w 287"/>
                <a:gd name="T7" fmla="*/ 314 h 358"/>
                <a:gd name="T8" fmla="*/ 0 w 287"/>
                <a:gd name="T9" fmla="*/ 43 h 358"/>
                <a:gd name="T10" fmla="*/ 43 w 287"/>
                <a:gd name="T11" fmla="*/ 0 h 358"/>
                <a:gd name="T12" fmla="*/ 148 w 287"/>
                <a:gd name="T13" fmla="*/ 0 h 358"/>
                <a:gd name="T14" fmla="*/ 148 w 287"/>
                <a:gd name="T15" fmla="*/ 64 h 358"/>
                <a:gd name="T16" fmla="*/ 222 w 287"/>
                <a:gd name="T17" fmla="*/ 138 h 358"/>
                <a:gd name="T18" fmla="*/ 287 w 287"/>
                <a:gd name="T19" fmla="*/ 138 h 358"/>
                <a:gd name="T20" fmla="*/ 287 w 287"/>
                <a:gd name="T21" fmla="*/ 314 h 358"/>
                <a:gd name="T22" fmla="*/ 222 w 287"/>
                <a:gd name="T23" fmla="*/ 102 h 358"/>
                <a:gd name="T24" fmla="*/ 184 w 287"/>
                <a:gd name="T25" fmla="*/ 64 h 358"/>
                <a:gd name="T26" fmla="*/ 184 w 287"/>
                <a:gd name="T27" fmla="*/ 0 h 358"/>
                <a:gd name="T28" fmla="*/ 287 w 287"/>
                <a:gd name="T29" fmla="*/ 102 h 358"/>
                <a:gd name="T30" fmla="*/ 222 w 287"/>
                <a:gd name="T31" fmla="*/ 10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58">
                  <a:moveTo>
                    <a:pt x="287" y="314"/>
                  </a:moveTo>
                  <a:cubicBezTo>
                    <a:pt x="287" y="338"/>
                    <a:pt x="267" y="358"/>
                    <a:pt x="243" y="358"/>
                  </a:cubicBezTo>
                  <a:cubicBezTo>
                    <a:pt x="43" y="358"/>
                    <a:pt x="43" y="358"/>
                    <a:pt x="43" y="358"/>
                  </a:cubicBezTo>
                  <a:cubicBezTo>
                    <a:pt x="19" y="358"/>
                    <a:pt x="0" y="338"/>
                    <a:pt x="0" y="314"/>
                  </a:cubicBezTo>
                  <a:cubicBezTo>
                    <a:pt x="0" y="43"/>
                    <a:pt x="0" y="43"/>
                    <a:pt x="0" y="43"/>
                  </a:cubicBezTo>
                  <a:cubicBezTo>
                    <a:pt x="0" y="19"/>
                    <a:pt x="19" y="0"/>
                    <a:pt x="43" y="0"/>
                  </a:cubicBezTo>
                  <a:cubicBezTo>
                    <a:pt x="148" y="0"/>
                    <a:pt x="148" y="0"/>
                    <a:pt x="148" y="0"/>
                  </a:cubicBezTo>
                  <a:cubicBezTo>
                    <a:pt x="148" y="64"/>
                    <a:pt x="148" y="64"/>
                    <a:pt x="148" y="64"/>
                  </a:cubicBezTo>
                  <a:cubicBezTo>
                    <a:pt x="148" y="105"/>
                    <a:pt x="182" y="138"/>
                    <a:pt x="222" y="138"/>
                  </a:cubicBezTo>
                  <a:cubicBezTo>
                    <a:pt x="287" y="138"/>
                    <a:pt x="287" y="138"/>
                    <a:pt x="287" y="138"/>
                  </a:cubicBezTo>
                  <a:lnTo>
                    <a:pt x="287" y="314"/>
                  </a:lnTo>
                  <a:close/>
                  <a:moveTo>
                    <a:pt x="222" y="102"/>
                  </a:moveTo>
                  <a:cubicBezTo>
                    <a:pt x="202" y="102"/>
                    <a:pt x="184" y="85"/>
                    <a:pt x="184" y="64"/>
                  </a:cubicBezTo>
                  <a:cubicBezTo>
                    <a:pt x="184" y="0"/>
                    <a:pt x="184" y="0"/>
                    <a:pt x="184" y="0"/>
                  </a:cubicBezTo>
                  <a:cubicBezTo>
                    <a:pt x="287" y="102"/>
                    <a:pt x="287" y="102"/>
                    <a:pt x="287" y="102"/>
                  </a:cubicBezTo>
                  <a:lnTo>
                    <a:pt x="222" y="102"/>
                  </a:ln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2" name="Group 1"/>
          <p:cNvGrpSpPr/>
          <p:nvPr/>
        </p:nvGrpSpPr>
        <p:grpSpPr>
          <a:xfrm>
            <a:off x="2420568" y="4867161"/>
            <a:ext cx="1160832" cy="1393855"/>
            <a:chOff x="1671665" y="4867161"/>
            <a:chExt cx="1160832" cy="1393855"/>
          </a:xfrm>
        </p:grpSpPr>
        <p:sp>
          <p:nvSpPr>
            <p:cNvPr id="11" name="TextBox 10"/>
            <p:cNvSpPr txBox="1"/>
            <p:nvPr/>
          </p:nvSpPr>
          <p:spPr>
            <a:xfrm>
              <a:off x="1671665" y="5953239"/>
              <a:ext cx="1160832"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Web server</a:t>
              </a:r>
            </a:p>
          </p:txBody>
        </p:sp>
        <p:pic>
          <p:nvPicPr>
            <p:cNvPr id="46" name="Picture 45"/>
            <p:cNvPicPr>
              <a:picLocks noChangeAspect="1"/>
            </p:cNvPicPr>
            <p:nvPr/>
          </p:nvPicPr>
          <p:blipFill>
            <a:blip r:embed="rId4"/>
            <a:stretch>
              <a:fillRect/>
            </a:stretch>
          </p:blipFill>
          <p:spPr>
            <a:xfrm>
              <a:off x="1897017" y="4867161"/>
              <a:ext cx="710129" cy="1086079"/>
            </a:xfrm>
            <a:prstGeom prst="rect">
              <a:avLst/>
            </a:prstGeom>
          </p:spPr>
        </p:pic>
      </p:grpSp>
      <p:grpSp>
        <p:nvGrpSpPr>
          <p:cNvPr id="4" name="Group 3"/>
          <p:cNvGrpSpPr/>
          <p:nvPr/>
        </p:nvGrpSpPr>
        <p:grpSpPr>
          <a:xfrm>
            <a:off x="6245040" y="4867160"/>
            <a:ext cx="1114409" cy="1393856"/>
            <a:chOff x="5719263" y="5146756"/>
            <a:chExt cx="1114409" cy="1393856"/>
          </a:xfrm>
        </p:grpSpPr>
        <p:sp>
          <p:nvSpPr>
            <p:cNvPr id="13" name="TextBox 12"/>
            <p:cNvSpPr txBox="1"/>
            <p:nvPr/>
          </p:nvSpPr>
          <p:spPr>
            <a:xfrm>
              <a:off x="5719263" y="6232835"/>
              <a:ext cx="1114409"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App server</a:t>
              </a:r>
            </a:p>
          </p:txBody>
        </p:sp>
        <p:pic>
          <p:nvPicPr>
            <p:cNvPr id="47" name="Picture 46"/>
            <p:cNvPicPr>
              <a:picLocks noChangeAspect="1"/>
            </p:cNvPicPr>
            <p:nvPr/>
          </p:nvPicPr>
          <p:blipFill>
            <a:blip r:embed="rId4"/>
            <a:stretch>
              <a:fillRect/>
            </a:stretch>
          </p:blipFill>
          <p:spPr>
            <a:xfrm>
              <a:off x="5883377" y="5146756"/>
              <a:ext cx="710129" cy="1086079"/>
            </a:xfrm>
            <a:prstGeom prst="rect">
              <a:avLst/>
            </a:prstGeom>
          </p:spPr>
        </p:pic>
      </p:grpSp>
      <p:pic>
        <p:nvPicPr>
          <p:cNvPr id="49" name="Picture 48"/>
          <p:cNvPicPr>
            <a:picLocks noChangeAspect="1"/>
          </p:cNvPicPr>
          <p:nvPr/>
        </p:nvPicPr>
        <p:blipFill>
          <a:blip r:embed="rId5"/>
          <a:stretch>
            <a:fillRect/>
          </a:stretch>
        </p:blipFill>
        <p:spPr>
          <a:xfrm>
            <a:off x="2559382" y="2792298"/>
            <a:ext cx="886224" cy="789102"/>
          </a:xfrm>
          <a:prstGeom prst="rect">
            <a:avLst/>
          </a:prstGeom>
        </p:spPr>
      </p:pic>
      <p:grpSp>
        <p:nvGrpSpPr>
          <p:cNvPr id="14" name="Group 13"/>
          <p:cNvGrpSpPr/>
          <p:nvPr/>
        </p:nvGrpSpPr>
        <p:grpSpPr>
          <a:xfrm>
            <a:off x="-1143000" y="3721633"/>
            <a:ext cx="431311" cy="574106"/>
            <a:chOff x="4368153" y="2304962"/>
            <a:chExt cx="431311" cy="574106"/>
          </a:xfrm>
        </p:grpSpPr>
        <p:sp>
          <p:nvSpPr>
            <p:cNvPr id="12" name="Chord 11"/>
            <p:cNvSpPr/>
            <p:nvPr/>
          </p:nvSpPr>
          <p:spPr>
            <a:xfrm rot="6603437">
              <a:off x="4436065" y="2334368"/>
              <a:ext cx="295484" cy="332932"/>
            </a:xfrm>
            <a:prstGeom prst="chord">
              <a:avLst>
                <a:gd name="adj1" fmla="val 2935718"/>
                <a:gd name="adj2" fmla="val 16098323"/>
              </a:avLst>
            </a:prstGeom>
            <a:solidFill>
              <a:schemeClr val="tx1"/>
            </a:solidFill>
            <a:ln w="19050">
              <a:noFill/>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73" name="Freeform 72"/>
            <p:cNvSpPr>
              <a:spLocks noEditPoints="1"/>
            </p:cNvSpPr>
            <p:nvPr/>
          </p:nvSpPr>
          <p:spPr bwMode="auto">
            <a:xfrm>
              <a:off x="4368153" y="2304962"/>
              <a:ext cx="431311" cy="574106"/>
            </a:xfrm>
            <a:custGeom>
              <a:avLst/>
              <a:gdLst>
                <a:gd name="T0" fmla="*/ 155 w 171"/>
                <a:gd name="T1" fmla="*/ 96 h 228"/>
                <a:gd name="T2" fmla="*/ 155 w 171"/>
                <a:gd name="T3" fmla="*/ 66 h 228"/>
                <a:gd name="T4" fmla="*/ 89 w 171"/>
                <a:gd name="T5" fmla="*/ 0 h 228"/>
                <a:gd name="T6" fmla="*/ 82 w 171"/>
                <a:gd name="T7" fmla="*/ 0 h 228"/>
                <a:gd name="T8" fmla="*/ 16 w 171"/>
                <a:gd name="T9" fmla="*/ 66 h 228"/>
                <a:gd name="T10" fmla="*/ 16 w 171"/>
                <a:gd name="T11" fmla="*/ 96 h 228"/>
                <a:gd name="T12" fmla="*/ 0 w 171"/>
                <a:gd name="T13" fmla="*/ 112 h 228"/>
                <a:gd name="T14" fmla="*/ 0 w 171"/>
                <a:gd name="T15" fmla="*/ 212 h 228"/>
                <a:gd name="T16" fmla="*/ 17 w 171"/>
                <a:gd name="T17" fmla="*/ 228 h 228"/>
                <a:gd name="T18" fmla="*/ 155 w 171"/>
                <a:gd name="T19" fmla="*/ 228 h 228"/>
                <a:gd name="T20" fmla="*/ 171 w 171"/>
                <a:gd name="T21" fmla="*/ 212 h 228"/>
                <a:gd name="T22" fmla="*/ 171 w 171"/>
                <a:gd name="T23" fmla="*/ 112 h 228"/>
                <a:gd name="T24" fmla="*/ 155 w 171"/>
                <a:gd name="T25" fmla="*/ 96 h 228"/>
                <a:gd name="T26" fmla="*/ 131 w 171"/>
                <a:gd name="T27" fmla="*/ 96 h 228"/>
                <a:gd name="T28" fmla="*/ 41 w 171"/>
                <a:gd name="T29" fmla="*/ 96 h 228"/>
                <a:gd name="T30" fmla="*/ 41 w 171"/>
                <a:gd name="T31" fmla="*/ 66 h 228"/>
                <a:gd name="T32" fmla="*/ 82 w 171"/>
                <a:gd name="T33" fmla="*/ 25 h 228"/>
                <a:gd name="T34" fmla="*/ 89 w 171"/>
                <a:gd name="T35" fmla="*/ 25 h 228"/>
                <a:gd name="T36" fmla="*/ 131 w 171"/>
                <a:gd name="T37" fmla="*/ 66 h 228"/>
                <a:gd name="T38" fmla="*/ 131 w 171"/>
                <a:gd name="T39" fmla="*/ 9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228">
                  <a:moveTo>
                    <a:pt x="155" y="96"/>
                  </a:moveTo>
                  <a:cubicBezTo>
                    <a:pt x="155" y="66"/>
                    <a:pt x="155" y="66"/>
                    <a:pt x="155" y="66"/>
                  </a:cubicBezTo>
                  <a:cubicBezTo>
                    <a:pt x="155" y="30"/>
                    <a:pt x="126" y="0"/>
                    <a:pt x="89" y="0"/>
                  </a:cubicBezTo>
                  <a:cubicBezTo>
                    <a:pt x="82" y="0"/>
                    <a:pt x="82" y="0"/>
                    <a:pt x="82" y="0"/>
                  </a:cubicBezTo>
                  <a:cubicBezTo>
                    <a:pt x="45" y="0"/>
                    <a:pt x="16" y="30"/>
                    <a:pt x="16" y="66"/>
                  </a:cubicBezTo>
                  <a:cubicBezTo>
                    <a:pt x="16" y="96"/>
                    <a:pt x="16" y="96"/>
                    <a:pt x="16" y="96"/>
                  </a:cubicBezTo>
                  <a:cubicBezTo>
                    <a:pt x="7" y="96"/>
                    <a:pt x="0" y="103"/>
                    <a:pt x="0" y="112"/>
                  </a:cubicBezTo>
                  <a:cubicBezTo>
                    <a:pt x="0" y="212"/>
                    <a:pt x="0" y="212"/>
                    <a:pt x="0" y="212"/>
                  </a:cubicBezTo>
                  <a:cubicBezTo>
                    <a:pt x="0" y="221"/>
                    <a:pt x="7" y="228"/>
                    <a:pt x="17" y="228"/>
                  </a:cubicBezTo>
                  <a:cubicBezTo>
                    <a:pt x="155" y="228"/>
                    <a:pt x="155" y="228"/>
                    <a:pt x="155" y="228"/>
                  </a:cubicBezTo>
                  <a:cubicBezTo>
                    <a:pt x="164" y="228"/>
                    <a:pt x="171" y="221"/>
                    <a:pt x="171" y="212"/>
                  </a:cubicBezTo>
                  <a:cubicBezTo>
                    <a:pt x="171" y="112"/>
                    <a:pt x="171" y="112"/>
                    <a:pt x="171" y="112"/>
                  </a:cubicBezTo>
                  <a:cubicBezTo>
                    <a:pt x="171" y="103"/>
                    <a:pt x="164" y="96"/>
                    <a:pt x="155" y="96"/>
                  </a:cubicBezTo>
                  <a:close/>
                  <a:moveTo>
                    <a:pt x="131" y="96"/>
                  </a:moveTo>
                  <a:cubicBezTo>
                    <a:pt x="41" y="96"/>
                    <a:pt x="41" y="96"/>
                    <a:pt x="41" y="96"/>
                  </a:cubicBezTo>
                  <a:cubicBezTo>
                    <a:pt x="41" y="66"/>
                    <a:pt x="41" y="66"/>
                    <a:pt x="41" y="66"/>
                  </a:cubicBezTo>
                  <a:cubicBezTo>
                    <a:pt x="41" y="43"/>
                    <a:pt x="59" y="25"/>
                    <a:pt x="82" y="25"/>
                  </a:cubicBezTo>
                  <a:cubicBezTo>
                    <a:pt x="89" y="25"/>
                    <a:pt x="89" y="25"/>
                    <a:pt x="89" y="25"/>
                  </a:cubicBezTo>
                  <a:cubicBezTo>
                    <a:pt x="112" y="25"/>
                    <a:pt x="131" y="43"/>
                    <a:pt x="131" y="66"/>
                  </a:cubicBezTo>
                  <a:lnTo>
                    <a:pt x="131" y="96"/>
                  </a:lnTo>
                  <a:close/>
                </a:path>
              </a:pathLst>
            </a:custGeom>
            <a:solidFill>
              <a:schemeClr val="accent5">
                <a:lumMod val="60000"/>
                <a:lumOff val="40000"/>
              </a:schemeClr>
            </a:solidFill>
            <a:ln>
              <a:noFill/>
            </a:ln>
            <a:extLst/>
          </p:spPr>
          <p:txBody>
            <a:bodyPr vert="horz" wrap="square" lIns="121899" tIns="60949" rIns="121899" bIns="60949" numCol="1" anchor="t" anchorCtr="0" compatLnSpc="1">
              <a:prstTxWarp prst="textNoShape">
                <a:avLst/>
              </a:prstTxWarp>
            </a:bodyPr>
            <a:lstStyle/>
            <a:p>
              <a:endParaRPr lang="en-US" sz="1200" dirty="0"/>
            </a:p>
          </p:txBody>
        </p:sp>
      </p:grpSp>
      <p:grpSp>
        <p:nvGrpSpPr>
          <p:cNvPr id="21" name="Group 20"/>
          <p:cNvGrpSpPr/>
          <p:nvPr/>
        </p:nvGrpSpPr>
        <p:grpSpPr>
          <a:xfrm>
            <a:off x="2795715" y="3593298"/>
            <a:ext cx="432854" cy="1245064"/>
            <a:chOff x="2795715" y="3593298"/>
            <a:chExt cx="432854" cy="1245064"/>
          </a:xfrm>
        </p:grpSpPr>
        <p:cxnSp>
          <p:nvCxnSpPr>
            <p:cNvPr id="37" name="Straight Arrow Connector 36"/>
            <p:cNvCxnSpPr/>
            <p:nvPr/>
          </p:nvCxnSpPr>
          <p:spPr>
            <a:xfrm flipH="1">
              <a:off x="3015281" y="3593298"/>
              <a:ext cx="249" cy="1245064"/>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stretch>
              <a:fillRect/>
            </a:stretch>
          </p:blipFill>
          <p:spPr>
            <a:xfrm>
              <a:off x="2795715" y="3869100"/>
              <a:ext cx="432854" cy="585267"/>
            </a:xfrm>
            <a:prstGeom prst="rect">
              <a:avLst/>
            </a:prstGeom>
          </p:spPr>
        </p:pic>
      </p:grpSp>
      <p:grpSp>
        <p:nvGrpSpPr>
          <p:cNvPr id="17" name="Group 16"/>
          <p:cNvGrpSpPr/>
          <p:nvPr/>
        </p:nvGrpSpPr>
        <p:grpSpPr>
          <a:xfrm>
            <a:off x="2786923" y="1786978"/>
            <a:ext cx="432854" cy="944211"/>
            <a:chOff x="2786923" y="1786978"/>
            <a:chExt cx="432854" cy="944211"/>
          </a:xfrm>
        </p:grpSpPr>
        <p:cxnSp>
          <p:nvCxnSpPr>
            <p:cNvPr id="56" name="Straight Arrow Connector 55"/>
            <p:cNvCxnSpPr/>
            <p:nvPr/>
          </p:nvCxnSpPr>
          <p:spPr>
            <a:xfrm>
              <a:off x="3005697" y="1786978"/>
              <a:ext cx="1" cy="944211"/>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80" name="Picture 79"/>
            <p:cNvPicPr>
              <a:picLocks noChangeAspect="1"/>
            </p:cNvPicPr>
            <p:nvPr/>
          </p:nvPicPr>
          <p:blipFill>
            <a:blip r:embed="rId6"/>
            <a:stretch>
              <a:fillRect/>
            </a:stretch>
          </p:blipFill>
          <p:spPr>
            <a:xfrm>
              <a:off x="2786923" y="1859973"/>
              <a:ext cx="432854" cy="585267"/>
            </a:xfrm>
            <a:prstGeom prst="rect">
              <a:avLst/>
            </a:prstGeom>
          </p:spPr>
        </p:pic>
      </p:grpSp>
      <p:pic>
        <p:nvPicPr>
          <p:cNvPr id="1026" name="Picture 2" descr="http://www.fluenceportland.com/wp-content/uploads/2012/11/Band-Aid.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07083">
            <a:off x="2366716" y="4813512"/>
            <a:ext cx="1268536" cy="87529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http://www.fluenceportland.com/wp-content/uploads/2012/11/Band-Aid.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07083">
            <a:off x="6167976" y="4813512"/>
            <a:ext cx="1268536" cy="87529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http://www.fluenceportland.com/wp-content/uploads/2012/11/Band-Aid.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07083">
            <a:off x="8074101" y="4813512"/>
            <a:ext cx="1268536" cy="875290"/>
          </a:xfrm>
          <a:prstGeom prst="rect">
            <a:avLst/>
          </a:prstGeom>
          <a:noFill/>
          <a:extLst>
            <a:ext uri="{909E8E84-426E-40DD-AFC4-6F175D3DCCD1}">
              <a14:hiddenFill xmlns:a14="http://schemas.microsoft.com/office/drawing/2010/main">
                <a:solidFill>
                  <a:srgbClr val="FFFFFF"/>
                </a:solidFill>
              </a14:hiddenFill>
            </a:ext>
          </a:extLst>
        </p:spPr>
      </p:pic>
      <p:sp>
        <p:nvSpPr>
          <p:cNvPr id="86" name="Freeform 85"/>
          <p:cNvSpPr>
            <a:spLocks noEditPoints="1"/>
          </p:cNvSpPr>
          <p:nvPr/>
        </p:nvSpPr>
        <p:spPr bwMode="auto">
          <a:xfrm>
            <a:off x="3120174" y="5338388"/>
            <a:ext cx="488333" cy="650007"/>
          </a:xfrm>
          <a:custGeom>
            <a:avLst/>
            <a:gdLst>
              <a:gd name="T0" fmla="*/ 155 w 171"/>
              <a:gd name="T1" fmla="*/ 96 h 228"/>
              <a:gd name="T2" fmla="*/ 155 w 171"/>
              <a:gd name="T3" fmla="*/ 66 h 228"/>
              <a:gd name="T4" fmla="*/ 89 w 171"/>
              <a:gd name="T5" fmla="*/ 0 h 228"/>
              <a:gd name="T6" fmla="*/ 82 w 171"/>
              <a:gd name="T7" fmla="*/ 0 h 228"/>
              <a:gd name="T8" fmla="*/ 16 w 171"/>
              <a:gd name="T9" fmla="*/ 66 h 228"/>
              <a:gd name="T10" fmla="*/ 16 w 171"/>
              <a:gd name="T11" fmla="*/ 96 h 228"/>
              <a:gd name="T12" fmla="*/ 0 w 171"/>
              <a:gd name="T13" fmla="*/ 112 h 228"/>
              <a:gd name="T14" fmla="*/ 0 w 171"/>
              <a:gd name="T15" fmla="*/ 212 h 228"/>
              <a:gd name="T16" fmla="*/ 17 w 171"/>
              <a:gd name="T17" fmla="*/ 228 h 228"/>
              <a:gd name="T18" fmla="*/ 155 w 171"/>
              <a:gd name="T19" fmla="*/ 228 h 228"/>
              <a:gd name="T20" fmla="*/ 171 w 171"/>
              <a:gd name="T21" fmla="*/ 212 h 228"/>
              <a:gd name="T22" fmla="*/ 171 w 171"/>
              <a:gd name="T23" fmla="*/ 112 h 228"/>
              <a:gd name="T24" fmla="*/ 155 w 171"/>
              <a:gd name="T25" fmla="*/ 96 h 228"/>
              <a:gd name="T26" fmla="*/ 131 w 171"/>
              <a:gd name="T27" fmla="*/ 96 h 228"/>
              <a:gd name="T28" fmla="*/ 41 w 171"/>
              <a:gd name="T29" fmla="*/ 96 h 228"/>
              <a:gd name="T30" fmla="*/ 41 w 171"/>
              <a:gd name="T31" fmla="*/ 66 h 228"/>
              <a:gd name="T32" fmla="*/ 82 w 171"/>
              <a:gd name="T33" fmla="*/ 25 h 228"/>
              <a:gd name="T34" fmla="*/ 89 w 171"/>
              <a:gd name="T35" fmla="*/ 25 h 228"/>
              <a:gd name="T36" fmla="*/ 131 w 171"/>
              <a:gd name="T37" fmla="*/ 66 h 228"/>
              <a:gd name="T38" fmla="*/ 131 w 171"/>
              <a:gd name="T39" fmla="*/ 9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228">
                <a:moveTo>
                  <a:pt x="155" y="96"/>
                </a:moveTo>
                <a:cubicBezTo>
                  <a:pt x="155" y="66"/>
                  <a:pt x="155" y="66"/>
                  <a:pt x="155" y="66"/>
                </a:cubicBezTo>
                <a:cubicBezTo>
                  <a:pt x="155" y="30"/>
                  <a:pt x="126" y="0"/>
                  <a:pt x="89" y="0"/>
                </a:cubicBezTo>
                <a:cubicBezTo>
                  <a:pt x="82" y="0"/>
                  <a:pt x="82" y="0"/>
                  <a:pt x="82" y="0"/>
                </a:cubicBezTo>
                <a:cubicBezTo>
                  <a:pt x="45" y="0"/>
                  <a:pt x="16" y="30"/>
                  <a:pt x="16" y="66"/>
                </a:cubicBezTo>
                <a:cubicBezTo>
                  <a:pt x="16" y="96"/>
                  <a:pt x="16" y="96"/>
                  <a:pt x="16" y="96"/>
                </a:cubicBezTo>
                <a:cubicBezTo>
                  <a:pt x="7" y="96"/>
                  <a:pt x="0" y="103"/>
                  <a:pt x="0" y="112"/>
                </a:cubicBezTo>
                <a:cubicBezTo>
                  <a:pt x="0" y="212"/>
                  <a:pt x="0" y="212"/>
                  <a:pt x="0" y="212"/>
                </a:cubicBezTo>
                <a:cubicBezTo>
                  <a:pt x="0" y="221"/>
                  <a:pt x="7" y="228"/>
                  <a:pt x="17" y="228"/>
                </a:cubicBezTo>
                <a:cubicBezTo>
                  <a:pt x="155" y="228"/>
                  <a:pt x="155" y="228"/>
                  <a:pt x="155" y="228"/>
                </a:cubicBezTo>
                <a:cubicBezTo>
                  <a:pt x="164" y="228"/>
                  <a:pt x="171" y="221"/>
                  <a:pt x="171" y="212"/>
                </a:cubicBezTo>
                <a:cubicBezTo>
                  <a:pt x="171" y="112"/>
                  <a:pt x="171" y="112"/>
                  <a:pt x="171" y="112"/>
                </a:cubicBezTo>
                <a:cubicBezTo>
                  <a:pt x="171" y="103"/>
                  <a:pt x="164" y="96"/>
                  <a:pt x="155" y="96"/>
                </a:cubicBezTo>
                <a:close/>
                <a:moveTo>
                  <a:pt x="131" y="96"/>
                </a:moveTo>
                <a:cubicBezTo>
                  <a:pt x="41" y="96"/>
                  <a:pt x="41" y="96"/>
                  <a:pt x="41" y="96"/>
                </a:cubicBezTo>
                <a:cubicBezTo>
                  <a:pt x="41" y="66"/>
                  <a:pt x="41" y="66"/>
                  <a:pt x="41" y="66"/>
                </a:cubicBezTo>
                <a:cubicBezTo>
                  <a:pt x="41" y="43"/>
                  <a:pt x="59" y="25"/>
                  <a:pt x="82" y="25"/>
                </a:cubicBezTo>
                <a:cubicBezTo>
                  <a:pt x="89" y="25"/>
                  <a:pt x="89" y="25"/>
                  <a:pt x="89" y="25"/>
                </a:cubicBezTo>
                <a:cubicBezTo>
                  <a:pt x="112" y="25"/>
                  <a:pt x="131" y="43"/>
                  <a:pt x="131" y="66"/>
                </a:cubicBezTo>
                <a:lnTo>
                  <a:pt x="131" y="96"/>
                </a:lnTo>
                <a:close/>
              </a:path>
            </a:pathLst>
          </a:custGeom>
          <a:solidFill>
            <a:srgbClr val="00B050"/>
          </a:solidFill>
          <a:ln>
            <a:noFill/>
          </a:ln>
          <a:extLst/>
        </p:spPr>
        <p:txBody>
          <a:bodyPr vert="horz" wrap="square" lIns="121899" tIns="60949" rIns="121899" bIns="60949" numCol="1" anchor="t" anchorCtr="0" compatLnSpc="1">
            <a:prstTxWarp prst="textNoShape">
              <a:avLst/>
            </a:prstTxWarp>
          </a:bodyPr>
          <a:lstStyle/>
          <a:p>
            <a:endParaRPr lang="en-US" sz="1200" dirty="0"/>
          </a:p>
        </p:txBody>
      </p:sp>
      <p:sp>
        <p:nvSpPr>
          <p:cNvPr id="94" name="Freeform 93"/>
          <p:cNvSpPr>
            <a:spLocks noEditPoints="1"/>
          </p:cNvSpPr>
          <p:nvPr/>
        </p:nvSpPr>
        <p:spPr bwMode="auto">
          <a:xfrm>
            <a:off x="6886593" y="5338388"/>
            <a:ext cx="488333" cy="650007"/>
          </a:xfrm>
          <a:custGeom>
            <a:avLst/>
            <a:gdLst>
              <a:gd name="T0" fmla="*/ 155 w 171"/>
              <a:gd name="T1" fmla="*/ 96 h 228"/>
              <a:gd name="T2" fmla="*/ 155 w 171"/>
              <a:gd name="T3" fmla="*/ 66 h 228"/>
              <a:gd name="T4" fmla="*/ 89 w 171"/>
              <a:gd name="T5" fmla="*/ 0 h 228"/>
              <a:gd name="T6" fmla="*/ 82 w 171"/>
              <a:gd name="T7" fmla="*/ 0 h 228"/>
              <a:gd name="T8" fmla="*/ 16 w 171"/>
              <a:gd name="T9" fmla="*/ 66 h 228"/>
              <a:gd name="T10" fmla="*/ 16 w 171"/>
              <a:gd name="T11" fmla="*/ 96 h 228"/>
              <a:gd name="T12" fmla="*/ 0 w 171"/>
              <a:gd name="T13" fmla="*/ 112 h 228"/>
              <a:gd name="T14" fmla="*/ 0 w 171"/>
              <a:gd name="T15" fmla="*/ 212 h 228"/>
              <a:gd name="T16" fmla="*/ 17 w 171"/>
              <a:gd name="T17" fmla="*/ 228 h 228"/>
              <a:gd name="T18" fmla="*/ 155 w 171"/>
              <a:gd name="T19" fmla="*/ 228 h 228"/>
              <a:gd name="T20" fmla="*/ 171 w 171"/>
              <a:gd name="T21" fmla="*/ 212 h 228"/>
              <a:gd name="T22" fmla="*/ 171 w 171"/>
              <a:gd name="T23" fmla="*/ 112 h 228"/>
              <a:gd name="T24" fmla="*/ 155 w 171"/>
              <a:gd name="T25" fmla="*/ 96 h 228"/>
              <a:gd name="T26" fmla="*/ 131 w 171"/>
              <a:gd name="T27" fmla="*/ 96 h 228"/>
              <a:gd name="T28" fmla="*/ 41 w 171"/>
              <a:gd name="T29" fmla="*/ 96 h 228"/>
              <a:gd name="T30" fmla="*/ 41 w 171"/>
              <a:gd name="T31" fmla="*/ 66 h 228"/>
              <a:gd name="T32" fmla="*/ 82 w 171"/>
              <a:gd name="T33" fmla="*/ 25 h 228"/>
              <a:gd name="T34" fmla="*/ 89 w 171"/>
              <a:gd name="T35" fmla="*/ 25 h 228"/>
              <a:gd name="T36" fmla="*/ 131 w 171"/>
              <a:gd name="T37" fmla="*/ 66 h 228"/>
              <a:gd name="T38" fmla="*/ 131 w 171"/>
              <a:gd name="T39" fmla="*/ 9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228">
                <a:moveTo>
                  <a:pt x="155" y="96"/>
                </a:moveTo>
                <a:cubicBezTo>
                  <a:pt x="155" y="66"/>
                  <a:pt x="155" y="66"/>
                  <a:pt x="155" y="66"/>
                </a:cubicBezTo>
                <a:cubicBezTo>
                  <a:pt x="155" y="30"/>
                  <a:pt x="126" y="0"/>
                  <a:pt x="89" y="0"/>
                </a:cubicBezTo>
                <a:cubicBezTo>
                  <a:pt x="82" y="0"/>
                  <a:pt x="82" y="0"/>
                  <a:pt x="82" y="0"/>
                </a:cubicBezTo>
                <a:cubicBezTo>
                  <a:pt x="45" y="0"/>
                  <a:pt x="16" y="30"/>
                  <a:pt x="16" y="66"/>
                </a:cubicBezTo>
                <a:cubicBezTo>
                  <a:pt x="16" y="96"/>
                  <a:pt x="16" y="96"/>
                  <a:pt x="16" y="96"/>
                </a:cubicBezTo>
                <a:cubicBezTo>
                  <a:pt x="7" y="96"/>
                  <a:pt x="0" y="103"/>
                  <a:pt x="0" y="112"/>
                </a:cubicBezTo>
                <a:cubicBezTo>
                  <a:pt x="0" y="212"/>
                  <a:pt x="0" y="212"/>
                  <a:pt x="0" y="212"/>
                </a:cubicBezTo>
                <a:cubicBezTo>
                  <a:pt x="0" y="221"/>
                  <a:pt x="7" y="228"/>
                  <a:pt x="17" y="228"/>
                </a:cubicBezTo>
                <a:cubicBezTo>
                  <a:pt x="155" y="228"/>
                  <a:pt x="155" y="228"/>
                  <a:pt x="155" y="228"/>
                </a:cubicBezTo>
                <a:cubicBezTo>
                  <a:pt x="164" y="228"/>
                  <a:pt x="171" y="221"/>
                  <a:pt x="171" y="212"/>
                </a:cubicBezTo>
                <a:cubicBezTo>
                  <a:pt x="171" y="112"/>
                  <a:pt x="171" y="112"/>
                  <a:pt x="171" y="112"/>
                </a:cubicBezTo>
                <a:cubicBezTo>
                  <a:pt x="171" y="103"/>
                  <a:pt x="164" y="96"/>
                  <a:pt x="155" y="96"/>
                </a:cubicBezTo>
                <a:close/>
                <a:moveTo>
                  <a:pt x="131" y="96"/>
                </a:moveTo>
                <a:cubicBezTo>
                  <a:pt x="41" y="96"/>
                  <a:pt x="41" y="96"/>
                  <a:pt x="41" y="96"/>
                </a:cubicBezTo>
                <a:cubicBezTo>
                  <a:pt x="41" y="66"/>
                  <a:pt x="41" y="66"/>
                  <a:pt x="41" y="66"/>
                </a:cubicBezTo>
                <a:cubicBezTo>
                  <a:pt x="41" y="43"/>
                  <a:pt x="59" y="25"/>
                  <a:pt x="82" y="25"/>
                </a:cubicBezTo>
                <a:cubicBezTo>
                  <a:pt x="89" y="25"/>
                  <a:pt x="89" y="25"/>
                  <a:pt x="89" y="25"/>
                </a:cubicBezTo>
                <a:cubicBezTo>
                  <a:pt x="112" y="25"/>
                  <a:pt x="131" y="43"/>
                  <a:pt x="131" y="66"/>
                </a:cubicBezTo>
                <a:lnTo>
                  <a:pt x="131" y="96"/>
                </a:lnTo>
                <a:close/>
              </a:path>
            </a:pathLst>
          </a:custGeom>
          <a:solidFill>
            <a:srgbClr val="00B050"/>
          </a:solidFill>
          <a:ln>
            <a:noFill/>
          </a:ln>
          <a:extLst/>
        </p:spPr>
        <p:txBody>
          <a:bodyPr vert="horz" wrap="square" lIns="121899" tIns="60949" rIns="121899" bIns="60949" numCol="1" anchor="t" anchorCtr="0" compatLnSpc="1">
            <a:prstTxWarp prst="textNoShape">
              <a:avLst/>
            </a:prstTxWarp>
          </a:bodyPr>
          <a:lstStyle/>
          <a:p>
            <a:endParaRPr lang="en-US" sz="1200" dirty="0"/>
          </a:p>
        </p:txBody>
      </p:sp>
      <p:sp>
        <p:nvSpPr>
          <p:cNvPr id="95" name="Freeform 94"/>
          <p:cNvSpPr>
            <a:spLocks noEditPoints="1"/>
          </p:cNvSpPr>
          <p:nvPr/>
        </p:nvSpPr>
        <p:spPr bwMode="auto">
          <a:xfrm>
            <a:off x="8824125" y="5338388"/>
            <a:ext cx="488333" cy="650007"/>
          </a:xfrm>
          <a:custGeom>
            <a:avLst/>
            <a:gdLst>
              <a:gd name="T0" fmla="*/ 155 w 171"/>
              <a:gd name="T1" fmla="*/ 96 h 228"/>
              <a:gd name="T2" fmla="*/ 155 w 171"/>
              <a:gd name="T3" fmla="*/ 66 h 228"/>
              <a:gd name="T4" fmla="*/ 89 w 171"/>
              <a:gd name="T5" fmla="*/ 0 h 228"/>
              <a:gd name="T6" fmla="*/ 82 w 171"/>
              <a:gd name="T7" fmla="*/ 0 h 228"/>
              <a:gd name="T8" fmla="*/ 16 w 171"/>
              <a:gd name="T9" fmla="*/ 66 h 228"/>
              <a:gd name="T10" fmla="*/ 16 w 171"/>
              <a:gd name="T11" fmla="*/ 96 h 228"/>
              <a:gd name="T12" fmla="*/ 0 w 171"/>
              <a:gd name="T13" fmla="*/ 112 h 228"/>
              <a:gd name="T14" fmla="*/ 0 w 171"/>
              <a:gd name="T15" fmla="*/ 212 h 228"/>
              <a:gd name="T16" fmla="*/ 17 w 171"/>
              <a:gd name="T17" fmla="*/ 228 h 228"/>
              <a:gd name="T18" fmla="*/ 155 w 171"/>
              <a:gd name="T19" fmla="*/ 228 h 228"/>
              <a:gd name="T20" fmla="*/ 171 w 171"/>
              <a:gd name="T21" fmla="*/ 212 h 228"/>
              <a:gd name="T22" fmla="*/ 171 w 171"/>
              <a:gd name="T23" fmla="*/ 112 h 228"/>
              <a:gd name="T24" fmla="*/ 155 w 171"/>
              <a:gd name="T25" fmla="*/ 96 h 228"/>
              <a:gd name="T26" fmla="*/ 131 w 171"/>
              <a:gd name="T27" fmla="*/ 96 h 228"/>
              <a:gd name="T28" fmla="*/ 41 w 171"/>
              <a:gd name="T29" fmla="*/ 96 h 228"/>
              <a:gd name="T30" fmla="*/ 41 w 171"/>
              <a:gd name="T31" fmla="*/ 66 h 228"/>
              <a:gd name="T32" fmla="*/ 82 w 171"/>
              <a:gd name="T33" fmla="*/ 25 h 228"/>
              <a:gd name="T34" fmla="*/ 89 w 171"/>
              <a:gd name="T35" fmla="*/ 25 h 228"/>
              <a:gd name="T36" fmla="*/ 131 w 171"/>
              <a:gd name="T37" fmla="*/ 66 h 228"/>
              <a:gd name="T38" fmla="*/ 131 w 171"/>
              <a:gd name="T39" fmla="*/ 9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228">
                <a:moveTo>
                  <a:pt x="155" y="96"/>
                </a:moveTo>
                <a:cubicBezTo>
                  <a:pt x="155" y="66"/>
                  <a:pt x="155" y="66"/>
                  <a:pt x="155" y="66"/>
                </a:cubicBezTo>
                <a:cubicBezTo>
                  <a:pt x="155" y="30"/>
                  <a:pt x="126" y="0"/>
                  <a:pt x="89" y="0"/>
                </a:cubicBezTo>
                <a:cubicBezTo>
                  <a:pt x="82" y="0"/>
                  <a:pt x="82" y="0"/>
                  <a:pt x="82" y="0"/>
                </a:cubicBezTo>
                <a:cubicBezTo>
                  <a:pt x="45" y="0"/>
                  <a:pt x="16" y="30"/>
                  <a:pt x="16" y="66"/>
                </a:cubicBezTo>
                <a:cubicBezTo>
                  <a:pt x="16" y="96"/>
                  <a:pt x="16" y="96"/>
                  <a:pt x="16" y="96"/>
                </a:cubicBezTo>
                <a:cubicBezTo>
                  <a:pt x="7" y="96"/>
                  <a:pt x="0" y="103"/>
                  <a:pt x="0" y="112"/>
                </a:cubicBezTo>
                <a:cubicBezTo>
                  <a:pt x="0" y="212"/>
                  <a:pt x="0" y="212"/>
                  <a:pt x="0" y="212"/>
                </a:cubicBezTo>
                <a:cubicBezTo>
                  <a:pt x="0" y="221"/>
                  <a:pt x="7" y="228"/>
                  <a:pt x="17" y="228"/>
                </a:cubicBezTo>
                <a:cubicBezTo>
                  <a:pt x="155" y="228"/>
                  <a:pt x="155" y="228"/>
                  <a:pt x="155" y="228"/>
                </a:cubicBezTo>
                <a:cubicBezTo>
                  <a:pt x="164" y="228"/>
                  <a:pt x="171" y="221"/>
                  <a:pt x="171" y="212"/>
                </a:cubicBezTo>
                <a:cubicBezTo>
                  <a:pt x="171" y="112"/>
                  <a:pt x="171" y="112"/>
                  <a:pt x="171" y="112"/>
                </a:cubicBezTo>
                <a:cubicBezTo>
                  <a:pt x="171" y="103"/>
                  <a:pt x="164" y="96"/>
                  <a:pt x="155" y="96"/>
                </a:cubicBezTo>
                <a:close/>
                <a:moveTo>
                  <a:pt x="131" y="96"/>
                </a:moveTo>
                <a:cubicBezTo>
                  <a:pt x="41" y="96"/>
                  <a:pt x="41" y="96"/>
                  <a:pt x="41" y="96"/>
                </a:cubicBezTo>
                <a:cubicBezTo>
                  <a:pt x="41" y="66"/>
                  <a:pt x="41" y="66"/>
                  <a:pt x="41" y="66"/>
                </a:cubicBezTo>
                <a:cubicBezTo>
                  <a:pt x="41" y="43"/>
                  <a:pt x="59" y="25"/>
                  <a:pt x="82" y="25"/>
                </a:cubicBezTo>
                <a:cubicBezTo>
                  <a:pt x="89" y="25"/>
                  <a:pt x="89" y="25"/>
                  <a:pt x="89" y="25"/>
                </a:cubicBezTo>
                <a:cubicBezTo>
                  <a:pt x="112" y="25"/>
                  <a:pt x="131" y="43"/>
                  <a:pt x="131" y="66"/>
                </a:cubicBezTo>
                <a:lnTo>
                  <a:pt x="131" y="96"/>
                </a:lnTo>
                <a:close/>
              </a:path>
            </a:pathLst>
          </a:custGeom>
          <a:solidFill>
            <a:srgbClr val="00B050"/>
          </a:solidFill>
          <a:ln>
            <a:noFill/>
          </a:ln>
          <a:extLst/>
        </p:spPr>
        <p:txBody>
          <a:bodyPr vert="horz" wrap="square" lIns="121899" tIns="60949" rIns="121899" bIns="60949" numCol="1" anchor="t" anchorCtr="0" compatLnSpc="1">
            <a:prstTxWarp prst="textNoShape">
              <a:avLst/>
            </a:prstTxWarp>
          </a:bodyPr>
          <a:lstStyle/>
          <a:p>
            <a:endParaRPr lang="en-US" sz="1200" dirty="0"/>
          </a:p>
        </p:txBody>
      </p:sp>
      <p:grpSp>
        <p:nvGrpSpPr>
          <p:cNvPr id="101" name="Group 100"/>
          <p:cNvGrpSpPr/>
          <p:nvPr/>
        </p:nvGrpSpPr>
        <p:grpSpPr>
          <a:xfrm>
            <a:off x="1144618" y="4866858"/>
            <a:ext cx="1023629" cy="1834605"/>
            <a:chOff x="9796770" y="625979"/>
            <a:chExt cx="1023629" cy="1834605"/>
          </a:xfrm>
          <a:solidFill>
            <a:schemeClr val="accent6">
              <a:lumMod val="40000"/>
              <a:lumOff val="60000"/>
            </a:schemeClr>
          </a:solidFill>
        </p:grpSpPr>
        <p:sp>
          <p:nvSpPr>
            <p:cNvPr id="102" name="Rectangle 101"/>
            <p:cNvSpPr>
              <a:spLocks noChangeArrowheads="1"/>
            </p:cNvSpPr>
            <p:nvPr/>
          </p:nvSpPr>
          <p:spPr bwMode="auto">
            <a:xfrm>
              <a:off x="9819967" y="1920363"/>
              <a:ext cx="977234" cy="540221"/>
            </a:xfrm>
            <a:prstGeom prst="rect">
              <a:avLst/>
            </a:prstGeom>
            <a:grpFill/>
            <a:ln>
              <a:noFill/>
            </a:ln>
            <a:extLst>
              <a:ext uri="{91240B29-F687-4f45-9708-019B960494DF}">
                <a14:hiddenLine xmlns="" xmlns:a14="http://schemas.microsoft.com/office/drawing/2010/main" w="25400">
                  <a:solidFill>
                    <a:schemeClr val="tx1"/>
                  </a:solidFill>
                  <a:miter lim="800000"/>
                  <a:headEnd/>
                  <a:tailEnd/>
                </a14:hiddenLine>
              </a:ext>
            </a:extLst>
          </p:spPr>
          <p:txBody>
            <a:bodyPr lIns="0" tIns="0" rIns="0" bIns="0" anchor="ctr"/>
            <a:lstStyle/>
            <a:p>
              <a:pPr algn="ctr"/>
              <a:r>
                <a:rPr lang="en-US" sz="1200" dirty="0">
                  <a:solidFill>
                    <a:schemeClr val="bg2"/>
                  </a:solidFill>
                </a:rPr>
                <a:t>Application developers</a:t>
              </a:r>
            </a:p>
          </p:txBody>
        </p:sp>
        <p:sp>
          <p:nvSpPr>
            <p:cNvPr id="103" name="Freeform 6"/>
            <p:cNvSpPr>
              <a:spLocks/>
            </p:cNvSpPr>
            <p:nvPr/>
          </p:nvSpPr>
          <p:spPr bwMode="auto">
            <a:xfrm>
              <a:off x="9796770" y="625979"/>
              <a:ext cx="1023629" cy="1176019"/>
            </a:xfrm>
            <a:custGeom>
              <a:avLst/>
              <a:gdLst>
                <a:gd name="T0" fmla="*/ 2147483647 w 899"/>
                <a:gd name="T1" fmla="*/ 2147483647 h 1027"/>
                <a:gd name="T2" fmla="*/ 2147483647 w 899"/>
                <a:gd name="T3" fmla="*/ 2147483647 h 1027"/>
                <a:gd name="T4" fmla="*/ 2147483647 w 899"/>
                <a:gd name="T5" fmla="*/ 2147483647 h 1027"/>
                <a:gd name="T6" fmla="*/ 2147483647 w 899"/>
                <a:gd name="T7" fmla="*/ 2147483647 h 1027"/>
                <a:gd name="T8" fmla="*/ 2147483647 w 899"/>
                <a:gd name="T9" fmla="*/ 2147483647 h 1027"/>
                <a:gd name="T10" fmla="*/ 2147483647 w 899"/>
                <a:gd name="T11" fmla="*/ 2147483647 h 1027"/>
                <a:gd name="T12" fmla="*/ 2147483647 w 899"/>
                <a:gd name="T13" fmla="*/ 2147483647 h 1027"/>
                <a:gd name="T14" fmla="*/ 2147483647 w 899"/>
                <a:gd name="T15" fmla="*/ 2147483647 h 1027"/>
                <a:gd name="T16" fmla="*/ 2147483647 w 899"/>
                <a:gd name="T17" fmla="*/ 2147483647 h 1027"/>
                <a:gd name="T18" fmla="*/ 2147483647 w 899"/>
                <a:gd name="T19" fmla="*/ 2147483647 h 1027"/>
                <a:gd name="T20" fmla="*/ 2147483647 w 899"/>
                <a:gd name="T21" fmla="*/ 0 h 1027"/>
                <a:gd name="T22" fmla="*/ 2147483647 w 899"/>
                <a:gd name="T23" fmla="*/ 0 h 1027"/>
                <a:gd name="T24" fmla="*/ 2147483647 w 899"/>
                <a:gd name="T25" fmla="*/ 0 h 1027"/>
                <a:gd name="T26" fmla="*/ 2147483647 w 899"/>
                <a:gd name="T27" fmla="*/ 2147483647 h 1027"/>
                <a:gd name="T28" fmla="*/ 2147483647 w 899"/>
                <a:gd name="T29" fmla="*/ 2147483647 h 1027"/>
                <a:gd name="T30" fmla="*/ 2147483647 w 899"/>
                <a:gd name="T31" fmla="*/ 2147483647 h 1027"/>
                <a:gd name="T32" fmla="*/ 2147483647 w 899"/>
                <a:gd name="T33" fmla="*/ 2147483647 h 1027"/>
                <a:gd name="T34" fmla="*/ 2147483647 w 899"/>
                <a:gd name="T35" fmla="*/ 2147483647 h 1027"/>
                <a:gd name="T36" fmla="*/ 2147483647 w 899"/>
                <a:gd name="T37" fmla="*/ 2147483647 h 1027"/>
                <a:gd name="T38" fmla="*/ 2147483647 w 899"/>
                <a:gd name="T39" fmla="*/ 2147483647 h 1027"/>
                <a:gd name="T40" fmla="*/ 2147483647 w 899"/>
                <a:gd name="T41" fmla="*/ 2147483647 h 1027"/>
                <a:gd name="T42" fmla="*/ 2147483647 w 899"/>
                <a:gd name="T43" fmla="*/ 2147483647 h 1027"/>
                <a:gd name="T44" fmla="*/ 2147483647 w 899"/>
                <a:gd name="T45" fmla="*/ 2147483647 h 1027"/>
                <a:gd name="T46" fmla="*/ 2147483647 w 899"/>
                <a:gd name="T47" fmla="*/ 2147483647 h 1027"/>
                <a:gd name="T48" fmla="*/ 2147483647 w 899"/>
                <a:gd name="T49" fmla="*/ 2147483647 h 1027"/>
                <a:gd name="T50" fmla="*/ 2147483647 w 899"/>
                <a:gd name="T51" fmla="*/ 2147483647 h 1027"/>
                <a:gd name="T52" fmla="*/ 2147483647 w 899"/>
                <a:gd name="T53" fmla="*/ 2147483647 h 1027"/>
                <a:gd name="T54" fmla="*/ 2147483647 w 899"/>
                <a:gd name="T55" fmla="*/ 2147483647 h 1027"/>
                <a:gd name="T56" fmla="*/ 2147483647 w 899"/>
                <a:gd name="T57" fmla="*/ 2147483647 h 1027"/>
                <a:gd name="T58" fmla="*/ 2147483647 w 899"/>
                <a:gd name="T59" fmla="*/ 2147483647 h 1027"/>
                <a:gd name="T60" fmla="*/ 2147483647 w 899"/>
                <a:gd name="T61" fmla="*/ 2147483647 h 1027"/>
                <a:gd name="T62" fmla="*/ 2147483647 w 899"/>
                <a:gd name="T63" fmla="*/ 2147483647 h 10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9" h="1027">
                  <a:moveTo>
                    <a:pt x="896" y="896"/>
                  </a:moveTo>
                  <a:cubicBezTo>
                    <a:pt x="886" y="854"/>
                    <a:pt x="869" y="755"/>
                    <a:pt x="828" y="669"/>
                  </a:cubicBezTo>
                  <a:cubicBezTo>
                    <a:pt x="817" y="645"/>
                    <a:pt x="805" y="623"/>
                    <a:pt x="790" y="602"/>
                  </a:cubicBezTo>
                  <a:cubicBezTo>
                    <a:pt x="671" y="577"/>
                    <a:pt x="671" y="577"/>
                    <a:pt x="671" y="577"/>
                  </a:cubicBezTo>
                  <a:cubicBezTo>
                    <a:pt x="602" y="518"/>
                    <a:pt x="602" y="518"/>
                    <a:pt x="602" y="518"/>
                  </a:cubicBezTo>
                  <a:cubicBezTo>
                    <a:pt x="593" y="518"/>
                    <a:pt x="593" y="518"/>
                    <a:pt x="593" y="518"/>
                  </a:cubicBezTo>
                  <a:cubicBezTo>
                    <a:pt x="593" y="440"/>
                    <a:pt x="593" y="440"/>
                    <a:pt x="593" y="440"/>
                  </a:cubicBezTo>
                  <a:cubicBezTo>
                    <a:pt x="593" y="440"/>
                    <a:pt x="612" y="403"/>
                    <a:pt x="621" y="365"/>
                  </a:cubicBezTo>
                  <a:cubicBezTo>
                    <a:pt x="621" y="365"/>
                    <a:pt x="696" y="306"/>
                    <a:pt x="652" y="247"/>
                  </a:cubicBezTo>
                  <a:cubicBezTo>
                    <a:pt x="652" y="247"/>
                    <a:pt x="652" y="197"/>
                    <a:pt x="652" y="128"/>
                  </a:cubicBezTo>
                  <a:cubicBezTo>
                    <a:pt x="652" y="56"/>
                    <a:pt x="562" y="0"/>
                    <a:pt x="455" y="0"/>
                  </a:cubicBezTo>
                  <a:cubicBezTo>
                    <a:pt x="452" y="0"/>
                    <a:pt x="452" y="0"/>
                    <a:pt x="452" y="0"/>
                  </a:cubicBezTo>
                  <a:cubicBezTo>
                    <a:pt x="452" y="0"/>
                    <a:pt x="452" y="0"/>
                    <a:pt x="449" y="0"/>
                  </a:cubicBezTo>
                  <a:cubicBezTo>
                    <a:pt x="374" y="0"/>
                    <a:pt x="336" y="38"/>
                    <a:pt x="336" y="38"/>
                  </a:cubicBezTo>
                  <a:cubicBezTo>
                    <a:pt x="252" y="38"/>
                    <a:pt x="252" y="128"/>
                    <a:pt x="252" y="128"/>
                  </a:cubicBezTo>
                  <a:cubicBezTo>
                    <a:pt x="252" y="247"/>
                    <a:pt x="252" y="247"/>
                    <a:pt x="252" y="247"/>
                  </a:cubicBezTo>
                  <a:cubicBezTo>
                    <a:pt x="208" y="306"/>
                    <a:pt x="283" y="365"/>
                    <a:pt x="283" y="365"/>
                  </a:cubicBezTo>
                  <a:cubicBezTo>
                    <a:pt x="293" y="403"/>
                    <a:pt x="311" y="440"/>
                    <a:pt x="311" y="440"/>
                  </a:cubicBezTo>
                  <a:cubicBezTo>
                    <a:pt x="311" y="518"/>
                    <a:pt x="311" y="518"/>
                    <a:pt x="311" y="518"/>
                  </a:cubicBezTo>
                  <a:cubicBezTo>
                    <a:pt x="302" y="518"/>
                    <a:pt x="302" y="518"/>
                    <a:pt x="302" y="518"/>
                  </a:cubicBezTo>
                  <a:cubicBezTo>
                    <a:pt x="271" y="544"/>
                    <a:pt x="232" y="574"/>
                    <a:pt x="227" y="577"/>
                  </a:cubicBezTo>
                  <a:cubicBezTo>
                    <a:pt x="227" y="577"/>
                    <a:pt x="227" y="577"/>
                    <a:pt x="108" y="602"/>
                  </a:cubicBezTo>
                  <a:cubicBezTo>
                    <a:pt x="93" y="623"/>
                    <a:pt x="81" y="645"/>
                    <a:pt x="70" y="669"/>
                  </a:cubicBezTo>
                  <a:cubicBezTo>
                    <a:pt x="29" y="755"/>
                    <a:pt x="12" y="854"/>
                    <a:pt x="2" y="896"/>
                  </a:cubicBezTo>
                  <a:cubicBezTo>
                    <a:pt x="0" y="910"/>
                    <a:pt x="0" y="921"/>
                    <a:pt x="2" y="929"/>
                  </a:cubicBezTo>
                  <a:cubicBezTo>
                    <a:pt x="2" y="930"/>
                    <a:pt x="2" y="932"/>
                    <a:pt x="2" y="933"/>
                  </a:cubicBezTo>
                  <a:cubicBezTo>
                    <a:pt x="15" y="939"/>
                    <a:pt x="27" y="945"/>
                    <a:pt x="40" y="950"/>
                  </a:cubicBezTo>
                  <a:cubicBezTo>
                    <a:pt x="138" y="997"/>
                    <a:pt x="285" y="1027"/>
                    <a:pt x="449" y="1027"/>
                  </a:cubicBezTo>
                  <a:cubicBezTo>
                    <a:pt x="614" y="1027"/>
                    <a:pt x="761" y="997"/>
                    <a:pt x="858" y="950"/>
                  </a:cubicBezTo>
                  <a:cubicBezTo>
                    <a:pt x="871" y="945"/>
                    <a:pt x="883" y="939"/>
                    <a:pt x="896" y="933"/>
                  </a:cubicBezTo>
                  <a:cubicBezTo>
                    <a:pt x="896" y="932"/>
                    <a:pt x="896" y="930"/>
                    <a:pt x="896" y="929"/>
                  </a:cubicBezTo>
                  <a:cubicBezTo>
                    <a:pt x="898" y="921"/>
                    <a:pt x="899" y="910"/>
                    <a:pt x="896" y="89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chemeClr val="bg2"/>
                </a:solidFill>
              </a:endParaRPr>
            </a:p>
          </p:txBody>
        </p:sp>
      </p:grpSp>
      <p:pic>
        <p:nvPicPr>
          <p:cNvPr id="1028" name="Picture 4" descr="http://plainicon.com/dboard/userprod/2805_fce53/prod_thumb/plainicon.com-47479-512px-38a.png"/>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77931" y="5515478"/>
            <a:ext cx="834947" cy="834947"/>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4" descr="http://plainicon.com/dboard/userprod/2805_fce53/prod_thumb/plainicon.com-47479-512px-38a.png"/>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33271" y="5515478"/>
            <a:ext cx="834947" cy="834947"/>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descr="http://plainicon.com/dboard/userprod/2805_fce53/prod_thumb/plainicon.com-47479-512px-38a.png"/>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70792" y="5515478"/>
            <a:ext cx="834947" cy="834947"/>
          </a:xfrm>
          <a:prstGeom prst="rect">
            <a:avLst/>
          </a:prstGeom>
          <a:noFill/>
          <a:extLst>
            <a:ext uri="{909E8E84-426E-40DD-AFC4-6F175D3DCCD1}">
              <a14:hiddenFill xmlns:a14="http://schemas.microsoft.com/office/drawing/2010/main">
                <a:solidFill>
                  <a:srgbClr val="FFFFFF"/>
                </a:solidFill>
              </a14:hiddenFill>
            </a:ext>
          </a:extLst>
        </p:spPr>
      </p:pic>
      <p:grpSp>
        <p:nvGrpSpPr>
          <p:cNvPr id="107" name="Group 106"/>
          <p:cNvGrpSpPr/>
          <p:nvPr/>
        </p:nvGrpSpPr>
        <p:grpSpPr>
          <a:xfrm>
            <a:off x="2277931" y="631779"/>
            <a:ext cx="1838901" cy="1104946"/>
            <a:chOff x="7578027" y="1882885"/>
            <a:chExt cx="1100537" cy="661283"/>
          </a:xfrm>
        </p:grpSpPr>
        <p:sp>
          <p:nvSpPr>
            <p:cNvPr id="108" name="Freeform 35"/>
            <p:cNvSpPr>
              <a:spLocks noEditPoints="1"/>
            </p:cNvSpPr>
            <p:nvPr/>
          </p:nvSpPr>
          <p:spPr bwMode="auto">
            <a:xfrm>
              <a:off x="7578027" y="2023878"/>
              <a:ext cx="868200" cy="520290"/>
            </a:xfrm>
            <a:custGeom>
              <a:avLst/>
              <a:gdLst>
                <a:gd name="T0" fmla="*/ 792 w 801"/>
                <a:gd name="T1" fmla="*/ 459 h 480"/>
                <a:gd name="T2" fmla="*/ 662 w 801"/>
                <a:gd name="T3" fmla="*/ 360 h 480"/>
                <a:gd name="T4" fmla="*/ 667 w 801"/>
                <a:gd name="T5" fmla="*/ 339 h 480"/>
                <a:gd name="T6" fmla="*/ 667 w 801"/>
                <a:gd name="T7" fmla="*/ 55 h 480"/>
                <a:gd name="T8" fmla="*/ 613 w 801"/>
                <a:gd name="T9" fmla="*/ 0 h 480"/>
                <a:gd name="T10" fmla="*/ 186 w 801"/>
                <a:gd name="T11" fmla="*/ 0 h 480"/>
                <a:gd name="T12" fmla="*/ 133 w 801"/>
                <a:gd name="T13" fmla="*/ 53 h 480"/>
                <a:gd name="T14" fmla="*/ 133 w 801"/>
                <a:gd name="T15" fmla="*/ 339 h 480"/>
                <a:gd name="T16" fmla="*/ 139 w 801"/>
                <a:gd name="T17" fmla="*/ 360 h 480"/>
                <a:gd name="T18" fmla="*/ 9 w 801"/>
                <a:gd name="T19" fmla="*/ 459 h 480"/>
                <a:gd name="T20" fmla="*/ 20 w 801"/>
                <a:gd name="T21" fmla="*/ 480 h 480"/>
                <a:gd name="T22" fmla="*/ 780 w 801"/>
                <a:gd name="T23" fmla="*/ 480 h 480"/>
                <a:gd name="T24" fmla="*/ 792 w 801"/>
                <a:gd name="T25" fmla="*/ 459 h 480"/>
                <a:gd name="T26" fmla="*/ 187 w 801"/>
                <a:gd name="T27" fmla="*/ 85 h 480"/>
                <a:gd name="T28" fmla="*/ 219 w 801"/>
                <a:gd name="T29" fmla="*/ 53 h 480"/>
                <a:gd name="T30" fmla="*/ 581 w 801"/>
                <a:gd name="T31" fmla="*/ 53 h 480"/>
                <a:gd name="T32" fmla="*/ 613 w 801"/>
                <a:gd name="T33" fmla="*/ 85 h 480"/>
                <a:gd name="T34" fmla="*/ 613 w 801"/>
                <a:gd name="T35" fmla="*/ 309 h 480"/>
                <a:gd name="T36" fmla="*/ 581 w 801"/>
                <a:gd name="T37" fmla="*/ 341 h 480"/>
                <a:gd name="T38" fmla="*/ 219 w 801"/>
                <a:gd name="T39" fmla="*/ 341 h 480"/>
                <a:gd name="T40" fmla="*/ 187 w 801"/>
                <a:gd name="T41" fmla="*/ 309 h 480"/>
                <a:gd name="T42" fmla="*/ 187 w 801"/>
                <a:gd name="T43" fmla="*/ 85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1" h="480">
                  <a:moveTo>
                    <a:pt x="792" y="459"/>
                  </a:moveTo>
                  <a:cubicBezTo>
                    <a:pt x="662" y="360"/>
                    <a:pt x="662" y="360"/>
                    <a:pt x="662" y="360"/>
                  </a:cubicBezTo>
                  <a:cubicBezTo>
                    <a:pt x="665" y="353"/>
                    <a:pt x="667" y="346"/>
                    <a:pt x="667" y="339"/>
                  </a:cubicBezTo>
                  <a:cubicBezTo>
                    <a:pt x="667" y="55"/>
                    <a:pt x="667" y="55"/>
                    <a:pt x="667" y="55"/>
                  </a:cubicBezTo>
                  <a:cubicBezTo>
                    <a:pt x="667" y="57"/>
                    <a:pt x="669" y="0"/>
                    <a:pt x="613" y="0"/>
                  </a:cubicBezTo>
                  <a:cubicBezTo>
                    <a:pt x="186" y="0"/>
                    <a:pt x="186" y="0"/>
                    <a:pt x="186" y="0"/>
                  </a:cubicBezTo>
                  <a:cubicBezTo>
                    <a:pt x="155" y="0"/>
                    <a:pt x="133" y="22"/>
                    <a:pt x="133" y="53"/>
                  </a:cubicBezTo>
                  <a:cubicBezTo>
                    <a:pt x="133" y="339"/>
                    <a:pt x="133" y="339"/>
                    <a:pt x="133" y="339"/>
                  </a:cubicBezTo>
                  <a:cubicBezTo>
                    <a:pt x="133" y="346"/>
                    <a:pt x="135" y="353"/>
                    <a:pt x="139" y="360"/>
                  </a:cubicBezTo>
                  <a:cubicBezTo>
                    <a:pt x="9" y="459"/>
                    <a:pt x="9" y="459"/>
                    <a:pt x="9" y="459"/>
                  </a:cubicBezTo>
                  <a:cubicBezTo>
                    <a:pt x="0" y="471"/>
                    <a:pt x="5" y="480"/>
                    <a:pt x="20" y="480"/>
                  </a:cubicBezTo>
                  <a:cubicBezTo>
                    <a:pt x="780" y="480"/>
                    <a:pt x="780" y="480"/>
                    <a:pt x="780" y="480"/>
                  </a:cubicBezTo>
                  <a:cubicBezTo>
                    <a:pt x="795" y="480"/>
                    <a:pt x="801" y="471"/>
                    <a:pt x="792" y="459"/>
                  </a:cubicBezTo>
                  <a:close/>
                  <a:moveTo>
                    <a:pt x="187" y="85"/>
                  </a:moveTo>
                  <a:cubicBezTo>
                    <a:pt x="187" y="63"/>
                    <a:pt x="196" y="53"/>
                    <a:pt x="219" y="53"/>
                  </a:cubicBezTo>
                  <a:cubicBezTo>
                    <a:pt x="581" y="53"/>
                    <a:pt x="581" y="53"/>
                    <a:pt x="581" y="53"/>
                  </a:cubicBezTo>
                  <a:cubicBezTo>
                    <a:pt x="604" y="53"/>
                    <a:pt x="613" y="63"/>
                    <a:pt x="613" y="85"/>
                  </a:cubicBezTo>
                  <a:cubicBezTo>
                    <a:pt x="613" y="309"/>
                    <a:pt x="613" y="309"/>
                    <a:pt x="613" y="309"/>
                  </a:cubicBezTo>
                  <a:cubicBezTo>
                    <a:pt x="613" y="332"/>
                    <a:pt x="604" y="341"/>
                    <a:pt x="581" y="341"/>
                  </a:cubicBezTo>
                  <a:cubicBezTo>
                    <a:pt x="219" y="341"/>
                    <a:pt x="219" y="341"/>
                    <a:pt x="219" y="341"/>
                  </a:cubicBezTo>
                  <a:cubicBezTo>
                    <a:pt x="196" y="341"/>
                    <a:pt x="187" y="332"/>
                    <a:pt x="187" y="309"/>
                  </a:cubicBezTo>
                  <a:lnTo>
                    <a:pt x="187" y="85"/>
                  </a:ln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8"/>
            <p:cNvSpPr>
              <a:spLocks noEditPoints="1"/>
            </p:cNvSpPr>
            <p:nvPr/>
          </p:nvSpPr>
          <p:spPr bwMode="auto">
            <a:xfrm>
              <a:off x="8204871" y="1882885"/>
              <a:ext cx="473693" cy="537727"/>
            </a:xfrm>
            <a:custGeom>
              <a:avLst/>
              <a:gdLst>
                <a:gd name="T0" fmla="*/ 189 w 379"/>
                <a:gd name="T1" fmla="*/ 0 h 430"/>
                <a:gd name="T2" fmla="*/ 0 w 379"/>
                <a:gd name="T3" fmla="*/ 189 h 430"/>
                <a:gd name="T4" fmla="*/ 61 w 379"/>
                <a:gd name="T5" fmla="*/ 322 h 430"/>
                <a:gd name="T6" fmla="*/ 82 w 379"/>
                <a:gd name="T7" fmla="*/ 375 h 430"/>
                <a:gd name="T8" fmla="*/ 82 w 379"/>
                <a:gd name="T9" fmla="*/ 400 h 430"/>
                <a:gd name="T10" fmla="*/ 98 w 379"/>
                <a:gd name="T11" fmla="*/ 430 h 430"/>
                <a:gd name="T12" fmla="*/ 115 w 379"/>
                <a:gd name="T13" fmla="*/ 401 h 430"/>
                <a:gd name="T14" fmla="*/ 118 w 379"/>
                <a:gd name="T15" fmla="*/ 365 h 430"/>
                <a:gd name="T16" fmla="*/ 122 w 379"/>
                <a:gd name="T17" fmla="*/ 365 h 430"/>
                <a:gd name="T18" fmla="*/ 126 w 379"/>
                <a:gd name="T19" fmla="*/ 365 h 430"/>
                <a:gd name="T20" fmla="*/ 130 w 379"/>
                <a:gd name="T21" fmla="*/ 401 h 430"/>
                <a:gd name="T22" fmla="*/ 145 w 379"/>
                <a:gd name="T23" fmla="*/ 430 h 430"/>
                <a:gd name="T24" fmla="*/ 160 w 379"/>
                <a:gd name="T25" fmla="*/ 401 h 430"/>
                <a:gd name="T26" fmla="*/ 163 w 379"/>
                <a:gd name="T27" fmla="*/ 365 h 430"/>
                <a:gd name="T28" fmla="*/ 167 w 379"/>
                <a:gd name="T29" fmla="*/ 365 h 430"/>
                <a:gd name="T30" fmla="*/ 171 w 379"/>
                <a:gd name="T31" fmla="*/ 365 h 430"/>
                <a:gd name="T32" fmla="*/ 174 w 379"/>
                <a:gd name="T33" fmla="*/ 401 h 430"/>
                <a:gd name="T34" fmla="*/ 189 w 379"/>
                <a:gd name="T35" fmla="*/ 430 h 430"/>
                <a:gd name="T36" fmla="*/ 205 w 379"/>
                <a:gd name="T37" fmla="*/ 401 h 430"/>
                <a:gd name="T38" fmla="*/ 208 w 379"/>
                <a:gd name="T39" fmla="*/ 365 h 430"/>
                <a:gd name="T40" fmla="*/ 212 w 379"/>
                <a:gd name="T41" fmla="*/ 365 h 430"/>
                <a:gd name="T42" fmla="*/ 216 w 379"/>
                <a:gd name="T43" fmla="*/ 365 h 430"/>
                <a:gd name="T44" fmla="*/ 219 w 379"/>
                <a:gd name="T45" fmla="*/ 401 h 430"/>
                <a:gd name="T46" fmla="*/ 234 w 379"/>
                <a:gd name="T47" fmla="*/ 430 h 430"/>
                <a:gd name="T48" fmla="*/ 249 w 379"/>
                <a:gd name="T49" fmla="*/ 401 h 430"/>
                <a:gd name="T50" fmla="*/ 252 w 379"/>
                <a:gd name="T51" fmla="*/ 365 h 430"/>
                <a:gd name="T52" fmla="*/ 256 w 379"/>
                <a:gd name="T53" fmla="*/ 365 h 430"/>
                <a:gd name="T54" fmla="*/ 260 w 379"/>
                <a:gd name="T55" fmla="*/ 365 h 430"/>
                <a:gd name="T56" fmla="*/ 264 w 379"/>
                <a:gd name="T57" fmla="*/ 401 h 430"/>
                <a:gd name="T58" fmla="*/ 280 w 379"/>
                <a:gd name="T59" fmla="*/ 430 h 430"/>
                <a:gd name="T60" fmla="*/ 297 w 379"/>
                <a:gd name="T61" fmla="*/ 400 h 430"/>
                <a:gd name="T62" fmla="*/ 297 w 379"/>
                <a:gd name="T63" fmla="*/ 375 h 430"/>
                <a:gd name="T64" fmla="*/ 318 w 379"/>
                <a:gd name="T65" fmla="*/ 322 h 430"/>
                <a:gd name="T66" fmla="*/ 379 w 379"/>
                <a:gd name="T67" fmla="*/ 189 h 430"/>
                <a:gd name="T68" fmla="*/ 189 w 379"/>
                <a:gd name="T69" fmla="*/ 0 h 430"/>
                <a:gd name="T70" fmla="*/ 114 w 379"/>
                <a:gd name="T71" fmla="*/ 252 h 430"/>
                <a:gd name="T72" fmla="*/ 55 w 379"/>
                <a:gd name="T73" fmla="*/ 192 h 430"/>
                <a:gd name="T74" fmla="*/ 114 w 379"/>
                <a:gd name="T75" fmla="*/ 133 h 430"/>
                <a:gd name="T76" fmla="*/ 173 w 379"/>
                <a:gd name="T77" fmla="*/ 192 h 430"/>
                <a:gd name="T78" fmla="*/ 114 w 379"/>
                <a:gd name="T79" fmla="*/ 252 h 430"/>
                <a:gd name="T80" fmla="*/ 203 w 379"/>
                <a:gd name="T81" fmla="*/ 314 h 430"/>
                <a:gd name="T82" fmla="*/ 176 w 379"/>
                <a:gd name="T83" fmla="*/ 314 h 430"/>
                <a:gd name="T84" fmla="*/ 161 w 379"/>
                <a:gd name="T85" fmla="*/ 288 h 430"/>
                <a:gd name="T86" fmla="*/ 174 w 379"/>
                <a:gd name="T87" fmla="*/ 264 h 430"/>
                <a:gd name="T88" fmla="*/ 205 w 379"/>
                <a:gd name="T89" fmla="*/ 264 h 430"/>
                <a:gd name="T90" fmla="*/ 218 w 379"/>
                <a:gd name="T91" fmla="*/ 288 h 430"/>
                <a:gd name="T92" fmla="*/ 203 w 379"/>
                <a:gd name="T93" fmla="*/ 314 h 430"/>
                <a:gd name="T94" fmla="*/ 265 w 379"/>
                <a:gd name="T95" fmla="*/ 252 h 430"/>
                <a:gd name="T96" fmla="*/ 206 w 379"/>
                <a:gd name="T97" fmla="*/ 192 h 430"/>
                <a:gd name="T98" fmla="*/ 265 w 379"/>
                <a:gd name="T99" fmla="*/ 133 h 430"/>
                <a:gd name="T100" fmla="*/ 324 w 379"/>
                <a:gd name="T101" fmla="*/ 192 h 430"/>
                <a:gd name="T102" fmla="*/ 265 w 379"/>
                <a:gd name="T103" fmla="*/ 25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9" h="430">
                  <a:moveTo>
                    <a:pt x="189" y="0"/>
                  </a:moveTo>
                  <a:cubicBezTo>
                    <a:pt x="85" y="0"/>
                    <a:pt x="0" y="85"/>
                    <a:pt x="0" y="189"/>
                  </a:cubicBezTo>
                  <a:cubicBezTo>
                    <a:pt x="0" y="254"/>
                    <a:pt x="61" y="322"/>
                    <a:pt x="61" y="322"/>
                  </a:cubicBezTo>
                  <a:cubicBezTo>
                    <a:pt x="72" y="334"/>
                    <a:pt x="82" y="358"/>
                    <a:pt x="82" y="375"/>
                  </a:cubicBezTo>
                  <a:cubicBezTo>
                    <a:pt x="82" y="400"/>
                    <a:pt x="82" y="400"/>
                    <a:pt x="82" y="400"/>
                  </a:cubicBezTo>
                  <a:cubicBezTo>
                    <a:pt x="82" y="417"/>
                    <a:pt x="89" y="430"/>
                    <a:pt x="98" y="430"/>
                  </a:cubicBezTo>
                  <a:cubicBezTo>
                    <a:pt x="108" y="430"/>
                    <a:pt x="115" y="417"/>
                    <a:pt x="115" y="401"/>
                  </a:cubicBezTo>
                  <a:cubicBezTo>
                    <a:pt x="115" y="386"/>
                    <a:pt x="117" y="369"/>
                    <a:pt x="118" y="365"/>
                  </a:cubicBezTo>
                  <a:cubicBezTo>
                    <a:pt x="118" y="365"/>
                    <a:pt x="118" y="365"/>
                    <a:pt x="122" y="365"/>
                  </a:cubicBezTo>
                  <a:cubicBezTo>
                    <a:pt x="126" y="365"/>
                    <a:pt x="126" y="365"/>
                    <a:pt x="126" y="365"/>
                  </a:cubicBezTo>
                  <a:cubicBezTo>
                    <a:pt x="128" y="369"/>
                    <a:pt x="130" y="386"/>
                    <a:pt x="130" y="401"/>
                  </a:cubicBezTo>
                  <a:cubicBezTo>
                    <a:pt x="130" y="417"/>
                    <a:pt x="136" y="430"/>
                    <a:pt x="145" y="430"/>
                  </a:cubicBezTo>
                  <a:cubicBezTo>
                    <a:pt x="153" y="430"/>
                    <a:pt x="160" y="417"/>
                    <a:pt x="160" y="401"/>
                  </a:cubicBezTo>
                  <a:cubicBezTo>
                    <a:pt x="160" y="386"/>
                    <a:pt x="161" y="369"/>
                    <a:pt x="163" y="365"/>
                  </a:cubicBezTo>
                  <a:cubicBezTo>
                    <a:pt x="163" y="365"/>
                    <a:pt x="163" y="365"/>
                    <a:pt x="167" y="365"/>
                  </a:cubicBezTo>
                  <a:cubicBezTo>
                    <a:pt x="171" y="365"/>
                    <a:pt x="171" y="365"/>
                    <a:pt x="171" y="365"/>
                  </a:cubicBezTo>
                  <a:cubicBezTo>
                    <a:pt x="173" y="369"/>
                    <a:pt x="174" y="386"/>
                    <a:pt x="174" y="401"/>
                  </a:cubicBezTo>
                  <a:cubicBezTo>
                    <a:pt x="174" y="417"/>
                    <a:pt x="181" y="430"/>
                    <a:pt x="189" y="430"/>
                  </a:cubicBezTo>
                  <a:cubicBezTo>
                    <a:pt x="198" y="430"/>
                    <a:pt x="205" y="417"/>
                    <a:pt x="205" y="401"/>
                  </a:cubicBezTo>
                  <a:cubicBezTo>
                    <a:pt x="205" y="386"/>
                    <a:pt x="206" y="369"/>
                    <a:pt x="208" y="365"/>
                  </a:cubicBezTo>
                  <a:cubicBezTo>
                    <a:pt x="208" y="365"/>
                    <a:pt x="208" y="365"/>
                    <a:pt x="212" y="365"/>
                  </a:cubicBezTo>
                  <a:cubicBezTo>
                    <a:pt x="216" y="365"/>
                    <a:pt x="216" y="365"/>
                    <a:pt x="216" y="365"/>
                  </a:cubicBezTo>
                  <a:cubicBezTo>
                    <a:pt x="218" y="369"/>
                    <a:pt x="219" y="386"/>
                    <a:pt x="219" y="401"/>
                  </a:cubicBezTo>
                  <a:cubicBezTo>
                    <a:pt x="219" y="417"/>
                    <a:pt x="226" y="430"/>
                    <a:pt x="234" y="430"/>
                  </a:cubicBezTo>
                  <a:cubicBezTo>
                    <a:pt x="242" y="430"/>
                    <a:pt x="249" y="417"/>
                    <a:pt x="249" y="401"/>
                  </a:cubicBezTo>
                  <a:cubicBezTo>
                    <a:pt x="249" y="386"/>
                    <a:pt x="251" y="369"/>
                    <a:pt x="252" y="365"/>
                  </a:cubicBezTo>
                  <a:cubicBezTo>
                    <a:pt x="252" y="365"/>
                    <a:pt x="252" y="365"/>
                    <a:pt x="256" y="365"/>
                  </a:cubicBezTo>
                  <a:cubicBezTo>
                    <a:pt x="260" y="365"/>
                    <a:pt x="260" y="365"/>
                    <a:pt x="260" y="365"/>
                  </a:cubicBezTo>
                  <a:cubicBezTo>
                    <a:pt x="262" y="369"/>
                    <a:pt x="264" y="386"/>
                    <a:pt x="264" y="401"/>
                  </a:cubicBezTo>
                  <a:cubicBezTo>
                    <a:pt x="264" y="417"/>
                    <a:pt x="271" y="430"/>
                    <a:pt x="280" y="430"/>
                  </a:cubicBezTo>
                  <a:cubicBezTo>
                    <a:pt x="290" y="430"/>
                    <a:pt x="297" y="417"/>
                    <a:pt x="297" y="400"/>
                  </a:cubicBezTo>
                  <a:cubicBezTo>
                    <a:pt x="297" y="375"/>
                    <a:pt x="297" y="375"/>
                    <a:pt x="297" y="375"/>
                  </a:cubicBezTo>
                  <a:cubicBezTo>
                    <a:pt x="297" y="358"/>
                    <a:pt x="306" y="334"/>
                    <a:pt x="318" y="322"/>
                  </a:cubicBezTo>
                  <a:cubicBezTo>
                    <a:pt x="318" y="322"/>
                    <a:pt x="379" y="254"/>
                    <a:pt x="379" y="189"/>
                  </a:cubicBezTo>
                  <a:cubicBezTo>
                    <a:pt x="379" y="85"/>
                    <a:pt x="294" y="0"/>
                    <a:pt x="189" y="0"/>
                  </a:cubicBezTo>
                  <a:close/>
                  <a:moveTo>
                    <a:pt x="114" y="252"/>
                  </a:moveTo>
                  <a:cubicBezTo>
                    <a:pt x="81" y="252"/>
                    <a:pt x="55" y="225"/>
                    <a:pt x="55" y="192"/>
                  </a:cubicBezTo>
                  <a:cubicBezTo>
                    <a:pt x="55" y="160"/>
                    <a:pt x="81" y="133"/>
                    <a:pt x="114" y="133"/>
                  </a:cubicBezTo>
                  <a:cubicBezTo>
                    <a:pt x="147" y="133"/>
                    <a:pt x="173" y="160"/>
                    <a:pt x="173" y="192"/>
                  </a:cubicBezTo>
                  <a:cubicBezTo>
                    <a:pt x="173" y="225"/>
                    <a:pt x="147" y="252"/>
                    <a:pt x="114" y="252"/>
                  </a:cubicBezTo>
                  <a:close/>
                  <a:moveTo>
                    <a:pt x="203" y="314"/>
                  </a:moveTo>
                  <a:cubicBezTo>
                    <a:pt x="176" y="314"/>
                    <a:pt x="176" y="314"/>
                    <a:pt x="176" y="314"/>
                  </a:cubicBezTo>
                  <a:cubicBezTo>
                    <a:pt x="159" y="314"/>
                    <a:pt x="152" y="302"/>
                    <a:pt x="161" y="288"/>
                  </a:cubicBezTo>
                  <a:cubicBezTo>
                    <a:pt x="174" y="264"/>
                    <a:pt x="174" y="264"/>
                    <a:pt x="174" y="264"/>
                  </a:cubicBezTo>
                  <a:cubicBezTo>
                    <a:pt x="183" y="249"/>
                    <a:pt x="196" y="249"/>
                    <a:pt x="205" y="264"/>
                  </a:cubicBezTo>
                  <a:cubicBezTo>
                    <a:pt x="218" y="288"/>
                    <a:pt x="218" y="288"/>
                    <a:pt x="218" y="288"/>
                  </a:cubicBezTo>
                  <a:cubicBezTo>
                    <a:pt x="227" y="302"/>
                    <a:pt x="220" y="314"/>
                    <a:pt x="203" y="314"/>
                  </a:cubicBezTo>
                  <a:close/>
                  <a:moveTo>
                    <a:pt x="265" y="252"/>
                  </a:moveTo>
                  <a:cubicBezTo>
                    <a:pt x="232" y="252"/>
                    <a:pt x="206" y="225"/>
                    <a:pt x="206" y="192"/>
                  </a:cubicBezTo>
                  <a:cubicBezTo>
                    <a:pt x="206" y="160"/>
                    <a:pt x="232" y="133"/>
                    <a:pt x="265" y="133"/>
                  </a:cubicBezTo>
                  <a:cubicBezTo>
                    <a:pt x="298" y="133"/>
                    <a:pt x="324" y="160"/>
                    <a:pt x="324" y="192"/>
                  </a:cubicBezTo>
                  <a:cubicBezTo>
                    <a:pt x="324" y="225"/>
                    <a:pt x="298" y="252"/>
                    <a:pt x="265" y="252"/>
                  </a:cubicBezTo>
                  <a:close/>
                </a:path>
              </a:pathLst>
            </a:custGeom>
            <a:solidFill>
              <a:schemeClr val="accent5">
                <a:lumMod val="75000"/>
              </a:schemeClr>
            </a:solidFill>
            <a:ln>
              <a:noFill/>
            </a:ln>
            <a:effectLst>
              <a:glow rad="76200">
                <a:schemeClr val="bg1"/>
              </a:glow>
            </a:effectLst>
            <a:extLst/>
          </p:spPr>
          <p:txBody>
            <a:bodyPr vert="horz" wrap="square" lIns="91440" tIns="45720" rIns="91440" bIns="45720" numCol="1" anchor="t" anchorCtr="0" compatLnSpc="1">
              <a:prstTxWarp prst="textNoShape">
                <a:avLst/>
              </a:prstTxWarp>
            </a:bodyPr>
            <a:lstStyle/>
            <a:p>
              <a:endParaRPr lang="en-US" dirty="0"/>
            </a:p>
          </p:txBody>
        </p:sp>
      </p:grpSp>
      <p:sp>
        <p:nvSpPr>
          <p:cNvPr id="110" name="Freeform 8"/>
          <p:cNvSpPr>
            <a:spLocks noEditPoints="1"/>
          </p:cNvSpPr>
          <p:nvPr/>
        </p:nvSpPr>
        <p:spPr bwMode="auto">
          <a:xfrm>
            <a:off x="3445606" y="882817"/>
            <a:ext cx="570357" cy="647458"/>
          </a:xfrm>
          <a:custGeom>
            <a:avLst/>
            <a:gdLst>
              <a:gd name="T0" fmla="*/ 189 w 379"/>
              <a:gd name="T1" fmla="*/ 0 h 430"/>
              <a:gd name="T2" fmla="*/ 0 w 379"/>
              <a:gd name="T3" fmla="*/ 189 h 430"/>
              <a:gd name="T4" fmla="*/ 61 w 379"/>
              <a:gd name="T5" fmla="*/ 322 h 430"/>
              <a:gd name="T6" fmla="*/ 82 w 379"/>
              <a:gd name="T7" fmla="*/ 375 h 430"/>
              <a:gd name="T8" fmla="*/ 82 w 379"/>
              <a:gd name="T9" fmla="*/ 400 h 430"/>
              <a:gd name="T10" fmla="*/ 98 w 379"/>
              <a:gd name="T11" fmla="*/ 430 h 430"/>
              <a:gd name="T12" fmla="*/ 115 w 379"/>
              <a:gd name="T13" fmla="*/ 401 h 430"/>
              <a:gd name="T14" fmla="*/ 118 w 379"/>
              <a:gd name="T15" fmla="*/ 365 h 430"/>
              <a:gd name="T16" fmla="*/ 122 w 379"/>
              <a:gd name="T17" fmla="*/ 365 h 430"/>
              <a:gd name="T18" fmla="*/ 126 w 379"/>
              <a:gd name="T19" fmla="*/ 365 h 430"/>
              <a:gd name="T20" fmla="*/ 130 w 379"/>
              <a:gd name="T21" fmla="*/ 401 h 430"/>
              <a:gd name="T22" fmla="*/ 145 w 379"/>
              <a:gd name="T23" fmla="*/ 430 h 430"/>
              <a:gd name="T24" fmla="*/ 160 w 379"/>
              <a:gd name="T25" fmla="*/ 401 h 430"/>
              <a:gd name="T26" fmla="*/ 163 w 379"/>
              <a:gd name="T27" fmla="*/ 365 h 430"/>
              <a:gd name="T28" fmla="*/ 167 w 379"/>
              <a:gd name="T29" fmla="*/ 365 h 430"/>
              <a:gd name="T30" fmla="*/ 171 w 379"/>
              <a:gd name="T31" fmla="*/ 365 h 430"/>
              <a:gd name="T32" fmla="*/ 174 w 379"/>
              <a:gd name="T33" fmla="*/ 401 h 430"/>
              <a:gd name="T34" fmla="*/ 189 w 379"/>
              <a:gd name="T35" fmla="*/ 430 h 430"/>
              <a:gd name="T36" fmla="*/ 205 w 379"/>
              <a:gd name="T37" fmla="*/ 401 h 430"/>
              <a:gd name="T38" fmla="*/ 208 w 379"/>
              <a:gd name="T39" fmla="*/ 365 h 430"/>
              <a:gd name="T40" fmla="*/ 212 w 379"/>
              <a:gd name="T41" fmla="*/ 365 h 430"/>
              <a:gd name="T42" fmla="*/ 216 w 379"/>
              <a:gd name="T43" fmla="*/ 365 h 430"/>
              <a:gd name="T44" fmla="*/ 219 w 379"/>
              <a:gd name="T45" fmla="*/ 401 h 430"/>
              <a:gd name="T46" fmla="*/ 234 w 379"/>
              <a:gd name="T47" fmla="*/ 430 h 430"/>
              <a:gd name="T48" fmla="*/ 249 w 379"/>
              <a:gd name="T49" fmla="*/ 401 h 430"/>
              <a:gd name="T50" fmla="*/ 252 w 379"/>
              <a:gd name="T51" fmla="*/ 365 h 430"/>
              <a:gd name="T52" fmla="*/ 256 w 379"/>
              <a:gd name="T53" fmla="*/ 365 h 430"/>
              <a:gd name="T54" fmla="*/ 260 w 379"/>
              <a:gd name="T55" fmla="*/ 365 h 430"/>
              <a:gd name="T56" fmla="*/ 264 w 379"/>
              <a:gd name="T57" fmla="*/ 401 h 430"/>
              <a:gd name="T58" fmla="*/ 280 w 379"/>
              <a:gd name="T59" fmla="*/ 430 h 430"/>
              <a:gd name="T60" fmla="*/ 297 w 379"/>
              <a:gd name="T61" fmla="*/ 400 h 430"/>
              <a:gd name="T62" fmla="*/ 297 w 379"/>
              <a:gd name="T63" fmla="*/ 375 h 430"/>
              <a:gd name="T64" fmla="*/ 318 w 379"/>
              <a:gd name="T65" fmla="*/ 322 h 430"/>
              <a:gd name="T66" fmla="*/ 379 w 379"/>
              <a:gd name="T67" fmla="*/ 189 h 430"/>
              <a:gd name="T68" fmla="*/ 189 w 379"/>
              <a:gd name="T69" fmla="*/ 0 h 430"/>
              <a:gd name="T70" fmla="*/ 114 w 379"/>
              <a:gd name="T71" fmla="*/ 252 h 430"/>
              <a:gd name="T72" fmla="*/ 55 w 379"/>
              <a:gd name="T73" fmla="*/ 192 h 430"/>
              <a:gd name="T74" fmla="*/ 114 w 379"/>
              <a:gd name="T75" fmla="*/ 133 h 430"/>
              <a:gd name="T76" fmla="*/ 173 w 379"/>
              <a:gd name="T77" fmla="*/ 192 h 430"/>
              <a:gd name="T78" fmla="*/ 114 w 379"/>
              <a:gd name="T79" fmla="*/ 252 h 430"/>
              <a:gd name="T80" fmla="*/ 203 w 379"/>
              <a:gd name="T81" fmla="*/ 314 h 430"/>
              <a:gd name="T82" fmla="*/ 176 w 379"/>
              <a:gd name="T83" fmla="*/ 314 h 430"/>
              <a:gd name="T84" fmla="*/ 161 w 379"/>
              <a:gd name="T85" fmla="*/ 288 h 430"/>
              <a:gd name="T86" fmla="*/ 174 w 379"/>
              <a:gd name="T87" fmla="*/ 264 h 430"/>
              <a:gd name="T88" fmla="*/ 205 w 379"/>
              <a:gd name="T89" fmla="*/ 264 h 430"/>
              <a:gd name="T90" fmla="*/ 218 w 379"/>
              <a:gd name="T91" fmla="*/ 288 h 430"/>
              <a:gd name="T92" fmla="*/ 203 w 379"/>
              <a:gd name="T93" fmla="*/ 314 h 430"/>
              <a:gd name="T94" fmla="*/ 265 w 379"/>
              <a:gd name="T95" fmla="*/ 252 h 430"/>
              <a:gd name="T96" fmla="*/ 206 w 379"/>
              <a:gd name="T97" fmla="*/ 192 h 430"/>
              <a:gd name="T98" fmla="*/ 265 w 379"/>
              <a:gd name="T99" fmla="*/ 133 h 430"/>
              <a:gd name="T100" fmla="*/ 324 w 379"/>
              <a:gd name="T101" fmla="*/ 192 h 430"/>
              <a:gd name="T102" fmla="*/ 265 w 379"/>
              <a:gd name="T103" fmla="*/ 25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9" h="430">
                <a:moveTo>
                  <a:pt x="189" y="0"/>
                </a:moveTo>
                <a:cubicBezTo>
                  <a:pt x="85" y="0"/>
                  <a:pt x="0" y="85"/>
                  <a:pt x="0" y="189"/>
                </a:cubicBezTo>
                <a:cubicBezTo>
                  <a:pt x="0" y="254"/>
                  <a:pt x="61" y="322"/>
                  <a:pt x="61" y="322"/>
                </a:cubicBezTo>
                <a:cubicBezTo>
                  <a:pt x="72" y="334"/>
                  <a:pt x="82" y="358"/>
                  <a:pt x="82" y="375"/>
                </a:cubicBezTo>
                <a:cubicBezTo>
                  <a:pt x="82" y="400"/>
                  <a:pt x="82" y="400"/>
                  <a:pt x="82" y="400"/>
                </a:cubicBezTo>
                <a:cubicBezTo>
                  <a:pt x="82" y="417"/>
                  <a:pt x="89" y="430"/>
                  <a:pt x="98" y="430"/>
                </a:cubicBezTo>
                <a:cubicBezTo>
                  <a:pt x="108" y="430"/>
                  <a:pt x="115" y="417"/>
                  <a:pt x="115" y="401"/>
                </a:cubicBezTo>
                <a:cubicBezTo>
                  <a:pt x="115" y="386"/>
                  <a:pt x="117" y="369"/>
                  <a:pt x="118" y="365"/>
                </a:cubicBezTo>
                <a:cubicBezTo>
                  <a:pt x="118" y="365"/>
                  <a:pt x="118" y="365"/>
                  <a:pt x="122" y="365"/>
                </a:cubicBezTo>
                <a:cubicBezTo>
                  <a:pt x="126" y="365"/>
                  <a:pt x="126" y="365"/>
                  <a:pt x="126" y="365"/>
                </a:cubicBezTo>
                <a:cubicBezTo>
                  <a:pt x="128" y="369"/>
                  <a:pt x="130" y="386"/>
                  <a:pt x="130" y="401"/>
                </a:cubicBezTo>
                <a:cubicBezTo>
                  <a:pt x="130" y="417"/>
                  <a:pt x="136" y="430"/>
                  <a:pt x="145" y="430"/>
                </a:cubicBezTo>
                <a:cubicBezTo>
                  <a:pt x="153" y="430"/>
                  <a:pt x="160" y="417"/>
                  <a:pt x="160" y="401"/>
                </a:cubicBezTo>
                <a:cubicBezTo>
                  <a:pt x="160" y="386"/>
                  <a:pt x="161" y="369"/>
                  <a:pt x="163" y="365"/>
                </a:cubicBezTo>
                <a:cubicBezTo>
                  <a:pt x="163" y="365"/>
                  <a:pt x="163" y="365"/>
                  <a:pt x="167" y="365"/>
                </a:cubicBezTo>
                <a:cubicBezTo>
                  <a:pt x="171" y="365"/>
                  <a:pt x="171" y="365"/>
                  <a:pt x="171" y="365"/>
                </a:cubicBezTo>
                <a:cubicBezTo>
                  <a:pt x="173" y="369"/>
                  <a:pt x="174" y="386"/>
                  <a:pt x="174" y="401"/>
                </a:cubicBezTo>
                <a:cubicBezTo>
                  <a:pt x="174" y="417"/>
                  <a:pt x="181" y="430"/>
                  <a:pt x="189" y="430"/>
                </a:cubicBezTo>
                <a:cubicBezTo>
                  <a:pt x="198" y="430"/>
                  <a:pt x="205" y="417"/>
                  <a:pt x="205" y="401"/>
                </a:cubicBezTo>
                <a:cubicBezTo>
                  <a:pt x="205" y="386"/>
                  <a:pt x="206" y="369"/>
                  <a:pt x="208" y="365"/>
                </a:cubicBezTo>
                <a:cubicBezTo>
                  <a:pt x="208" y="365"/>
                  <a:pt x="208" y="365"/>
                  <a:pt x="212" y="365"/>
                </a:cubicBezTo>
                <a:cubicBezTo>
                  <a:pt x="216" y="365"/>
                  <a:pt x="216" y="365"/>
                  <a:pt x="216" y="365"/>
                </a:cubicBezTo>
                <a:cubicBezTo>
                  <a:pt x="218" y="369"/>
                  <a:pt x="219" y="386"/>
                  <a:pt x="219" y="401"/>
                </a:cubicBezTo>
                <a:cubicBezTo>
                  <a:pt x="219" y="417"/>
                  <a:pt x="226" y="430"/>
                  <a:pt x="234" y="430"/>
                </a:cubicBezTo>
                <a:cubicBezTo>
                  <a:pt x="242" y="430"/>
                  <a:pt x="249" y="417"/>
                  <a:pt x="249" y="401"/>
                </a:cubicBezTo>
                <a:cubicBezTo>
                  <a:pt x="249" y="386"/>
                  <a:pt x="251" y="369"/>
                  <a:pt x="252" y="365"/>
                </a:cubicBezTo>
                <a:cubicBezTo>
                  <a:pt x="252" y="365"/>
                  <a:pt x="252" y="365"/>
                  <a:pt x="256" y="365"/>
                </a:cubicBezTo>
                <a:cubicBezTo>
                  <a:pt x="260" y="365"/>
                  <a:pt x="260" y="365"/>
                  <a:pt x="260" y="365"/>
                </a:cubicBezTo>
                <a:cubicBezTo>
                  <a:pt x="262" y="369"/>
                  <a:pt x="264" y="386"/>
                  <a:pt x="264" y="401"/>
                </a:cubicBezTo>
                <a:cubicBezTo>
                  <a:pt x="264" y="417"/>
                  <a:pt x="271" y="430"/>
                  <a:pt x="280" y="430"/>
                </a:cubicBezTo>
                <a:cubicBezTo>
                  <a:pt x="290" y="430"/>
                  <a:pt x="297" y="417"/>
                  <a:pt x="297" y="400"/>
                </a:cubicBezTo>
                <a:cubicBezTo>
                  <a:pt x="297" y="375"/>
                  <a:pt x="297" y="375"/>
                  <a:pt x="297" y="375"/>
                </a:cubicBezTo>
                <a:cubicBezTo>
                  <a:pt x="297" y="358"/>
                  <a:pt x="306" y="334"/>
                  <a:pt x="318" y="322"/>
                </a:cubicBezTo>
                <a:cubicBezTo>
                  <a:pt x="318" y="322"/>
                  <a:pt x="379" y="254"/>
                  <a:pt x="379" y="189"/>
                </a:cubicBezTo>
                <a:cubicBezTo>
                  <a:pt x="379" y="85"/>
                  <a:pt x="294" y="0"/>
                  <a:pt x="189" y="0"/>
                </a:cubicBezTo>
                <a:close/>
                <a:moveTo>
                  <a:pt x="114" y="252"/>
                </a:moveTo>
                <a:cubicBezTo>
                  <a:pt x="81" y="252"/>
                  <a:pt x="55" y="225"/>
                  <a:pt x="55" y="192"/>
                </a:cubicBezTo>
                <a:cubicBezTo>
                  <a:pt x="55" y="160"/>
                  <a:pt x="81" y="133"/>
                  <a:pt x="114" y="133"/>
                </a:cubicBezTo>
                <a:cubicBezTo>
                  <a:pt x="147" y="133"/>
                  <a:pt x="173" y="160"/>
                  <a:pt x="173" y="192"/>
                </a:cubicBezTo>
                <a:cubicBezTo>
                  <a:pt x="173" y="225"/>
                  <a:pt x="147" y="252"/>
                  <a:pt x="114" y="252"/>
                </a:cubicBezTo>
                <a:close/>
                <a:moveTo>
                  <a:pt x="203" y="314"/>
                </a:moveTo>
                <a:cubicBezTo>
                  <a:pt x="176" y="314"/>
                  <a:pt x="176" y="314"/>
                  <a:pt x="176" y="314"/>
                </a:cubicBezTo>
                <a:cubicBezTo>
                  <a:pt x="159" y="314"/>
                  <a:pt x="152" y="302"/>
                  <a:pt x="161" y="288"/>
                </a:cubicBezTo>
                <a:cubicBezTo>
                  <a:pt x="174" y="264"/>
                  <a:pt x="174" y="264"/>
                  <a:pt x="174" y="264"/>
                </a:cubicBezTo>
                <a:cubicBezTo>
                  <a:pt x="183" y="249"/>
                  <a:pt x="196" y="249"/>
                  <a:pt x="205" y="264"/>
                </a:cubicBezTo>
                <a:cubicBezTo>
                  <a:pt x="218" y="288"/>
                  <a:pt x="218" y="288"/>
                  <a:pt x="218" y="288"/>
                </a:cubicBezTo>
                <a:cubicBezTo>
                  <a:pt x="227" y="302"/>
                  <a:pt x="220" y="314"/>
                  <a:pt x="203" y="314"/>
                </a:cubicBezTo>
                <a:close/>
                <a:moveTo>
                  <a:pt x="265" y="252"/>
                </a:moveTo>
                <a:cubicBezTo>
                  <a:pt x="232" y="252"/>
                  <a:pt x="206" y="225"/>
                  <a:pt x="206" y="192"/>
                </a:cubicBezTo>
                <a:cubicBezTo>
                  <a:pt x="206" y="160"/>
                  <a:pt x="232" y="133"/>
                  <a:pt x="265" y="133"/>
                </a:cubicBezTo>
                <a:cubicBezTo>
                  <a:pt x="298" y="133"/>
                  <a:pt x="324" y="160"/>
                  <a:pt x="324" y="192"/>
                </a:cubicBezTo>
                <a:cubicBezTo>
                  <a:pt x="324" y="225"/>
                  <a:pt x="298" y="252"/>
                  <a:pt x="265" y="252"/>
                </a:cubicBezTo>
                <a:close/>
              </a:path>
            </a:pathLst>
          </a:custGeom>
          <a:solidFill>
            <a:schemeClr val="accent5">
              <a:lumMod val="75000"/>
            </a:schemeClr>
          </a:solidFill>
          <a:ln>
            <a:noFill/>
          </a:ln>
          <a:effectLst>
            <a:glow rad="76200">
              <a:schemeClr val="bg1"/>
            </a:glow>
          </a:effectLst>
          <a:extLst/>
        </p:spPr>
        <p:txBody>
          <a:bodyPr vert="horz" wrap="square" lIns="91440" tIns="45720" rIns="91440" bIns="45720" numCol="1" anchor="t" anchorCtr="0" compatLnSpc="1">
            <a:prstTxWarp prst="textNoShape">
              <a:avLst/>
            </a:prstTxWarp>
          </a:bodyPr>
          <a:lstStyle/>
          <a:p>
            <a:endParaRPr lang="en-US" dirty="0"/>
          </a:p>
        </p:txBody>
      </p:sp>
      <p:sp>
        <p:nvSpPr>
          <p:cNvPr id="111" name="Rounded Rectangular Callout 110"/>
          <p:cNvSpPr/>
          <p:nvPr/>
        </p:nvSpPr>
        <p:spPr>
          <a:xfrm>
            <a:off x="4615645" y="1487807"/>
            <a:ext cx="2702235" cy="1075506"/>
          </a:xfrm>
          <a:prstGeom prst="wedgeRoundRectCallout">
            <a:avLst>
              <a:gd name="adj1" fmla="val -95738"/>
              <a:gd name="adj2" fmla="val 41161"/>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schemeClr val="bg2"/>
                </a:solidFill>
              </a:rPr>
              <a:t>SSL only protects confidentiality and integrity of data </a:t>
            </a:r>
            <a:r>
              <a:rPr lang="en-US" sz="1600" i="1" dirty="0">
                <a:solidFill>
                  <a:schemeClr val="bg2"/>
                </a:solidFill>
              </a:rPr>
              <a:t>in transit</a:t>
            </a:r>
          </a:p>
        </p:txBody>
      </p:sp>
      <p:graphicFrame>
        <p:nvGraphicFramePr>
          <p:cNvPr id="119" name="Table 118"/>
          <p:cNvGraphicFramePr>
            <a:graphicFrameLocks noGrp="1"/>
          </p:cNvGraphicFramePr>
          <p:nvPr>
            <p:extLst/>
          </p:nvPr>
        </p:nvGraphicFramePr>
        <p:xfrm>
          <a:off x="1831985" y="1761954"/>
          <a:ext cx="548640" cy="2357238"/>
        </p:xfrm>
        <a:graphic>
          <a:graphicData uri="http://schemas.openxmlformats.org/drawingml/2006/table">
            <a:tbl>
              <a:tblPr bandRow="1">
                <a:tableStyleId>{5C22544A-7EE6-4342-B048-85BDC9FD1C3A}</a:tableStyleId>
              </a:tblPr>
              <a:tblGrid>
                <a:gridCol w="548640">
                  <a:extLst>
                    <a:ext uri="{9D8B030D-6E8A-4147-A177-3AD203B41FA5}">
                      <a16:colId xmlns:a16="http://schemas.microsoft.com/office/drawing/2014/main" val="20000"/>
                    </a:ext>
                  </a:extLst>
                </a:gridCol>
              </a:tblGrid>
              <a:tr h="345558">
                <a:tc>
                  <a:txBody>
                    <a:bodyPr/>
                    <a:lstStyle/>
                    <a:p>
                      <a:pPr algn="ctr"/>
                      <a:r>
                        <a:rPr lang="en-US" sz="1600" dirty="0">
                          <a:solidFill>
                            <a:schemeClr val="tx1"/>
                          </a:solidFill>
                        </a:rPr>
                        <a:t>L7</a:t>
                      </a:r>
                    </a:p>
                  </a:txBody>
                  <a:tcPr>
                    <a:solidFill>
                      <a:schemeClr val="bg2"/>
                    </a:solidFill>
                  </a:tcPr>
                </a:tc>
                <a:extLst>
                  <a:ext uri="{0D108BD9-81ED-4DB2-BD59-A6C34878D82A}">
                    <a16:rowId xmlns:a16="http://schemas.microsoft.com/office/drawing/2014/main" val="10000"/>
                  </a:ext>
                </a:extLst>
              </a:tr>
              <a:tr h="323407">
                <a:tc>
                  <a:txBody>
                    <a:bodyPr/>
                    <a:lstStyle/>
                    <a:p>
                      <a:pPr algn="ctr"/>
                      <a:r>
                        <a:rPr lang="en-US" sz="1600" dirty="0">
                          <a:solidFill>
                            <a:schemeClr val="tx1"/>
                          </a:solidFill>
                        </a:rPr>
                        <a:t>L6</a:t>
                      </a:r>
                    </a:p>
                  </a:txBody>
                  <a:tcPr>
                    <a:solidFill>
                      <a:schemeClr val="bg2"/>
                    </a:solidFill>
                  </a:tcPr>
                </a:tc>
                <a:extLst>
                  <a:ext uri="{0D108BD9-81ED-4DB2-BD59-A6C34878D82A}">
                    <a16:rowId xmlns:a16="http://schemas.microsoft.com/office/drawing/2014/main" val="10001"/>
                  </a:ext>
                </a:extLst>
              </a:tr>
              <a:tr h="323407">
                <a:tc>
                  <a:txBody>
                    <a:bodyPr/>
                    <a:lstStyle/>
                    <a:p>
                      <a:pPr algn="ctr"/>
                      <a:r>
                        <a:rPr lang="en-US" sz="1600" dirty="0">
                          <a:solidFill>
                            <a:schemeClr val="tx1"/>
                          </a:solidFill>
                        </a:rPr>
                        <a:t>L5</a:t>
                      </a:r>
                    </a:p>
                  </a:txBody>
                  <a:tcPr>
                    <a:solidFill>
                      <a:schemeClr val="bg2"/>
                    </a:solidFill>
                  </a:tcPr>
                </a:tc>
                <a:extLst>
                  <a:ext uri="{0D108BD9-81ED-4DB2-BD59-A6C34878D82A}">
                    <a16:rowId xmlns:a16="http://schemas.microsoft.com/office/drawing/2014/main" val="10002"/>
                  </a:ext>
                </a:extLst>
              </a:tr>
              <a:tr h="323407">
                <a:tc>
                  <a:txBody>
                    <a:bodyPr/>
                    <a:lstStyle/>
                    <a:p>
                      <a:pPr algn="ctr"/>
                      <a:r>
                        <a:rPr lang="en-US" sz="1600" dirty="0">
                          <a:solidFill>
                            <a:schemeClr val="tx1"/>
                          </a:solidFill>
                        </a:rPr>
                        <a:t>L4</a:t>
                      </a:r>
                    </a:p>
                  </a:txBody>
                  <a:tcPr>
                    <a:solidFill>
                      <a:schemeClr val="accent4">
                        <a:lumMod val="75000"/>
                      </a:schemeClr>
                    </a:solidFill>
                  </a:tcPr>
                </a:tc>
                <a:extLst>
                  <a:ext uri="{0D108BD9-81ED-4DB2-BD59-A6C34878D82A}">
                    <a16:rowId xmlns:a16="http://schemas.microsoft.com/office/drawing/2014/main" val="10003"/>
                  </a:ext>
                </a:extLst>
              </a:tr>
              <a:tr h="323407">
                <a:tc>
                  <a:txBody>
                    <a:bodyPr/>
                    <a:lstStyle/>
                    <a:p>
                      <a:pPr algn="ctr"/>
                      <a:r>
                        <a:rPr lang="en-US" sz="1600" dirty="0">
                          <a:solidFill>
                            <a:schemeClr val="tx1"/>
                          </a:solidFill>
                        </a:rPr>
                        <a:t>L3</a:t>
                      </a:r>
                    </a:p>
                  </a:txBody>
                  <a:tcPr>
                    <a:solidFill>
                      <a:schemeClr val="accent4">
                        <a:lumMod val="75000"/>
                      </a:schemeClr>
                    </a:solidFill>
                  </a:tcPr>
                </a:tc>
                <a:extLst>
                  <a:ext uri="{0D108BD9-81ED-4DB2-BD59-A6C34878D82A}">
                    <a16:rowId xmlns:a16="http://schemas.microsoft.com/office/drawing/2014/main" val="10004"/>
                  </a:ext>
                </a:extLst>
              </a:tr>
              <a:tr h="323407">
                <a:tc>
                  <a:txBody>
                    <a:bodyPr/>
                    <a:lstStyle/>
                    <a:p>
                      <a:pPr algn="ctr"/>
                      <a:r>
                        <a:rPr lang="en-US" sz="1600" dirty="0">
                          <a:solidFill>
                            <a:schemeClr val="tx1"/>
                          </a:solidFill>
                        </a:rPr>
                        <a:t>L2</a:t>
                      </a:r>
                    </a:p>
                  </a:txBody>
                  <a:tcPr>
                    <a:solidFill>
                      <a:schemeClr val="accent4">
                        <a:lumMod val="75000"/>
                      </a:schemeClr>
                    </a:solidFill>
                  </a:tcPr>
                </a:tc>
                <a:extLst>
                  <a:ext uri="{0D108BD9-81ED-4DB2-BD59-A6C34878D82A}">
                    <a16:rowId xmlns:a16="http://schemas.microsoft.com/office/drawing/2014/main" val="10005"/>
                  </a:ext>
                </a:extLst>
              </a:tr>
              <a:tr h="323407">
                <a:tc>
                  <a:txBody>
                    <a:bodyPr/>
                    <a:lstStyle/>
                    <a:p>
                      <a:pPr algn="ctr"/>
                      <a:r>
                        <a:rPr lang="en-US" sz="1600" dirty="0">
                          <a:solidFill>
                            <a:schemeClr val="tx1"/>
                          </a:solidFill>
                        </a:rPr>
                        <a:t>L1</a:t>
                      </a:r>
                    </a:p>
                  </a:txBody>
                  <a:tcPr>
                    <a:solidFill>
                      <a:schemeClr val="accent4">
                        <a:lumMod val="75000"/>
                      </a:schemeClr>
                    </a:solidFill>
                  </a:tcPr>
                </a:tc>
                <a:extLst>
                  <a:ext uri="{0D108BD9-81ED-4DB2-BD59-A6C34878D82A}">
                    <a16:rowId xmlns:a16="http://schemas.microsoft.com/office/drawing/2014/main" val="10006"/>
                  </a:ext>
                </a:extLst>
              </a:tr>
            </a:tbl>
          </a:graphicData>
        </a:graphic>
      </p:graphicFrame>
      <p:graphicFrame>
        <p:nvGraphicFramePr>
          <p:cNvPr id="120" name="Table 119"/>
          <p:cNvGraphicFramePr>
            <a:graphicFrameLocks noGrp="1"/>
          </p:cNvGraphicFramePr>
          <p:nvPr>
            <p:extLst/>
          </p:nvPr>
        </p:nvGraphicFramePr>
        <p:xfrm>
          <a:off x="1831985" y="2107512"/>
          <a:ext cx="548640" cy="2011680"/>
        </p:xfrm>
        <a:graphic>
          <a:graphicData uri="http://schemas.openxmlformats.org/drawingml/2006/table">
            <a:tbl>
              <a:tblPr bandRow="1">
                <a:tableStyleId>{5C22544A-7EE6-4342-B048-85BDC9FD1C3A}</a:tableStyleId>
              </a:tblPr>
              <a:tblGrid>
                <a:gridCol w="548640">
                  <a:extLst>
                    <a:ext uri="{9D8B030D-6E8A-4147-A177-3AD203B41FA5}">
                      <a16:colId xmlns:a16="http://schemas.microsoft.com/office/drawing/2014/main" val="20000"/>
                    </a:ext>
                  </a:extLst>
                </a:gridCol>
              </a:tblGrid>
              <a:tr h="323407">
                <a:tc>
                  <a:txBody>
                    <a:bodyPr/>
                    <a:lstStyle/>
                    <a:p>
                      <a:pPr algn="ctr"/>
                      <a:r>
                        <a:rPr lang="en-US" sz="1600" dirty="0">
                          <a:solidFill>
                            <a:schemeClr val="tx1"/>
                          </a:solidFill>
                        </a:rPr>
                        <a:t>L6</a:t>
                      </a:r>
                    </a:p>
                  </a:txBody>
                  <a:tcPr>
                    <a:solidFill>
                      <a:schemeClr val="bg2"/>
                    </a:solidFill>
                  </a:tcPr>
                </a:tc>
                <a:extLst>
                  <a:ext uri="{0D108BD9-81ED-4DB2-BD59-A6C34878D82A}">
                    <a16:rowId xmlns:a16="http://schemas.microsoft.com/office/drawing/2014/main" val="10000"/>
                  </a:ext>
                </a:extLst>
              </a:tr>
              <a:tr h="323407">
                <a:tc>
                  <a:txBody>
                    <a:bodyPr/>
                    <a:lstStyle/>
                    <a:p>
                      <a:pPr algn="ctr"/>
                      <a:r>
                        <a:rPr lang="en-US" sz="1600" dirty="0">
                          <a:solidFill>
                            <a:schemeClr val="tx1"/>
                          </a:solidFill>
                        </a:rPr>
                        <a:t>L5</a:t>
                      </a:r>
                    </a:p>
                  </a:txBody>
                  <a:tcPr>
                    <a:solidFill>
                      <a:schemeClr val="bg2"/>
                    </a:solidFill>
                  </a:tcPr>
                </a:tc>
                <a:extLst>
                  <a:ext uri="{0D108BD9-81ED-4DB2-BD59-A6C34878D82A}">
                    <a16:rowId xmlns:a16="http://schemas.microsoft.com/office/drawing/2014/main" val="10001"/>
                  </a:ext>
                </a:extLst>
              </a:tr>
              <a:tr h="323407">
                <a:tc>
                  <a:txBody>
                    <a:bodyPr/>
                    <a:lstStyle/>
                    <a:p>
                      <a:pPr algn="ctr"/>
                      <a:r>
                        <a:rPr lang="en-US" sz="1600" dirty="0">
                          <a:solidFill>
                            <a:schemeClr val="tx1"/>
                          </a:solidFill>
                        </a:rPr>
                        <a:t>L4</a:t>
                      </a:r>
                    </a:p>
                  </a:txBody>
                  <a:tcPr>
                    <a:solidFill>
                      <a:schemeClr val="accent4">
                        <a:lumMod val="75000"/>
                      </a:schemeClr>
                    </a:solidFill>
                  </a:tcPr>
                </a:tc>
                <a:extLst>
                  <a:ext uri="{0D108BD9-81ED-4DB2-BD59-A6C34878D82A}">
                    <a16:rowId xmlns:a16="http://schemas.microsoft.com/office/drawing/2014/main" val="10002"/>
                  </a:ext>
                </a:extLst>
              </a:tr>
              <a:tr h="323407">
                <a:tc>
                  <a:txBody>
                    <a:bodyPr/>
                    <a:lstStyle/>
                    <a:p>
                      <a:pPr algn="ctr"/>
                      <a:r>
                        <a:rPr lang="en-US" sz="1600" dirty="0">
                          <a:solidFill>
                            <a:schemeClr val="tx1"/>
                          </a:solidFill>
                        </a:rPr>
                        <a:t>L3</a:t>
                      </a:r>
                    </a:p>
                  </a:txBody>
                  <a:tcPr>
                    <a:solidFill>
                      <a:schemeClr val="accent4">
                        <a:lumMod val="75000"/>
                      </a:schemeClr>
                    </a:solidFill>
                  </a:tcPr>
                </a:tc>
                <a:extLst>
                  <a:ext uri="{0D108BD9-81ED-4DB2-BD59-A6C34878D82A}">
                    <a16:rowId xmlns:a16="http://schemas.microsoft.com/office/drawing/2014/main" val="10003"/>
                  </a:ext>
                </a:extLst>
              </a:tr>
              <a:tr h="323407">
                <a:tc>
                  <a:txBody>
                    <a:bodyPr/>
                    <a:lstStyle/>
                    <a:p>
                      <a:pPr algn="ctr"/>
                      <a:r>
                        <a:rPr lang="en-US" sz="1600" dirty="0">
                          <a:solidFill>
                            <a:schemeClr val="tx1"/>
                          </a:solidFill>
                        </a:rPr>
                        <a:t>L2</a:t>
                      </a:r>
                    </a:p>
                  </a:txBody>
                  <a:tcPr>
                    <a:solidFill>
                      <a:schemeClr val="accent4">
                        <a:lumMod val="75000"/>
                      </a:schemeClr>
                    </a:solidFill>
                  </a:tcPr>
                </a:tc>
                <a:extLst>
                  <a:ext uri="{0D108BD9-81ED-4DB2-BD59-A6C34878D82A}">
                    <a16:rowId xmlns:a16="http://schemas.microsoft.com/office/drawing/2014/main" val="10004"/>
                  </a:ext>
                </a:extLst>
              </a:tr>
              <a:tr h="323407">
                <a:tc>
                  <a:txBody>
                    <a:bodyPr/>
                    <a:lstStyle/>
                    <a:p>
                      <a:pPr algn="ctr"/>
                      <a:r>
                        <a:rPr lang="en-US" sz="1600" dirty="0">
                          <a:solidFill>
                            <a:schemeClr val="tx1"/>
                          </a:solidFill>
                        </a:rPr>
                        <a:t>L1</a:t>
                      </a:r>
                    </a:p>
                  </a:txBody>
                  <a:tcPr>
                    <a:solidFill>
                      <a:schemeClr val="accent4">
                        <a:lumMod val="75000"/>
                      </a:schemeClr>
                    </a:solidFill>
                  </a:tcPr>
                </a:tc>
                <a:extLst>
                  <a:ext uri="{0D108BD9-81ED-4DB2-BD59-A6C34878D82A}">
                    <a16:rowId xmlns:a16="http://schemas.microsoft.com/office/drawing/2014/main" val="10005"/>
                  </a:ext>
                </a:extLst>
              </a:tr>
            </a:tbl>
          </a:graphicData>
        </a:graphic>
      </p:graphicFrame>
      <p:graphicFrame>
        <p:nvGraphicFramePr>
          <p:cNvPr id="121" name="Table 120"/>
          <p:cNvGraphicFramePr>
            <a:graphicFrameLocks noGrp="1"/>
          </p:cNvGraphicFramePr>
          <p:nvPr>
            <p:extLst/>
          </p:nvPr>
        </p:nvGraphicFramePr>
        <p:xfrm>
          <a:off x="1831985" y="2442792"/>
          <a:ext cx="548640" cy="1676400"/>
        </p:xfrm>
        <a:graphic>
          <a:graphicData uri="http://schemas.openxmlformats.org/drawingml/2006/table">
            <a:tbl>
              <a:tblPr bandRow="1">
                <a:tableStyleId>{5C22544A-7EE6-4342-B048-85BDC9FD1C3A}</a:tableStyleId>
              </a:tblPr>
              <a:tblGrid>
                <a:gridCol w="548640">
                  <a:extLst>
                    <a:ext uri="{9D8B030D-6E8A-4147-A177-3AD203B41FA5}">
                      <a16:colId xmlns:a16="http://schemas.microsoft.com/office/drawing/2014/main" val="20000"/>
                    </a:ext>
                  </a:extLst>
                </a:gridCol>
              </a:tblGrid>
              <a:tr h="323407">
                <a:tc>
                  <a:txBody>
                    <a:bodyPr/>
                    <a:lstStyle/>
                    <a:p>
                      <a:pPr algn="ctr"/>
                      <a:r>
                        <a:rPr lang="en-US" sz="1600" dirty="0">
                          <a:solidFill>
                            <a:schemeClr val="tx1"/>
                          </a:solidFill>
                        </a:rPr>
                        <a:t>L5</a:t>
                      </a:r>
                    </a:p>
                  </a:txBody>
                  <a:tcPr>
                    <a:solidFill>
                      <a:schemeClr val="bg2"/>
                    </a:solidFill>
                  </a:tcPr>
                </a:tc>
                <a:extLst>
                  <a:ext uri="{0D108BD9-81ED-4DB2-BD59-A6C34878D82A}">
                    <a16:rowId xmlns:a16="http://schemas.microsoft.com/office/drawing/2014/main" val="10000"/>
                  </a:ext>
                </a:extLst>
              </a:tr>
              <a:tr h="323407">
                <a:tc>
                  <a:txBody>
                    <a:bodyPr/>
                    <a:lstStyle/>
                    <a:p>
                      <a:pPr algn="ctr"/>
                      <a:r>
                        <a:rPr lang="en-US" sz="1600" dirty="0">
                          <a:solidFill>
                            <a:schemeClr val="tx1"/>
                          </a:solidFill>
                        </a:rPr>
                        <a:t>L4</a:t>
                      </a:r>
                    </a:p>
                  </a:txBody>
                  <a:tcPr>
                    <a:solidFill>
                      <a:schemeClr val="accent4">
                        <a:lumMod val="75000"/>
                      </a:schemeClr>
                    </a:solidFill>
                  </a:tcPr>
                </a:tc>
                <a:extLst>
                  <a:ext uri="{0D108BD9-81ED-4DB2-BD59-A6C34878D82A}">
                    <a16:rowId xmlns:a16="http://schemas.microsoft.com/office/drawing/2014/main" val="10001"/>
                  </a:ext>
                </a:extLst>
              </a:tr>
              <a:tr h="323407">
                <a:tc>
                  <a:txBody>
                    <a:bodyPr/>
                    <a:lstStyle/>
                    <a:p>
                      <a:pPr algn="ctr"/>
                      <a:r>
                        <a:rPr lang="en-US" sz="1600" dirty="0">
                          <a:solidFill>
                            <a:schemeClr val="tx1"/>
                          </a:solidFill>
                        </a:rPr>
                        <a:t>L3</a:t>
                      </a:r>
                    </a:p>
                  </a:txBody>
                  <a:tcPr>
                    <a:solidFill>
                      <a:schemeClr val="accent4">
                        <a:lumMod val="75000"/>
                      </a:schemeClr>
                    </a:solidFill>
                  </a:tcPr>
                </a:tc>
                <a:extLst>
                  <a:ext uri="{0D108BD9-81ED-4DB2-BD59-A6C34878D82A}">
                    <a16:rowId xmlns:a16="http://schemas.microsoft.com/office/drawing/2014/main" val="10002"/>
                  </a:ext>
                </a:extLst>
              </a:tr>
              <a:tr h="323407">
                <a:tc>
                  <a:txBody>
                    <a:bodyPr/>
                    <a:lstStyle/>
                    <a:p>
                      <a:pPr algn="ctr"/>
                      <a:r>
                        <a:rPr lang="en-US" sz="1600" dirty="0">
                          <a:solidFill>
                            <a:schemeClr val="tx1"/>
                          </a:solidFill>
                        </a:rPr>
                        <a:t>L2</a:t>
                      </a:r>
                    </a:p>
                  </a:txBody>
                  <a:tcPr>
                    <a:solidFill>
                      <a:schemeClr val="accent4">
                        <a:lumMod val="75000"/>
                      </a:schemeClr>
                    </a:solidFill>
                  </a:tcPr>
                </a:tc>
                <a:extLst>
                  <a:ext uri="{0D108BD9-81ED-4DB2-BD59-A6C34878D82A}">
                    <a16:rowId xmlns:a16="http://schemas.microsoft.com/office/drawing/2014/main" val="10003"/>
                  </a:ext>
                </a:extLst>
              </a:tr>
              <a:tr h="323407">
                <a:tc>
                  <a:txBody>
                    <a:bodyPr/>
                    <a:lstStyle/>
                    <a:p>
                      <a:pPr algn="ctr"/>
                      <a:r>
                        <a:rPr lang="en-US" sz="1600" dirty="0">
                          <a:solidFill>
                            <a:schemeClr val="tx1"/>
                          </a:solidFill>
                        </a:rPr>
                        <a:t>L1</a:t>
                      </a:r>
                    </a:p>
                  </a:txBody>
                  <a:tcPr>
                    <a:solidFill>
                      <a:schemeClr val="accent4">
                        <a:lumMod val="75000"/>
                      </a:schemeClr>
                    </a:solidFill>
                  </a:tcPr>
                </a:tc>
                <a:extLst>
                  <a:ext uri="{0D108BD9-81ED-4DB2-BD59-A6C34878D82A}">
                    <a16:rowId xmlns:a16="http://schemas.microsoft.com/office/drawing/2014/main" val="10004"/>
                  </a:ext>
                </a:extLst>
              </a:tr>
            </a:tbl>
          </a:graphicData>
        </a:graphic>
      </p:graphicFrame>
      <p:graphicFrame>
        <p:nvGraphicFramePr>
          <p:cNvPr id="122" name="Table 121"/>
          <p:cNvGraphicFramePr>
            <a:graphicFrameLocks noGrp="1"/>
          </p:cNvGraphicFramePr>
          <p:nvPr>
            <p:extLst/>
          </p:nvPr>
        </p:nvGraphicFramePr>
        <p:xfrm>
          <a:off x="1831985" y="2778072"/>
          <a:ext cx="548640" cy="1341120"/>
        </p:xfrm>
        <a:graphic>
          <a:graphicData uri="http://schemas.openxmlformats.org/drawingml/2006/table">
            <a:tbl>
              <a:tblPr bandRow="1">
                <a:tableStyleId>{5C22544A-7EE6-4342-B048-85BDC9FD1C3A}</a:tableStyleId>
              </a:tblPr>
              <a:tblGrid>
                <a:gridCol w="548640">
                  <a:extLst>
                    <a:ext uri="{9D8B030D-6E8A-4147-A177-3AD203B41FA5}">
                      <a16:colId xmlns:a16="http://schemas.microsoft.com/office/drawing/2014/main" val="20000"/>
                    </a:ext>
                  </a:extLst>
                </a:gridCol>
              </a:tblGrid>
              <a:tr h="323407">
                <a:tc>
                  <a:txBody>
                    <a:bodyPr/>
                    <a:lstStyle/>
                    <a:p>
                      <a:pPr algn="ctr"/>
                      <a:r>
                        <a:rPr lang="en-US" sz="1600" dirty="0">
                          <a:solidFill>
                            <a:schemeClr val="tx1"/>
                          </a:solidFill>
                        </a:rPr>
                        <a:t>L4</a:t>
                      </a:r>
                    </a:p>
                  </a:txBody>
                  <a:tcPr>
                    <a:solidFill>
                      <a:schemeClr val="accent4">
                        <a:lumMod val="75000"/>
                      </a:schemeClr>
                    </a:solidFill>
                  </a:tcPr>
                </a:tc>
                <a:extLst>
                  <a:ext uri="{0D108BD9-81ED-4DB2-BD59-A6C34878D82A}">
                    <a16:rowId xmlns:a16="http://schemas.microsoft.com/office/drawing/2014/main" val="10000"/>
                  </a:ext>
                </a:extLst>
              </a:tr>
              <a:tr h="323407">
                <a:tc>
                  <a:txBody>
                    <a:bodyPr/>
                    <a:lstStyle/>
                    <a:p>
                      <a:pPr algn="ctr"/>
                      <a:r>
                        <a:rPr lang="en-US" sz="1600" dirty="0">
                          <a:solidFill>
                            <a:schemeClr val="tx1"/>
                          </a:solidFill>
                        </a:rPr>
                        <a:t>L3</a:t>
                      </a:r>
                    </a:p>
                  </a:txBody>
                  <a:tcPr>
                    <a:solidFill>
                      <a:schemeClr val="accent4">
                        <a:lumMod val="75000"/>
                      </a:schemeClr>
                    </a:solidFill>
                  </a:tcPr>
                </a:tc>
                <a:extLst>
                  <a:ext uri="{0D108BD9-81ED-4DB2-BD59-A6C34878D82A}">
                    <a16:rowId xmlns:a16="http://schemas.microsoft.com/office/drawing/2014/main" val="10001"/>
                  </a:ext>
                </a:extLst>
              </a:tr>
              <a:tr h="323407">
                <a:tc>
                  <a:txBody>
                    <a:bodyPr/>
                    <a:lstStyle/>
                    <a:p>
                      <a:pPr algn="ctr"/>
                      <a:r>
                        <a:rPr lang="en-US" sz="1600" dirty="0">
                          <a:solidFill>
                            <a:schemeClr val="tx1"/>
                          </a:solidFill>
                        </a:rPr>
                        <a:t>L2</a:t>
                      </a:r>
                    </a:p>
                  </a:txBody>
                  <a:tcPr>
                    <a:solidFill>
                      <a:schemeClr val="accent4">
                        <a:lumMod val="75000"/>
                      </a:schemeClr>
                    </a:solidFill>
                  </a:tcPr>
                </a:tc>
                <a:extLst>
                  <a:ext uri="{0D108BD9-81ED-4DB2-BD59-A6C34878D82A}">
                    <a16:rowId xmlns:a16="http://schemas.microsoft.com/office/drawing/2014/main" val="10002"/>
                  </a:ext>
                </a:extLst>
              </a:tr>
              <a:tr h="323407">
                <a:tc>
                  <a:txBody>
                    <a:bodyPr/>
                    <a:lstStyle/>
                    <a:p>
                      <a:pPr algn="ctr"/>
                      <a:r>
                        <a:rPr lang="en-US" sz="1600" dirty="0">
                          <a:solidFill>
                            <a:schemeClr val="tx1"/>
                          </a:solidFill>
                        </a:rPr>
                        <a:t>L1</a:t>
                      </a:r>
                    </a:p>
                  </a:txBody>
                  <a:tcPr>
                    <a:solidFill>
                      <a:schemeClr val="accent4">
                        <a:lumMod val="75000"/>
                      </a:schemeClr>
                    </a:solidFill>
                  </a:tcPr>
                </a:tc>
                <a:extLst>
                  <a:ext uri="{0D108BD9-81ED-4DB2-BD59-A6C34878D82A}">
                    <a16:rowId xmlns:a16="http://schemas.microsoft.com/office/drawing/2014/main" val="10003"/>
                  </a:ext>
                </a:extLst>
              </a:tr>
            </a:tbl>
          </a:graphicData>
        </a:graphic>
      </p:graphicFrame>
      <p:graphicFrame>
        <p:nvGraphicFramePr>
          <p:cNvPr id="123" name="Table 122"/>
          <p:cNvGraphicFramePr>
            <a:graphicFrameLocks noGrp="1"/>
          </p:cNvGraphicFramePr>
          <p:nvPr>
            <p:extLst/>
          </p:nvPr>
        </p:nvGraphicFramePr>
        <p:xfrm>
          <a:off x="1831985" y="3113352"/>
          <a:ext cx="548640" cy="1005840"/>
        </p:xfrm>
        <a:graphic>
          <a:graphicData uri="http://schemas.openxmlformats.org/drawingml/2006/table">
            <a:tbl>
              <a:tblPr bandRow="1">
                <a:tableStyleId>{5C22544A-7EE6-4342-B048-85BDC9FD1C3A}</a:tableStyleId>
              </a:tblPr>
              <a:tblGrid>
                <a:gridCol w="548640">
                  <a:extLst>
                    <a:ext uri="{9D8B030D-6E8A-4147-A177-3AD203B41FA5}">
                      <a16:colId xmlns:a16="http://schemas.microsoft.com/office/drawing/2014/main" val="20000"/>
                    </a:ext>
                  </a:extLst>
                </a:gridCol>
              </a:tblGrid>
              <a:tr h="323407">
                <a:tc>
                  <a:txBody>
                    <a:bodyPr/>
                    <a:lstStyle/>
                    <a:p>
                      <a:pPr algn="ctr"/>
                      <a:r>
                        <a:rPr lang="en-US" sz="1600" dirty="0">
                          <a:solidFill>
                            <a:schemeClr val="tx1"/>
                          </a:solidFill>
                        </a:rPr>
                        <a:t>L3</a:t>
                      </a:r>
                    </a:p>
                  </a:txBody>
                  <a:tcPr>
                    <a:solidFill>
                      <a:schemeClr val="accent4">
                        <a:lumMod val="75000"/>
                      </a:schemeClr>
                    </a:solidFill>
                  </a:tcPr>
                </a:tc>
                <a:extLst>
                  <a:ext uri="{0D108BD9-81ED-4DB2-BD59-A6C34878D82A}">
                    <a16:rowId xmlns:a16="http://schemas.microsoft.com/office/drawing/2014/main" val="10000"/>
                  </a:ext>
                </a:extLst>
              </a:tr>
              <a:tr h="323407">
                <a:tc>
                  <a:txBody>
                    <a:bodyPr/>
                    <a:lstStyle/>
                    <a:p>
                      <a:pPr algn="ctr"/>
                      <a:r>
                        <a:rPr lang="en-US" sz="1600" dirty="0">
                          <a:solidFill>
                            <a:schemeClr val="tx1"/>
                          </a:solidFill>
                        </a:rPr>
                        <a:t>L2</a:t>
                      </a:r>
                    </a:p>
                  </a:txBody>
                  <a:tcPr>
                    <a:solidFill>
                      <a:schemeClr val="accent4">
                        <a:lumMod val="75000"/>
                      </a:schemeClr>
                    </a:solidFill>
                  </a:tcPr>
                </a:tc>
                <a:extLst>
                  <a:ext uri="{0D108BD9-81ED-4DB2-BD59-A6C34878D82A}">
                    <a16:rowId xmlns:a16="http://schemas.microsoft.com/office/drawing/2014/main" val="10001"/>
                  </a:ext>
                </a:extLst>
              </a:tr>
              <a:tr h="323407">
                <a:tc>
                  <a:txBody>
                    <a:bodyPr/>
                    <a:lstStyle/>
                    <a:p>
                      <a:pPr algn="ctr"/>
                      <a:r>
                        <a:rPr lang="en-US" sz="1600" dirty="0">
                          <a:solidFill>
                            <a:schemeClr val="tx1"/>
                          </a:solidFill>
                        </a:rPr>
                        <a:t>L1</a:t>
                      </a:r>
                    </a:p>
                  </a:txBody>
                  <a:tcPr>
                    <a:solidFill>
                      <a:schemeClr val="accent4">
                        <a:lumMod val="75000"/>
                      </a:schemeClr>
                    </a:solidFill>
                  </a:tcPr>
                </a:tc>
                <a:extLst>
                  <a:ext uri="{0D108BD9-81ED-4DB2-BD59-A6C34878D82A}">
                    <a16:rowId xmlns:a16="http://schemas.microsoft.com/office/drawing/2014/main" val="10002"/>
                  </a:ext>
                </a:extLst>
              </a:tr>
            </a:tbl>
          </a:graphicData>
        </a:graphic>
      </p:graphicFrame>
      <p:graphicFrame>
        <p:nvGraphicFramePr>
          <p:cNvPr id="124" name="Table 123"/>
          <p:cNvGraphicFramePr>
            <a:graphicFrameLocks noGrp="1"/>
          </p:cNvGraphicFramePr>
          <p:nvPr>
            <p:extLst/>
          </p:nvPr>
        </p:nvGraphicFramePr>
        <p:xfrm>
          <a:off x="1831985" y="3448632"/>
          <a:ext cx="548640" cy="670560"/>
        </p:xfrm>
        <a:graphic>
          <a:graphicData uri="http://schemas.openxmlformats.org/drawingml/2006/table">
            <a:tbl>
              <a:tblPr bandRow="1">
                <a:tableStyleId>{5C22544A-7EE6-4342-B048-85BDC9FD1C3A}</a:tableStyleId>
              </a:tblPr>
              <a:tblGrid>
                <a:gridCol w="548640">
                  <a:extLst>
                    <a:ext uri="{9D8B030D-6E8A-4147-A177-3AD203B41FA5}">
                      <a16:colId xmlns:a16="http://schemas.microsoft.com/office/drawing/2014/main" val="20000"/>
                    </a:ext>
                  </a:extLst>
                </a:gridCol>
              </a:tblGrid>
              <a:tr h="323407">
                <a:tc>
                  <a:txBody>
                    <a:bodyPr/>
                    <a:lstStyle/>
                    <a:p>
                      <a:pPr algn="ctr"/>
                      <a:r>
                        <a:rPr lang="en-US" sz="1600" dirty="0">
                          <a:solidFill>
                            <a:schemeClr val="tx1"/>
                          </a:solidFill>
                        </a:rPr>
                        <a:t>L2</a:t>
                      </a:r>
                    </a:p>
                  </a:txBody>
                  <a:tcPr>
                    <a:solidFill>
                      <a:schemeClr val="accent4">
                        <a:lumMod val="75000"/>
                      </a:schemeClr>
                    </a:solidFill>
                  </a:tcPr>
                </a:tc>
                <a:extLst>
                  <a:ext uri="{0D108BD9-81ED-4DB2-BD59-A6C34878D82A}">
                    <a16:rowId xmlns:a16="http://schemas.microsoft.com/office/drawing/2014/main" val="10000"/>
                  </a:ext>
                </a:extLst>
              </a:tr>
              <a:tr h="323407">
                <a:tc>
                  <a:txBody>
                    <a:bodyPr/>
                    <a:lstStyle/>
                    <a:p>
                      <a:pPr algn="ctr"/>
                      <a:r>
                        <a:rPr lang="en-US" sz="1600" dirty="0">
                          <a:solidFill>
                            <a:schemeClr val="tx1"/>
                          </a:solidFill>
                        </a:rPr>
                        <a:t>L1</a:t>
                      </a:r>
                    </a:p>
                  </a:txBody>
                  <a:tcPr>
                    <a:solidFill>
                      <a:schemeClr val="accent4">
                        <a:lumMod val="75000"/>
                      </a:schemeClr>
                    </a:solidFill>
                  </a:tcPr>
                </a:tc>
                <a:extLst>
                  <a:ext uri="{0D108BD9-81ED-4DB2-BD59-A6C34878D82A}">
                    <a16:rowId xmlns:a16="http://schemas.microsoft.com/office/drawing/2014/main" val="10001"/>
                  </a:ext>
                </a:extLst>
              </a:tr>
            </a:tbl>
          </a:graphicData>
        </a:graphic>
      </p:graphicFrame>
      <p:graphicFrame>
        <p:nvGraphicFramePr>
          <p:cNvPr id="125" name="Table 124"/>
          <p:cNvGraphicFramePr>
            <a:graphicFrameLocks noGrp="1"/>
          </p:cNvGraphicFramePr>
          <p:nvPr>
            <p:extLst/>
          </p:nvPr>
        </p:nvGraphicFramePr>
        <p:xfrm>
          <a:off x="1831985" y="3783912"/>
          <a:ext cx="548640" cy="335280"/>
        </p:xfrm>
        <a:graphic>
          <a:graphicData uri="http://schemas.openxmlformats.org/drawingml/2006/table">
            <a:tbl>
              <a:tblPr bandRow="1">
                <a:tableStyleId>{5C22544A-7EE6-4342-B048-85BDC9FD1C3A}</a:tableStyleId>
              </a:tblPr>
              <a:tblGrid>
                <a:gridCol w="548640">
                  <a:extLst>
                    <a:ext uri="{9D8B030D-6E8A-4147-A177-3AD203B41FA5}">
                      <a16:colId xmlns:a16="http://schemas.microsoft.com/office/drawing/2014/main" val="20000"/>
                    </a:ext>
                  </a:extLst>
                </a:gridCol>
              </a:tblGrid>
              <a:tr h="323407">
                <a:tc>
                  <a:txBody>
                    <a:bodyPr/>
                    <a:lstStyle/>
                    <a:p>
                      <a:pPr algn="ctr"/>
                      <a:r>
                        <a:rPr lang="en-US" sz="1600" dirty="0">
                          <a:solidFill>
                            <a:schemeClr val="tx1"/>
                          </a:solidFill>
                        </a:rPr>
                        <a:t>L1</a:t>
                      </a:r>
                    </a:p>
                  </a:txBody>
                  <a:tcPr>
                    <a:solidFill>
                      <a:schemeClr val="accent4">
                        <a:lumMod val="75000"/>
                      </a:schemeClr>
                    </a:solidFill>
                  </a:tcPr>
                </a:tc>
                <a:extLst>
                  <a:ext uri="{0D108BD9-81ED-4DB2-BD59-A6C34878D82A}">
                    <a16:rowId xmlns:a16="http://schemas.microsoft.com/office/drawing/2014/main" val="10000"/>
                  </a:ext>
                </a:extLst>
              </a:tr>
            </a:tbl>
          </a:graphicData>
        </a:graphic>
      </p:graphicFrame>
      <p:sp>
        <p:nvSpPr>
          <p:cNvPr id="126" name="Rounded Rectangular Callout 125"/>
          <p:cNvSpPr/>
          <p:nvPr/>
        </p:nvSpPr>
        <p:spPr>
          <a:xfrm>
            <a:off x="2577195" y="3505107"/>
            <a:ext cx="2497609" cy="875719"/>
          </a:xfrm>
          <a:prstGeom prst="wedgeRoundRectCallout">
            <a:avLst>
              <a:gd name="adj1" fmla="val -57905"/>
              <a:gd name="adj2" fmla="val -115668"/>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schemeClr val="bg2"/>
                </a:solidFill>
              </a:rPr>
              <a:t>Network firewalls only protect through layer 4</a:t>
            </a:r>
          </a:p>
        </p:txBody>
      </p:sp>
      <p:sp>
        <p:nvSpPr>
          <p:cNvPr id="127" name="Freeform 8"/>
          <p:cNvSpPr>
            <a:spLocks noEditPoints="1"/>
          </p:cNvSpPr>
          <p:nvPr/>
        </p:nvSpPr>
        <p:spPr bwMode="auto">
          <a:xfrm>
            <a:off x="1471599" y="1564555"/>
            <a:ext cx="439245" cy="498622"/>
          </a:xfrm>
          <a:custGeom>
            <a:avLst/>
            <a:gdLst>
              <a:gd name="T0" fmla="*/ 189 w 379"/>
              <a:gd name="T1" fmla="*/ 0 h 430"/>
              <a:gd name="T2" fmla="*/ 0 w 379"/>
              <a:gd name="T3" fmla="*/ 189 h 430"/>
              <a:gd name="T4" fmla="*/ 61 w 379"/>
              <a:gd name="T5" fmla="*/ 322 h 430"/>
              <a:gd name="T6" fmla="*/ 82 w 379"/>
              <a:gd name="T7" fmla="*/ 375 h 430"/>
              <a:gd name="T8" fmla="*/ 82 w 379"/>
              <a:gd name="T9" fmla="*/ 400 h 430"/>
              <a:gd name="T10" fmla="*/ 98 w 379"/>
              <a:gd name="T11" fmla="*/ 430 h 430"/>
              <a:gd name="T12" fmla="*/ 115 w 379"/>
              <a:gd name="T13" fmla="*/ 401 h 430"/>
              <a:gd name="T14" fmla="*/ 118 w 379"/>
              <a:gd name="T15" fmla="*/ 365 h 430"/>
              <a:gd name="T16" fmla="*/ 122 w 379"/>
              <a:gd name="T17" fmla="*/ 365 h 430"/>
              <a:gd name="T18" fmla="*/ 126 w 379"/>
              <a:gd name="T19" fmla="*/ 365 h 430"/>
              <a:gd name="T20" fmla="*/ 130 w 379"/>
              <a:gd name="T21" fmla="*/ 401 h 430"/>
              <a:gd name="T22" fmla="*/ 145 w 379"/>
              <a:gd name="T23" fmla="*/ 430 h 430"/>
              <a:gd name="T24" fmla="*/ 160 w 379"/>
              <a:gd name="T25" fmla="*/ 401 h 430"/>
              <a:gd name="T26" fmla="*/ 163 w 379"/>
              <a:gd name="T27" fmla="*/ 365 h 430"/>
              <a:gd name="T28" fmla="*/ 167 w 379"/>
              <a:gd name="T29" fmla="*/ 365 h 430"/>
              <a:gd name="T30" fmla="*/ 171 w 379"/>
              <a:gd name="T31" fmla="*/ 365 h 430"/>
              <a:gd name="T32" fmla="*/ 174 w 379"/>
              <a:gd name="T33" fmla="*/ 401 h 430"/>
              <a:gd name="T34" fmla="*/ 189 w 379"/>
              <a:gd name="T35" fmla="*/ 430 h 430"/>
              <a:gd name="T36" fmla="*/ 205 w 379"/>
              <a:gd name="T37" fmla="*/ 401 h 430"/>
              <a:gd name="T38" fmla="*/ 208 w 379"/>
              <a:gd name="T39" fmla="*/ 365 h 430"/>
              <a:gd name="T40" fmla="*/ 212 w 379"/>
              <a:gd name="T41" fmla="*/ 365 h 430"/>
              <a:gd name="T42" fmla="*/ 216 w 379"/>
              <a:gd name="T43" fmla="*/ 365 h 430"/>
              <a:gd name="T44" fmla="*/ 219 w 379"/>
              <a:gd name="T45" fmla="*/ 401 h 430"/>
              <a:gd name="T46" fmla="*/ 234 w 379"/>
              <a:gd name="T47" fmla="*/ 430 h 430"/>
              <a:gd name="T48" fmla="*/ 249 w 379"/>
              <a:gd name="T49" fmla="*/ 401 h 430"/>
              <a:gd name="T50" fmla="*/ 252 w 379"/>
              <a:gd name="T51" fmla="*/ 365 h 430"/>
              <a:gd name="T52" fmla="*/ 256 w 379"/>
              <a:gd name="T53" fmla="*/ 365 h 430"/>
              <a:gd name="T54" fmla="*/ 260 w 379"/>
              <a:gd name="T55" fmla="*/ 365 h 430"/>
              <a:gd name="T56" fmla="*/ 264 w 379"/>
              <a:gd name="T57" fmla="*/ 401 h 430"/>
              <a:gd name="T58" fmla="*/ 280 w 379"/>
              <a:gd name="T59" fmla="*/ 430 h 430"/>
              <a:gd name="T60" fmla="*/ 297 w 379"/>
              <a:gd name="T61" fmla="*/ 400 h 430"/>
              <a:gd name="T62" fmla="*/ 297 w 379"/>
              <a:gd name="T63" fmla="*/ 375 h 430"/>
              <a:gd name="T64" fmla="*/ 318 w 379"/>
              <a:gd name="T65" fmla="*/ 322 h 430"/>
              <a:gd name="T66" fmla="*/ 379 w 379"/>
              <a:gd name="T67" fmla="*/ 189 h 430"/>
              <a:gd name="T68" fmla="*/ 189 w 379"/>
              <a:gd name="T69" fmla="*/ 0 h 430"/>
              <a:gd name="T70" fmla="*/ 114 w 379"/>
              <a:gd name="T71" fmla="*/ 252 h 430"/>
              <a:gd name="T72" fmla="*/ 55 w 379"/>
              <a:gd name="T73" fmla="*/ 192 h 430"/>
              <a:gd name="T74" fmla="*/ 114 w 379"/>
              <a:gd name="T75" fmla="*/ 133 h 430"/>
              <a:gd name="T76" fmla="*/ 173 w 379"/>
              <a:gd name="T77" fmla="*/ 192 h 430"/>
              <a:gd name="T78" fmla="*/ 114 w 379"/>
              <a:gd name="T79" fmla="*/ 252 h 430"/>
              <a:gd name="T80" fmla="*/ 203 w 379"/>
              <a:gd name="T81" fmla="*/ 314 h 430"/>
              <a:gd name="T82" fmla="*/ 176 w 379"/>
              <a:gd name="T83" fmla="*/ 314 h 430"/>
              <a:gd name="T84" fmla="*/ 161 w 379"/>
              <a:gd name="T85" fmla="*/ 288 h 430"/>
              <a:gd name="T86" fmla="*/ 174 w 379"/>
              <a:gd name="T87" fmla="*/ 264 h 430"/>
              <a:gd name="T88" fmla="*/ 205 w 379"/>
              <a:gd name="T89" fmla="*/ 264 h 430"/>
              <a:gd name="T90" fmla="*/ 218 w 379"/>
              <a:gd name="T91" fmla="*/ 288 h 430"/>
              <a:gd name="T92" fmla="*/ 203 w 379"/>
              <a:gd name="T93" fmla="*/ 314 h 430"/>
              <a:gd name="T94" fmla="*/ 265 w 379"/>
              <a:gd name="T95" fmla="*/ 252 h 430"/>
              <a:gd name="T96" fmla="*/ 206 w 379"/>
              <a:gd name="T97" fmla="*/ 192 h 430"/>
              <a:gd name="T98" fmla="*/ 265 w 379"/>
              <a:gd name="T99" fmla="*/ 133 h 430"/>
              <a:gd name="T100" fmla="*/ 324 w 379"/>
              <a:gd name="T101" fmla="*/ 192 h 430"/>
              <a:gd name="T102" fmla="*/ 265 w 379"/>
              <a:gd name="T103" fmla="*/ 25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9" h="430">
                <a:moveTo>
                  <a:pt x="189" y="0"/>
                </a:moveTo>
                <a:cubicBezTo>
                  <a:pt x="85" y="0"/>
                  <a:pt x="0" y="85"/>
                  <a:pt x="0" y="189"/>
                </a:cubicBezTo>
                <a:cubicBezTo>
                  <a:pt x="0" y="254"/>
                  <a:pt x="61" y="322"/>
                  <a:pt x="61" y="322"/>
                </a:cubicBezTo>
                <a:cubicBezTo>
                  <a:pt x="72" y="334"/>
                  <a:pt x="82" y="358"/>
                  <a:pt x="82" y="375"/>
                </a:cubicBezTo>
                <a:cubicBezTo>
                  <a:pt x="82" y="400"/>
                  <a:pt x="82" y="400"/>
                  <a:pt x="82" y="400"/>
                </a:cubicBezTo>
                <a:cubicBezTo>
                  <a:pt x="82" y="417"/>
                  <a:pt x="89" y="430"/>
                  <a:pt x="98" y="430"/>
                </a:cubicBezTo>
                <a:cubicBezTo>
                  <a:pt x="108" y="430"/>
                  <a:pt x="115" y="417"/>
                  <a:pt x="115" y="401"/>
                </a:cubicBezTo>
                <a:cubicBezTo>
                  <a:pt x="115" y="386"/>
                  <a:pt x="117" y="369"/>
                  <a:pt x="118" y="365"/>
                </a:cubicBezTo>
                <a:cubicBezTo>
                  <a:pt x="118" y="365"/>
                  <a:pt x="118" y="365"/>
                  <a:pt x="122" y="365"/>
                </a:cubicBezTo>
                <a:cubicBezTo>
                  <a:pt x="126" y="365"/>
                  <a:pt x="126" y="365"/>
                  <a:pt x="126" y="365"/>
                </a:cubicBezTo>
                <a:cubicBezTo>
                  <a:pt x="128" y="369"/>
                  <a:pt x="130" y="386"/>
                  <a:pt x="130" y="401"/>
                </a:cubicBezTo>
                <a:cubicBezTo>
                  <a:pt x="130" y="417"/>
                  <a:pt x="136" y="430"/>
                  <a:pt x="145" y="430"/>
                </a:cubicBezTo>
                <a:cubicBezTo>
                  <a:pt x="153" y="430"/>
                  <a:pt x="160" y="417"/>
                  <a:pt x="160" y="401"/>
                </a:cubicBezTo>
                <a:cubicBezTo>
                  <a:pt x="160" y="386"/>
                  <a:pt x="161" y="369"/>
                  <a:pt x="163" y="365"/>
                </a:cubicBezTo>
                <a:cubicBezTo>
                  <a:pt x="163" y="365"/>
                  <a:pt x="163" y="365"/>
                  <a:pt x="167" y="365"/>
                </a:cubicBezTo>
                <a:cubicBezTo>
                  <a:pt x="171" y="365"/>
                  <a:pt x="171" y="365"/>
                  <a:pt x="171" y="365"/>
                </a:cubicBezTo>
                <a:cubicBezTo>
                  <a:pt x="173" y="369"/>
                  <a:pt x="174" y="386"/>
                  <a:pt x="174" y="401"/>
                </a:cubicBezTo>
                <a:cubicBezTo>
                  <a:pt x="174" y="417"/>
                  <a:pt x="181" y="430"/>
                  <a:pt x="189" y="430"/>
                </a:cubicBezTo>
                <a:cubicBezTo>
                  <a:pt x="198" y="430"/>
                  <a:pt x="205" y="417"/>
                  <a:pt x="205" y="401"/>
                </a:cubicBezTo>
                <a:cubicBezTo>
                  <a:pt x="205" y="386"/>
                  <a:pt x="206" y="369"/>
                  <a:pt x="208" y="365"/>
                </a:cubicBezTo>
                <a:cubicBezTo>
                  <a:pt x="208" y="365"/>
                  <a:pt x="208" y="365"/>
                  <a:pt x="212" y="365"/>
                </a:cubicBezTo>
                <a:cubicBezTo>
                  <a:pt x="216" y="365"/>
                  <a:pt x="216" y="365"/>
                  <a:pt x="216" y="365"/>
                </a:cubicBezTo>
                <a:cubicBezTo>
                  <a:pt x="218" y="369"/>
                  <a:pt x="219" y="386"/>
                  <a:pt x="219" y="401"/>
                </a:cubicBezTo>
                <a:cubicBezTo>
                  <a:pt x="219" y="417"/>
                  <a:pt x="226" y="430"/>
                  <a:pt x="234" y="430"/>
                </a:cubicBezTo>
                <a:cubicBezTo>
                  <a:pt x="242" y="430"/>
                  <a:pt x="249" y="417"/>
                  <a:pt x="249" y="401"/>
                </a:cubicBezTo>
                <a:cubicBezTo>
                  <a:pt x="249" y="386"/>
                  <a:pt x="251" y="369"/>
                  <a:pt x="252" y="365"/>
                </a:cubicBezTo>
                <a:cubicBezTo>
                  <a:pt x="252" y="365"/>
                  <a:pt x="252" y="365"/>
                  <a:pt x="256" y="365"/>
                </a:cubicBezTo>
                <a:cubicBezTo>
                  <a:pt x="260" y="365"/>
                  <a:pt x="260" y="365"/>
                  <a:pt x="260" y="365"/>
                </a:cubicBezTo>
                <a:cubicBezTo>
                  <a:pt x="262" y="369"/>
                  <a:pt x="264" y="386"/>
                  <a:pt x="264" y="401"/>
                </a:cubicBezTo>
                <a:cubicBezTo>
                  <a:pt x="264" y="417"/>
                  <a:pt x="271" y="430"/>
                  <a:pt x="280" y="430"/>
                </a:cubicBezTo>
                <a:cubicBezTo>
                  <a:pt x="290" y="430"/>
                  <a:pt x="297" y="417"/>
                  <a:pt x="297" y="400"/>
                </a:cubicBezTo>
                <a:cubicBezTo>
                  <a:pt x="297" y="375"/>
                  <a:pt x="297" y="375"/>
                  <a:pt x="297" y="375"/>
                </a:cubicBezTo>
                <a:cubicBezTo>
                  <a:pt x="297" y="358"/>
                  <a:pt x="306" y="334"/>
                  <a:pt x="318" y="322"/>
                </a:cubicBezTo>
                <a:cubicBezTo>
                  <a:pt x="318" y="322"/>
                  <a:pt x="379" y="254"/>
                  <a:pt x="379" y="189"/>
                </a:cubicBezTo>
                <a:cubicBezTo>
                  <a:pt x="379" y="85"/>
                  <a:pt x="294" y="0"/>
                  <a:pt x="189" y="0"/>
                </a:cubicBezTo>
                <a:close/>
                <a:moveTo>
                  <a:pt x="114" y="252"/>
                </a:moveTo>
                <a:cubicBezTo>
                  <a:pt x="81" y="252"/>
                  <a:pt x="55" y="225"/>
                  <a:pt x="55" y="192"/>
                </a:cubicBezTo>
                <a:cubicBezTo>
                  <a:pt x="55" y="160"/>
                  <a:pt x="81" y="133"/>
                  <a:pt x="114" y="133"/>
                </a:cubicBezTo>
                <a:cubicBezTo>
                  <a:pt x="147" y="133"/>
                  <a:pt x="173" y="160"/>
                  <a:pt x="173" y="192"/>
                </a:cubicBezTo>
                <a:cubicBezTo>
                  <a:pt x="173" y="225"/>
                  <a:pt x="147" y="252"/>
                  <a:pt x="114" y="252"/>
                </a:cubicBezTo>
                <a:close/>
                <a:moveTo>
                  <a:pt x="203" y="314"/>
                </a:moveTo>
                <a:cubicBezTo>
                  <a:pt x="176" y="314"/>
                  <a:pt x="176" y="314"/>
                  <a:pt x="176" y="314"/>
                </a:cubicBezTo>
                <a:cubicBezTo>
                  <a:pt x="159" y="314"/>
                  <a:pt x="152" y="302"/>
                  <a:pt x="161" y="288"/>
                </a:cubicBezTo>
                <a:cubicBezTo>
                  <a:pt x="174" y="264"/>
                  <a:pt x="174" y="264"/>
                  <a:pt x="174" y="264"/>
                </a:cubicBezTo>
                <a:cubicBezTo>
                  <a:pt x="183" y="249"/>
                  <a:pt x="196" y="249"/>
                  <a:pt x="205" y="264"/>
                </a:cubicBezTo>
                <a:cubicBezTo>
                  <a:pt x="218" y="288"/>
                  <a:pt x="218" y="288"/>
                  <a:pt x="218" y="288"/>
                </a:cubicBezTo>
                <a:cubicBezTo>
                  <a:pt x="227" y="302"/>
                  <a:pt x="220" y="314"/>
                  <a:pt x="203" y="314"/>
                </a:cubicBezTo>
                <a:close/>
                <a:moveTo>
                  <a:pt x="265" y="252"/>
                </a:moveTo>
                <a:cubicBezTo>
                  <a:pt x="232" y="252"/>
                  <a:pt x="206" y="225"/>
                  <a:pt x="206" y="192"/>
                </a:cubicBezTo>
                <a:cubicBezTo>
                  <a:pt x="206" y="160"/>
                  <a:pt x="232" y="133"/>
                  <a:pt x="265" y="133"/>
                </a:cubicBezTo>
                <a:cubicBezTo>
                  <a:pt x="298" y="133"/>
                  <a:pt x="324" y="160"/>
                  <a:pt x="324" y="192"/>
                </a:cubicBezTo>
                <a:cubicBezTo>
                  <a:pt x="324" y="225"/>
                  <a:pt x="298" y="252"/>
                  <a:pt x="265" y="252"/>
                </a:cubicBezTo>
                <a:close/>
              </a:path>
            </a:pathLst>
          </a:custGeom>
          <a:solidFill>
            <a:schemeClr val="accent5">
              <a:lumMod val="75000"/>
            </a:schemeClr>
          </a:solidFill>
          <a:ln>
            <a:noFill/>
          </a:ln>
          <a:effectLst>
            <a:glow rad="76200">
              <a:schemeClr val="bg1"/>
            </a:glow>
          </a:effectLst>
          <a:extLst/>
        </p:spPr>
        <p:txBody>
          <a:bodyPr vert="horz" wrap="square" lIns="91440" tIns="45720" rIns="91440" bIns="45720" numCol="1" anchor="t" anchorCtr="0" compatLnSpc="1">
            <a:prstTxWarp prst="textNoShape">
              <a:avLst/>
            </a:prstTxWarp>
          </a:bodyPr>
          <a:lstStyle/>
          <a:p>
            <a:endParaRPr lang="en-US" dirty="0"/>
          </a:p>
        </p:txBody>
      </p:sp>
      <p:sp>
        <p:nvSpPr>
          <p:cNvPr id="128" name="Rounded Rectangular Callout 127"/>
          <p:cNvSpPr/>
          <p:nvPr/>
        </p:nvSpPr>
        <p:spPr>
          <a:xfrm>
            <a:off x="2579990" y="990084"/>
            <a:ext cx="2386608" cy="875719"/>
          </a:xfrm>
          <a:prstGeom prst="wedgeRoundRectCallout">
            <a:avLst>
              <a:gd name="adj1" fmla="val -80255"/>
              <a:gd name="adj2" fmla="val 37228"/>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schemeClr val="bg2"/>
                </a:solidFill>
              </a:rPr>
              <a:t>Application attacks take place at layer 7</a:t>
            </a:r>
          </a:p>
        </p:txBody>
      </p:sp>
      <p:sp>
        <p:nvSpPr>
          <p:cNvPr id="129" name="Rounded Rectangular Callout 128"/>
          <p:cNvSpPr/>
          <p:nvPr/>
        </p:nvSpPr>
        <p:spPr>
          <a:xfrm>
            <a:off x="4263896" y="3179476"/>
            <a:ext cx="2302989" cy="900969"/>
          </a:xfrm>
          <a:prstGeom prst="wedgeRoundRectCallout">
            <a:avLst>
              <a:gd name="adj1" fmla="val -82512"/>
              <a:gd name="adj2" fmla="val -34573"/>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schemeClr val="bg2"/>
                </a:solidFill>
              </a:rPr>
              <a:t>Network firewalls are “blind” to SSL traffic</a:t>
            </a:r>
          </a:p>
        </p:txBody>
      </p:sp>
      <p:sp>
        <p:nvSpPr>
          <p:cNvPr id="130" name="Freeform 8"/>
          <p:cNvSpPr>
            <a:spLocks noEditPoints="1"/>
          </p:cNvSpPr>
          <p:nvPr/>
        </p:nvSpPr>
        <p:spPr bwMode="auto">
          <a:xfrm>
            <a:off x="3439886" y="2570457"/>
            <a:ext cx="570357" cy="647458"/>
          </a:xfrm>
          <a:custGeom>
            <a:avLst/>
            <a:gdLst>
              <a:gd name="T0" fmla="*/ 189 w 379"/>
              <a:gd name="T1" fmla="*/ 0 h 430"/>
              <a:gd name="T2" fmla="*/ 0 w 379"/>
              <a:gd name="T3" fmla="*/ 189 h 430"/>
              <a:gd name="T4" fmla="*/ 61 w 379"/>
              <a:gd name="T5" fmla="*/ 322 h 430"/>
              <a:gd name="T6" fmla="*/ 82 w 379"/>
              <a:gd name="T7" fmla="*/ 375 h 430"/>
              <a:gd name="T8" fmla="*/ 82 w 379"/>
              <a:gd name="T9" fmla="*/ 400 h 430"/>
              <a:gd name="T10" fmla="*/ 98 w 379"/>
              <a:gd name="T11" fmla="*/ 430 h 430"/>
              <a:gd name="T12" fmla="*/ 115 w 379"/>
              <a:gd name="T13" fmla="*/ 401 h 430"/>
              <a:gd name="T14" fmla="*/ 118 w 379"/>
              <a:gd name="T15" fmla="*/ 365 h 430"/>
              <a:gd name="T16" fmla="*/ 122 w 379"/>
              <a:gd name="T17" fmla="*/ 365 h 430"/>
              <a:gd name="T18" fmla="*/ 126 w 379"/>
              <a:gd name="T19" fmla="*/ 365 h 430"/>
              <a:gd name="T20" fmla="*/ 130 w 379"/>
              <a:gd name="T21" fmla="*/ 401 h 430"/>
              <a:gd name="T22" fmla="*/ 145 w 379"/>
              <a:gd name="T23" fmla="*/ 430 h 430"/>
              <a:gd name="T24" fmla="*/ 160 w 379"/>
              <a:gd name="T25" fmla="*/ 401 h 430"/>
              <a:gd name="T26" fmla="*/ 163 w 379"/>
              <a:gd name="T27" fmla="*/ 365 h 430"/>
              <a:gd name="T28" fmla="*/ 167 w 379"/>
              <a:gd name="T29" fmla="*/ 365 h 430"/>
              <a:gd name="T30" fmla="*/ 171 w 379"/>
              <a:gd name="T31" fmla="*/ 365 h 430"/>
              <a:gd name="T32" fmla="*/ 174 w 379"/>
              <a:gd name="T33" fmla="*/ 401 h 430"/>
              <a:gd name="T34" fmla="*/ 189 w 379"/>
              <a:gd name="T35" fmla="*/ 430 h 430"/>
              <a:gd name="T36" fmla="*/ 205 w 379"/>
              <a:gd name="T37" fmla="*/ 401 h 430"/>
              <a:gd name="T38" fmla="*/ 208 w 379"/>
              <a:gd name="T39" fmla="*/ 365 h 430"/>
              <a:gd name="T40" fmla="*/ 212 w 379"/>
              <a:gd name="T41" fmla="*/ 365 h 430"/>
              <a:gd name="T42" fmla="*/ 216 w 379"/>
              <a:gd name="T43" fmla="*/ 365 h 430"/>
              <a:gd name="T44" fmla="*/ 219 w 379"/>
              <a:gd name="T45" fmla="*/ 401 h 430"/>
              <a:gd name="T46" fmla="*/ 234 w 379"/>
              <a:gd name="T47" fmla="*/ 430 h 430"/>
              <a:gd name="T48" fmla="*/ 249 w 379"/>
              <a:gd name="T49" fmla="*/ 401 h 430"/>
              <a:gd name="T50" fmla="*/ 252 w 379"/>
              <a:gd name="T51" fmla="*/ 365 h 430"/>
              <a:gd name="T52" fmla="*/ 256 w 379"/>
              <a:gd name="T53" fmla="*/ 365 h 430"/>
              <a:gd name="T54" fmla="*/ 260 w 379"/>
              <a:gd name="T55" fmla="*/ 365 h 430"/>
              <a:gd name="T56" fmla="*/ 264 w 379"/>
              <a:gd name="T57" fmla="*/ 401 h 430"/>
              <a:gd name="T58" fmla="*/ 280 w 379"/>
              <a:gd name="T59" fmla="*/ 430 h 430"/>
              <a:gd name="T60" fmla="*/ 297 w 379"/>
              <a:gd name="T61" fmla="*/ 400 h 430"/>
              <a:gd name="T62" fmla="*/ 297 w 379"/>
              <a:gd name="T63" fmla="*/ 375 h 430"/>
              <a:gd name="T64" fmla="*/ 318 w 379"/>
              <a:gd name="T65" fmla="*/ 322 h 430"/>
              <a:gd name="T66" fmla="*/ 379 w 379"/>
              <a:gd name="T67" fmla="*/ 189 h 430"/>
              <a:gd name="T68" fmla="*/ 189 w 379"/>
              <a:gd name="T69" fmla="*/ 0 h 430"/>
              <a:gd name="T70" fmla="*/ 114 w 379"/>
              <a:gd name="T71" fmla="*/ 252 h 430"/>
              <a:gd name="T72" fmla="*/ 55 w 379"/>
              <a:gd name="T73" fmla="*/ 192 h 430"/>
              <a:gd name="T74" fmla="*/ 114 w 379"/>
              <a:gd name="T75" fmla="*/ 133 h 430"/>
              <a:gd name="T76" fmla="*/ 173 w 379"/>
              <a:gd name="T77" fmla="*/ 192 h 430"/>
              <a:gd name="T78" fmla="*/ 114 w 379"/>
              <a:gd name="T79" fmla="*/ 252 h 430"/>
              <a:gd name="T80" fmla="*/ 203 w 379"/>
              <a:gd name="T81" fmla="*/ 314 h 430"/>
              <a:gd name="T82" fmla="*/ 176 w 379"/>
              <a:gd name="T83" fmla="*/ 314 h 430"/>
              <a:gd name="T84" fmla="*/ 161 w 379"/>
              <a:gd name="T85" fmla="*/ 288 h 430"/>
              <a:gd name="T86" fmla="*/ 174 w 379"/>
              <a:gd name="T87" fmla="*/ 264 h 430"/>
              <a:gd name="T88" fmla="*/ 205 w 379"/>
              <a:gd name="T89" fmla="*/ 264 h 430"/>
              <a:gd name="T90" fmla="*/ 218 w 379"/>
              <a:gd name="T91" fmla="*/ 288 h 430"/>
              <a:gd name="T92" fmla="*/ 203 w 379"/>
              <a:gd name="T93" fmla="*/ 314 h 430"/>
              <a:gd name="T94" fmla="*/ 265 w 379"/>
              <a:gd name="T95" fmla="*/ 252 h 430"/>
              <a:gd name="T96" fmla="*/ 206 w 379"/>
              <a:gd name="T97" fmla="*/ 192 h 430"/>
              <a:gd name="T98" fmla="*/ 265 w 379"/>
              <a:gd name="T99" fmla="*/ 133 h 430"/>
              <a:gd name="T100" fmla="*/ 324 w 379"/>
              <a:gd name="T101" fmla="*/ 192 h 430"/>
              <a:gd name="T102" fmla="*/ 265 w 379"/>
              <a:gd name="T103" fmla="*/ 25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9" h="430">
                <a:moveTo>
                  <a:pt x="189" y="0"/>
                </a:moveTo>
                <a:cubicBezTo>
                  <a:pt x="85" y="0"/>
                  <a:pt x="0" y="85"/>
                  <a:pt x="0" y="189"/>
                </a:cubicBezTo>
                <a:cubicBezTo>
                  <a:pt x="0" y="254"/>
                  <a:pt x="61" y="322"/>
                  <a:pt x="61" y="322"/>
                </a:cubicBezTo>
                <a:cubicBezTo>
                  <a:pt x="72" y="334"/>
                  <a:pt x="82" y="358"/>
                  <a:pt x="82" y="375"/>
                </a:cubicBezTo>
                <a:cubicBezTo>
                  <a:pt x="82" y="400"/>
                  <a:pt x="82" y="400"/>
                  <a:pt x="82" y="400"/>
                </a:cubicBezTo>
                <a:cubicBezTo>
                  <a:pt x="82" y="417"/>
                  <a:pt x="89" y="430"/>
                  <a:pt x="98" y="430"/>
                </a:cubicBezTo>
                <a:cubicBezTo>
                  <a:pt x="108" y="430"/>
                  <a:pt x="115" y="417"/>
                  <a:pt x="115" y="401"/>
                </a:cubicBezTo>
                <a:cubicBezTo>
                  <a:pt x="115" y="386"/>
                  <a:pt x="117" y="369"/>
                  <a:pt x="118" y="365"/>
                </a:cubicBezTo>
                <a:cubicBezTo>
                  <a:pt x="118" y="365"/>
                  <a:pt x="118" y="365"/>
                  <a:pt x="122" y="365"/>
                </a:cubicBezTo>
                <a:cubicBezTo>
                  <a:pt x="126" y="365"/>
                  <a:pt x="126" y="365"/>
                  <a:pt x="126" y="365"/>
                </a:cubicBezTo>
                <a:cubicBezTo>
                  <a:pt x="128" y="369"/>
                  <a:pt x="130" y="386"/>
                  <a:pt x="130" y="401"/>
                </a:cubicBezTo>
                <a:cubicBezTo>
                  <a:pt x="130" y="417"/>
                  <a:pt x="136" y="430"/>
                  <a:pt x="145" y="430"/>
                </a:cubicBezTo>
                <a:cubicBezTo>
                  <a:pt x="153" y="430"/>
                  <a:pt x="160" y="417"/>
                  <a:pt x="160" y="401"/>
                </a:cubicBezTo>
                <a:cubicBezTo>
                  <a:pt x="160" y="386"/>
                  <a:pt x="161" y="369"/>
                  <a:pt x="163" y="365"/>
                </a:cubicBezTo>
                <a:cubicBezTo>
                  <a:pt x="163" y="365"/>
                  <a:pt x="163" y="365"/>
                  <a:pt x="167" y="365"/>
                </a:cubicBezTo>
                <a:cubicBezTo>
                  <a:pt x="171" y="365"/>
                  <a:pt x="171" y="365"/>
                  <a:pt x="171" y="365"/>
                </a:cubicBezTo>
                <a:cubicBezTo>
                  <a:pt x="173" y="369"/>
                  <a:pt x="174" y="386"/>
                  <a:pt x="174" y="401"/>
                </a:cubicBezTo>
                <a:cubicBezTo>
                  <a:pt x="174" y="417"/>
                  <a:pt x="181" y="430"/>
                  <a:pt x="189" y="430"/>
                </a:cubicBezTo>
                <a:cubicBezTo>
                  <a:pt x="198" y="430"/>
                  <a:pt x="205" y="417"/>
                  <a:pt x="205" y="401"/>
                </a:cubicBezTo>
                <a:cubicBezTo>
                  <a:pt x="205" y="386"/>
                  <a:pt x="206" y="369"/>
                  <a:pt x="208" y="365"/>
                </a:cubicBezTo>
                <a:cubicBezTo>
                  <a:pt x="208" y="365"/>
                  <a:pt x="208" y="365"/>
                  <a:pt x="212" y="365"/>
                </a:cubicBezTo>
                <a:cubicBezTo>
                  <a:pt x="216" y="365"/>
                  <a:pt x="216" y="365"/>
                  <a:pt x="216" y="365"/>
                </a:cubicBezTo>
                <a:cubicBezTo>
                  <a:pt x="218" y="369"/>
                  <a:pt x="219" y="386"/>
                  <a:pt x="219" y="401"/>
                </a:cubicBezTo>
                <a:cubicBezTo>
                  <a:pt x="219" y="417"/>
                  <a:pt x="226" y="430"/>
                  <a:pt x="234" y="430"/>
                </a:cubicBezTo>
                <a:cubicBezTo>
                  <a:pt x="242" y="430"/>
                  <a:pt x="249" y="417"/>
                  <a:pt x="249" y="401"/>
                </a:cubicBezTo>
                <a:cubicBezTo>
                  <a:pt x="249" y="386"/>
                  <a:pt x="251" y="369"/>
                  <a:pt x="252" y="365"/>
                </a:cubicBezTo>
                <a:cubicBezTo>
                  <a:pt x="252" y="365"/>
                  <a:pt x="252" y="365"/>
                  <a:pt x="256" y="365"/>
                </a:cubicBezTo>
                <a:cubicBezTo>
                  <a:pt x="260" y="365"/>
                  <a:pt x="260" y="365"/>
                  <a:pt x="260" y="365"/>
                </a:cubicBezTo>
                <a:cubicBezTo>
                  <a:pt x="262" y="369"/>
                  <a:pt x="264" y="386"/>
                  <a:pt x="264" y="401"/>
                </a:cubicBezTo>
                <a:cubicBezTo>
                  <a:pt x="264" y="417"/>
                  <a:pt x="271" y="430"/>
                  <a:pt x="280" y="430"/>
                </a:cubicBezTo>
                <a:cubicBezTo>
                  <a:pt x="290" y="430"/>
                  <a:pt x="297" y="417"/>
                  <a:pt x="297" y="400"/>
                </a:cubicBezTo>
                <a:cubicBezTo>
                  <a:pt x="297" y="375"/>
                  <a:pt x="297" y="375"/>
                  <a:pt x="297" y="375"/>
                </a:cubicBezTo>
                <a:cubicBezTo>
                  <a:pt x="297" y="358"/>
                  <a:pt x="306" y="334"/>
                  <a:pt x="318" y="322"/>
                </a:cubicBezTo>
                <a:cubicBezTo>
                  <a:pt x="318" y="322"/>
                  <a:pt x="379" y="254"/>
                  <a:pt x="379" y="189"/>
                </a:cubicBezTo>
                <a:cubicBezTo>
                  <a:pt x="379" y="85"/>
                  <a:pt x="294" y="0"/>
                  <a:pt x="189" y="0"/>
                </a:cubicBezTo>
                <a:close/>
                <a:moveTo>
                  <a:pt x="114" y="252"/>
                </a:moveTo>
                <a:cubicBezTo>
                  <a:pt x="81" y="252"/>
                  <a:pt x="55" y="225"/>
                  <a:pt x="55" y="192"/>
                </a:cubicBezTo>
                <a:cubicBezTo>
                  <a:pt x="55" y="160"/>
                  <a:pt x="81" y="133"/>
                  <a:pt x="114" y="133"/>
                </a:cubicBezTo>
                <a:cubicBezTo>
                  <a:pt x="147" y="133"/>
                  <a:pt x="173" y="160"/>
                  <a:pt x="173" y="192"/>
                </a:cubicBezTo>
                <a:cubicBezTo>
                  <a:pt x="173" y="225"/>
                  <a:pt x="147" y="252"/>
                  <a:pt x="114" y="252"/>
                </a:cubicBezTo>
                <a:close/>
                <a:moveTo>
                  <a:pt x="203" y="314"/>
                </a:moveTo>
                <a:cubicBezTo>
                  <a:pt x="176" y="314"/>
                  <a:pt x="176" y="314"/>
                  <a:pt x="176" y="314"/>
                </a:cubicBezTo>
                <a:cubicBezTo>
                  <a:pt x="159" y="314"/>
                  <a:pt x="152" y="302"/>
                  <a:pt x="161" y="288"/>
                </a:cubicBezTo>
                <a:cubicBezTo>
                  <a:pt x="174" y="264"/>
                  <a:pt x="174" y="264"/>
                  <a:pt x="174" y="264"/>
                </a:cubicBezTo>
                <a:cubicBezTo>
                  <a:pt x="183" y="249"/>
                  <a:pt x="196" y="249"/>
                  <a:pt x="205" y="264"/>
                </a:cubicBezTo>
                <a:cubicBezTo>
                  <a:pt x="218" y="288"/>
                  <a:pt x="218" y="288"/>
                  <a:pt x="218" y="288"/>
                </a:cubicBezTo>
                <a:cubicBezTo>
                  <a:pt x="227" y="302"/>
                  <a:pt x="220" y="314"/>
                  <a:pt x="203" y="314"/>
                </a:cubicBezTo>
                <a:close/>
                <a:moveTo>
                  <a:pt x="265" y="252"/>
                </a:moveTo>
                <a:cubicBezTo>
                  <a:pt x="232" y="252"/>
                  <a:pt x="206" y="225"/>
                  <a:pt x="206" y="192"/>
                </a:cubicBezTo>
                <a:cubicBezTo>
                  <a:pt x="206" y="160"/>
                  <a:pt x="232" y="133"/>
                  <a:pt x="265" y="133"/>
                </a:cubicBezTo>
                <a:cubicBezTo>
                  <a:pt x="298" y="133"/>
                  <a:pt x="324" y="160"/>
                  <a:pt x="324" y="192"/>
                </a:cubicBezTo>
                <a:cubicBezTo>
                  <a:pt x="324" y="225"/>
                  <a:pt x="298" y="252"/>
                  <a:pt x="265" y="252"/>
                </a:cubicBezTo>
                <a:close/>
              </a:path>
            </a:pathLst>
          </a:custGeom>
          <a:solidFill>
            <a:schemeClr val="accent5">
              <a:lumMod val="75000"/>
            </a:schemeClr>
          </a:solidFill>
          <a:ln>
            <a:noFill/>
          </a:ln>
          <a:effectLst>
            <a:glow rad="76200">
              <a:schemeClr val="bg1"/>
            </a:glow>
          </a:effectLst>
          <a:extLst/>
        </p:spPr>
        <p:txBody>
          <a:bodyPr vert="horz" wrap="square" lIns="91440" tIns="45720" rIns="91440" bIns="45720" numCol="1" anchor="t" anchorCtr="0" compatLnSpc="1">
            <a:prstTxWarp prst="textNoShape">
              <a:avLst/>
            </a:prstTxWarp>
          </a:bodyPr>
          <a:lstStyle/>
          <a:p>
            <a:endParaRPr lang="en-US" dirty="0"/>
          </a:p>
        </p:txBody>
      </p:sp>
      <p:sp>
        <p:nvSpPr>
          <p:cNvPr id="131" name="Rounded Rectangular Callout 130"/>
          <p:cNvSpPr/>
          <p:nvPr/>
        </p:nvSpPr>
        <p:spPr>
          <a:xfrm>
            <a:off x="4363100" y="3986032"/>
            <a:ext cx="2702235" cy="1075506"/>
          </a:xfrm>
          <a:prstGeom prst="wedgeRoundRectCallout">
            <a:avLst>
              <a:gd name="adj1" fmla="val -74097"/>
              <a:gd name="adj2" fmla="val 42149"/>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schemeClr val="bg2"/>
                </a:solidFill>
              </a:rPr>
              <a:t>SSL actually helps to ensure malicious requests make to the web server</a:t>
            </a:r>
            <a:endParaRPr lang="en-US" sz="1600" i="1" dirty="0">
              <a:solidFill>
                <a:schemeClr val="bg2"/>
              </a:solidFill>
            </a:endParaRPr>
          </a:p>
        </p:txBody>
      </p:sp>
      <p:sp>
        <p:nvSpPr>
          <p:cNvPr id="132" name="Rounded Rectangular Callout 131"/>
          <p:cNvSpPr/>
          <p:nvPr/>
        </p:nvSpPr>
        <p:spPr>
          <a:xfrm>
            <a:off x="7211700" y="3869100"/>
            <a:ext cx="3227700" cy="1078266"/>
          </a:xfrm>
          <a:prstGeom prst="wedgeRoundRectCallout">
            <a:avLst>
              <a:gd name="adj1" fmla="val -49919"/>
              <a:gd name="adj2" fmla="val 93756"/>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Hardening, patching, and secure coding does not protect against zero-day attacks</a:t>
            </a:r>
          </a:p>
        </p:txBody>
      </p:sp>
    </p:spTree>
    <p:custDataLst>
      <p:tags r:id="rId1"/>
    </p:custDataLst>
    <p:extLst>
      <p:ext uri="{BB962C8B-B14F-4D97-AF65-F5344CB8AC3E}">
        <p14:creationId xmlns:p14="http://schemas.microsoft.com/office/powerpoint/2010/main" val="246801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0"/>
                                        </p:tgtEl>
                                        <p:attrNameLst>
                                          <p:attrName>style.visibility</p:attrName>
                                        </p:attrNameLst>
                                      </p:cBhvr>
                                      <p:to>
                                        <p:strVal val="visible"/>
                                      </p:to>
                                    </p:set>
                                  </p:childTnLst>
                                </p:cTn>
                              </p:par>
                              <p:par>
                                <p:cTn id="12" presetID="42" presetClass="path" presetSubtype="0" accel="50000" decel="50000" fill="hold" grpId="1" nodeType="withEffect">
                                  <p:stCondLst>
                                    <p:cond delay="0"/>
                                  </p:stCondLst>
                                  <p:childTnLst>
                                    <p:animMotion origin="layout" path="M 0 0 L 0 0.25 E" pathEditMode="relative" ptsTypes="">
                                      <p:cBhvr>
                                        <p:cTn id="13" dur="1250" fill="hold"/>
                                        <p:tgtEl>
                                          <p:spTgt spid="110"/>
                                        </p:tgtEl>
                                        <p:attrNameLst>
                                          <p:attrName>ppt_x</p:attrName>
                                          <p:attrName>ppt_y</p:attrName>
                                        </p:attrNameLst>
                                      </p:cBhvr>
                                    </p:animMotion>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1250"/>
                                        <p:tgtEl>
                                          <p:spTgt spid="1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fade">
                                      <p:cBhvr>
                                        <p:cTn id="20" dur="500"/>
                                        <p:tgtEl>
                                          <p:spTgt spid="111"/>
                                        </p:tgtEl>
                                      </p:cBhvr>
                                    </p:animEffect>
                                  </p:childTnLst>
                                  <p:subTnLst>
                                    <p:set>
                                      <p:cBhvr override="childStyle">
                                        <p:cTn dur="1" fill="hold" display="0" masterRel="nextClick" afterEffect="1"/>
                                        <p:tgtEl>
                                          <p:spTgt spid="11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250"/>
                                  </p:stCondLst>
                                  <p:childTnLst>
                                    <p:set>
                                      <p:cBhvr>
                                        <p:cTn id="27" dur="1" fill="hold">
                                          <p:stCondLst>
                                            <p:cond delay="0"/>
                                          </p:stCondLst>
                                        </p:cTn>
                                        <p:tgtEl>
                                          <p:spTgt spid="124"/>
                                        </p:tgtEl>
                                        <p:attrNameLst>
                                          <p:attrName>style.visibility</p:attrName>
                                        </p:attrNameLst>
                                      </p:cBhvr>
                                      <p:to>
                                        <p:strVal val="visible"/>
                                      </p:to>
                                    </p:set>
                                  </p:childTnLst>
                                </p:cTn>
                              </p:par>
                              <p:par>
                                <p:cTn id="28" presetID="1" presetClass="exit" presetSubtype="0" fill="hold" nodeType="withEffect">
                                  <p:stCondLst>
                                    <p:cond delay="250"/>
                                  </p:stCondLst>
                                  <p:childTnLst>
                                    <p:set>
                                      <p:cBhvr>
                                        <p:cTn id="29" dur="1" fill="hold">
                                          <p:stCondLst>
                                            <p:cond delay="0"/>
                                          </p:stCondLst>
                                        </p:cTn>
                                        <p:tgtEl>
                                          <p:spTgt spid="125"/>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250"/>
                                  </p:stCondLst>
                                  <p:childTnLst>
                                    <p:set>
                                      <p:cBhvr>
                                        <p:cTn id="32" dur="1" fill="hold">
                                          <p:stCondLst>
                                            <p:cond delay="0"/>
                                          </p:stCondLst>
                                        </p:cTn>
                                        <p:tgtEl>
                                          <p:spTgt spid="123"/>
                                        </p:tgtEl>
                                        <p:attrNameLst>
                                          <p:attrName>style.visibility</p:attrName>
                                        </p:attrNameLst>
                                      </p:cBhvr>
                                      <p:to>
                                        <p:strVal val="visible"/>
                                      </p:to>
                                    </p:set>
                                  </p:childTnLst>
                                </p:cTn>
                              </p:par>
                              <p:par>
                                <p:cTn id="33" presetID="1" presetClass="exit" presetSubtype="0" fill="hold" nodeType="withEffect">
                                  <p:stCondLst>
                                    <p:cond delay="250"/>
                                  </p:stCondLst>
                                  <p:childTnLst>
                                    <p:set>
                                      <p:cBhvr>
                                        <p:cTn id="34" dur="1" fill="hold">
                                          <p:stCondLst>
                                            <p:cond delay="0"/>
                                          </p:stCondLst>
                                        </p:cTn>
                                        <p:tgtEl>
                                          <p:spTgt spid="124"/>
                                        </p:tgtEl>
                                        <p:attrNameLst>
                                          <p:attrName>style.visibility</p:attrName>
                                        </p:attrNameLst>
                                      </p:cBhvr>
                                      <p:to>
                                        <p:strVal val="hidden"/>
                                      </p:to>
                                    </p:set>
                                  </p:childTnLst>
                                </p:cTn>
                              </p:par>
                            </p:childTnLst>
                          </p:cTn>
                        </p:par>
                        <p:par>
                          <p:cTn id="35" fill="hold">
                            <p:stCondLst>
                              <p:cond delay="500"/>
                            </p:stCondLst>
                            <p:childTnLst>
                              <p:par>
                                <p:cTn id="36" presetID="1" presetClass="entr" presetSubtype="0" fill="hold" nodeType="afterEffect">
                                  <p:stCondLst>
                                    <p:cond delay="250"/>
                                  </p:stCondLst>
                                  <p:childTnLst>
                                    <p:set>
                                      <p:cBhvr>
                                        <p:cTn id="37" dur="1" fill="hold">
                                          <p:stCondLst>
                                            <p:cond delay="0"/>
                                          </p:stCondLst>
                                        </p:cTn>
                                        <p:tgtEl>
                                          <p:spTgt spid="122"/>
                                        </p:tgtEl>
                                        <p:attrNameLst>
                                          <p:attrName>style.visibility</p:attrName>
                                        </p:attrNameLst>
                                      </p:cBhvr>
                                      <p:to>
                                        <p:strVal val="visible"/>
                                      </p:to>
                                    </p:set>
                                  </p:childTnLst>
                                </p:cTn>
                              </p:par>
                              <p:par>
                                <p:cTn id="38" presetID="1" presetClass="exit" presetSubtype="0" fill="hold" nodeType="withEffect">
                                  <p:stCondLst>
                                    <p:cond delay="250"/>
                                  </p:stCondLst>
                                  <p:childTnLst>
                                    <p:set>
                                      <p:cBhvr>
                                        <p:cTn id="39" dur="1" fill="hold">
                                          <p:stCondLst>
                                            <p:cond delay="0"/>
                                          </p:stCondLst>
                                        </p:cTn>
                                        <p:tgtEl>
                                          <p:spTgt spid="123"/>
                                        </p:tgtEl>
                                        <p:attrNameLst>
                                          <p:attrName>style.visibility</p:attrName>
                                        </p:attrNameLst>
                                      </p:cBhvr>
                                      <p:to>
                                        <p:strVal val="hidden"/>
                                      </p:to>
                                    </p:set>
                                  </p:childTnLst>
                                </p:cTn>
                              </p:par>
                            </p:childTnLst>
                          </p:cTn>
                        </p:par>
                        <p:par>
                          <p:cTn id="40" fill="hold">
                            <p:stCondLst>
                              <p:cond delay="750"/>
                            </p:stCondLst>
                            <p:childTnLst>
                              <p:par>
                                <p:cTn id="41" presetID="1" presetClass="entr" presetSubtype="0" fill="hold" nodeType="afterEffect">
                                  <p:stCondLst>
                                    <p:cond delay="250"/>
                                  </p:stCondLst>
                                  <p:childTnLst>
                                    <p:set>
                                      <p:cBhvr>
                                        <p:cTn id="42" dur="1" fill="hold">
                                          <p:stCondLst>
                                            <p:cond delay="0"/>
                                          </p:stCondLst>
                                        </p:cTn>
                                        <p:tgtEl>
                                          <p:spTgt spid="121"/>
                                        </p:tgtEl>
                                        <p:attrNameLst>
                                          <p:attrName>style.visibility</p:attrName>
                                        </p:attrNameLst>
                                      </p:cBhvr>
                                      <p:to>
                                        <p:strVal val="visible"/>
                                      </p:to>
                                    </p:set>
                                  </p:childTnLst>
                                </p:cTn>
                              </p:par>
                              <p:par>
                                <p:cTn id="43" presetID="1" presetClass="exit" presetSubtype="0" fill="hold" nodeType="withEffect">
                                  <p:stCondLst>
                                    <p:cond delay="250"/>
                                  </p:stCondLst>
                                  <p:childTnLst>
                                    <p:set>
                                      <p:cBhvr>
                                        <p:cTn id="44" dur="1" fill="hold">
                                          <p:stCondLst>
                                            <p:cond delay="0"/>
                                          </p:stCondLst>
                                        </p:cTn>
                                        <p:tgtEl>
                                          <p:spTgt spid="122"/>
                                        </p:tgtEl>
                                        <p:attrNameLst>
                                          <p:attrName>style.visibility</p:attrName>
                                        </p:attrNameLst>
                                      </p:cBhvr>
                                      <p:to>
                                        <p:strVal val="hidden"/>
                                      </p:to>
                                    </p:set>
                                  </p:childTnLst>
                                </p:cTn>
                              </p:par>
                            </p:childTnLst>
                          </p:cTn>
                        </p:par>
                        <p:par>
                          <p:cTn id="45" fill="hold">
                            <p:stCondLst>
                              <p:cond delay="1000"/>
                            </p:stCondLst>
                            <p:childTnLst>
                              <p:par>
                                <p:cTn id="46" presetID="1" presetClass="entr" presetSubtype="0" fill="hold" nodeType="afterEffect">
                                  <p:stCondLst>
                                    <p:cond delay="250"/>
                                  </p:stCondLst>
                                  <p:childTnLst>
                                    <p:set>
                                      <p:cBhvr>
                                        <p:cTn id="47" dur="1" fill="hold">
                                          <p:stCondLst>
                                            <p:cond delay="0"/>
                                          </p:stCondLst>
                                        </p:cTn>
                                        <p:tgtEl>
                                          <p:spTgt spid="120"/>
                                        </p:tgtEl>
                                        <p:attrNameLst>
                                          <p:attrName>style.visibility</p:attrName>
                                        </p:attrNameLst>
                                      </p:cBhvr>
                                      <p:to>
                                        <p:strVal val="visible"/>
                                      </p:to>
                                    </p:set>
                                  </p:childTnLst>
                                </p:cTn>
                              </p:par>
                              <p:par>
                                <p:cTn id="48" presetID="1" presetClass="exit" presetSubtype="0" fill="hold" nodeType="withEffect">
                                  <p:stCondLst>
                                    <p:cond delay="250"/>
                                  </p:stCondLst>
                                  <p:childTnLst>
                                    <p:set>
                                      <p:cBhvr>
                                        <p:cTn id="49" dur="1" fill="hold">
                                          <p:stCondLst>
                                            <p:cond delay="0"/>
                                          </p:stCondLst>
                                        </p:cTn>
                                        <p:tgtEl>
                                          <p:spTgt spid="121"/>
                                        </p:tgtEl>
                                        <p:attrNameLst>
                                          <p:attrName>style.visibility</p:attrName>
                                        </p:attrNameLst>
                                      </p:cBhvr>
                                      <p:to>
                                        <p:strVal val="hidden"/>
                                      </p:to>
                                    </p:set>
                                  </p:childTnLst>
                                </p:cTn>
                              </p:par>
                            </p:childTnLst>
                          </p:cTn>
                        </p:par>
                        <p:par>
                          <p:cTn id="50" fill="hold">
                            <p:stCondLst>
                              <p:cond delay="1250"/>
                            </p:stCondLst>
                            <p:childTnLst>
                              <p:par>
                                <p:cTn id="51" presetID="1" presetClass="entr" presetSubtype="0" fill="hold" nodeType="afterEffect">
                                  <p:stCondLst>
                                    <p:cond delay="250"/>
                                  </p:stCondLst>
                                  <p:childTnLst>
                                    <p:set>
                                      <p:cBhvr>
                                        <p:cTn id="52" dur="1" fill="hold">
                                          <p:stCondLst>
                                            <p:cond delay="0"/>
                                          </p:stCondLst>
                                        </p:cTn>
                                        <p:tgtEl>
                                          <p:spTgt spid="119"/>
                                        </p:tgtEl>
                                        <p:attrNameLst>
                                          <p:attrName>style.visibility</p:attrName>
                                        </p:attrNameLst>
                                      </p:cBhvr>
                                      <p:to>
                                        <p:strVal val="visible"/>
                                      </p:to>
                                    </p:set>
                                  </p:childTnLst>
                                </p:cTn>
                              </p:par>
                              <p:par>
                                <p:cTn id="53" presetID="1" presetClass="exit" presetSubtype="0" fill="hold" nodeType="withEffect">
                                  <p:stCondLst>
                                    <p:cond delay="250"/>
                                  </p:stCondLst>
                                  <p:childTnLst>
                                    <p:set>
                                      <p:cBhvr>
                                        <p:cTn id="54" dur="1" fill="hold">
                                          <p:stCondLst>
                                            <p:cond delay="0"/>
                                          </p:stCondLst>
                                        </p:cTn>
                                        <p:tgtEl>
                                          <p:spTgt spid="120"/>
                                        </p:tgtEl>
                                        <p:attrNameLst>
                                          <p:attrName>style.visibility</p:attrName>
                                        </p:attrNameLst>
                                      </p:cBhvr>
                                      <p:to>
                                        <p:strVal val="hidden"/>
                                      </p:to>
                                    </p:se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126"/>
                                        </p:tgtEl>
                                        <p:attrNameLst>
                                          <p:attrName>style.visibility</p:attrName>
                                        </p:attrNameLst>
                                      </p:cBhvr>
                                      <p:to>
                                        <p:strVal val="visible"/>
                                      </p:to>
                                    </p:set>
                                    <p:animEffect transition="in" filter="fade">
                                      <p:cBhvr>
                                        <p:cTn id="58" dur="500"/>
                                        <p:tgtEl>
                                          <p:spTgt spid="126"/>
                                        </p:tgtEl>
                                      </p:cBhvr>
                                    </p:animEffect>
                                  </p:childTnLst>
                                  <p:subTnLst>
                                    <p:set>
                                      <p:cBhvr override="childStyle">
                                        <p:cTn dur="1" fill="hold" display="0" masterRel="nextClick" afterEffect="1"/>
                                        <p:tgtEl>
                                          <p:spTgt spid="126"/>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7"/>
                                        </p:tgtEl>
                                        <p:attrNameLst>
                                          <p:attrName>style.visibility</p:attrName>
                                        </p:attrNameLst>
                                      </p:cBhvr>
                                      <p:to>
                                        <p:strVal val="visible"/>
                                      </p:to>
                                    </p:set>
                                    <p:animEffect transition="in" filter="fade">
                                      <p:cBhvr>
                                        <p:cTn id="63" dur="500"/>
                                        <p:tgtEl>
                                          <p:spTgt spid="127"/>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28"/>
                                        </p:tgtEl>
                                        <p:attrNameLst>
                                          <p:attrName>style.visibility</p:attrName>
                                        </p:attrNameLst>
                                      </p:cBhvr>
                                      <p:to>
                                        <p:strVal val="visible"/>
                                      </p:to>
                                    </p:set>
                                    <p:animEffect transition="in" filter="fade">
                                      <p:cBhvr>
                                        <p:cTn id="67" dur="500"/>
                                        <p:tgtEl>
                                          <p:spTgt spid="128"/>
                                        </p:tgtEl>
                                      </p:cBhvr>
                                    </p:animEffect>
                                  </p:childTnLst>
                                  <p:subTnLst>
                                    <p:set>
                                      <p:cBhvr override="childStyle">
                                        <p:cTn dur="1" fill="hold" display="0" masterRel="nextClick" afterEffect="1"/>
                                        <p:tgtEl>
                                          <p:spTgt spid="128"/>
                                        </p:tgtEl>
                                        <p:attrNameLst>
                                          <p:attrName>style.visibility</p:attrName>
                                        </p:attrNameLst>
                                      </p:cBhvr>
                                      <p:to>
                                        <p:strVal val="hidden"/>
                                      </p:to>
                                    </p:set>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9"/>
                                        </p:tgtEl>
                                        <p:attrNameLst>
                                          <p:attrName>style.visibility</p:attrName>
                                        </p:attrNameLst>
                                      </p:cBhvr>
                                      <p:to>
                                        <p:strVal val="visible"/>
                                      </p:to>
                                    </p:set>
                                    <p:animEffect transition="in" filter="fade">
                                      <p:cBhvr>
                                        <p:cTn id="72" dur="500"/>
                                        <p:tgtEl>
                                          <p:spTgt spid="129"/>
                                        </p:tgtEl>
                                      </p:cBhvr>
                                    </p:animEffect>
                                  </p:childTnLst>
                                </p:cTn>
                              </p:par>
                            </p:childTnLst>
                          </p:cTn>
                        </p:par>
                        <p:par>
                          <p:cTn id="73" fill="hold">
                            <p:stCondLst>
                              <p:cond delay="500"/>
                            </p:stCondLst>
                            <p:childTnLst>
                              <p:par>
                                <p:cTn id="74" presetID="1" presetClass="entr" presetSubtype="0" fill="hold" grpId="0" nodeType="afterEffect">
                                  <p:stCondLst>
                                    <p:cond delay="0"/>
                                  </p:stCondLst>
                                  <p:childTnLst>
                                    <p:set>
                                      <p:cBhvr>
                                        <p:cTn id="75" dur="1" fill="hold">
                                          <p:stCondLst>
                                            <p:cond delay="0"/>
                                          </p:stCondLst>
                                        </p:cTn>
                                        <p:tgtEl>
                                          <p:spTgt spid="130"/>
                                        </p:tgtEl>
                                        <p:attrNameLst>
                                          <p:attrName>style.visibility</p:attrName>
                                        </p:attrNameLst>
                                      </p:cBhvr>
                                      <p:to>
                                        <p:strVal val="visible"/>
                                      </p:to>
                                    </p:set>
                                  </p:childTnLst>
                                </p:cTn>
                              </p:par>
                              <p:par>
                                <p:cTn id="76" presetID="1" presetClass="exit" presetSubtype="0" fill="hold" grpId="2" nodeType="withEffect">
                                  <p:stCondLst>
                                    <p:cond delay="0"/>
                                  </p:stCondLst>
                                  <p:childTnLst>
                                    <p:set>
                                      <p:cBhvr>
                                        <p:cTn id="77" dur="1" fill="hold">
                                          <p:stCondLst>
                                            <p:cond delay="0"/>
                                          </p:stCondLst>
                                        </p:cTn>
                                        <p:tgtEl>
                                          <p:spTgt spid="110"/>
                                        </p:tgtEl>
                                        <p:attrNameLst>
                                          <p:attrName>style.visibility</p:attrName>
                                        </p:attrNameLst>
                                      </p:cBhvr>
                                      <p:to>
                                        <p:strVal val="hidden"/>
                                      </p:to>
                                    </p:set>
                                  </p:childTnLst>
                                </p:cTn>
                              </p:par>
                              <p:par>
                                <p:cTn id="78" presetID="42" presetClass="path" presetSubtype="0" accel="50000" decel="50000" fill="hold" grpId="1" nodeType="withEffect">
                                  <p:stCondLst>
                                    <p:cond delay="0"/>
                                  </p:stCondLst>
                                  <p:childTnLst>
                                    <p:animMotion origin="layout" path="M 1.25E-6 -7.40741E-7 L -0.03021 0.31157 " pathEditMode="relative" rAng="0" ptsTypes="AA">
                                      <p:cBhvr>
                                        <p:cTn id="79" dur="1250" fill="hold"/>
                                        <p:tgtEl>
                                          <p:spTgt spid="130"/>
                                        </p:tgtEl>
                                        <p:attrNameLst>
                                          <p:attrName>ppt_x</p:attrName>
                                          <p:attrName>ppt_y</p:attrName>
                                        </p:attrNameLst>
                                      </p:cBhvr>
                                      <p:rCtr x="-1510" y="15579"/>
                                    </p:animMotion>
                                  </p:childTnLst>
                                </p:cTn>
                              </p:par>
                              <p:par>
                                <p:cTn id="80" presetID="22" presetClass="entr" presetSubtype="1"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up)">
                                      <p:cBhvr>
                                        <p:cTn id="82" dur="1250"/>
                                        <p:tgtEl>
                                          <p:spTgt spid="21"/>
                                        </p:tgtEl>
                                      </p:cBhvr>
                                    </p:animEffect>
                                  </p:childTnLst>
                                </p:cTn>
                              </p:par>
                              <p:par>
                                <p:cTn id="83" presetID="6" presetClass="emph" presetSubtype="0" accel="49600" decel="50400" fill="hold" grpId="2" nodeType="withEffect">
                                  <p:stCondLst>
                                    <p:cond delay="0"/>
                                  </p:stCondLst>
                                  <p:childTnLst>
                                    <p:animScale>
                                      <p:cBhvr>
                                        <p:cTn id="84" dur="1250" fill="hold"/>
                                        <p:tgtEl>
                                          <p:spTgt spid="130"/>
                                        </p:tgtEl>
                                      </p:cBhvr>
                                      <p:by x="125000" y="125000"/>
                                    </p:animScale>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31"/>
                                        </p:tgtEl>
                                        <p:attrNameLst>
                                          <p:attrName>style.visibility</p:attrName>
                                        </p:attrNameLst>
                                      </p:cBhvr>
                                      <p:to>
                                        <p:strVal val="visible"/>
                                      </p:to>
                                    </p:set>
                                    <p:animEffect transition="in" filter="fade">
                                      <p:cBhvr>
                                        <p:cTn id="89" dur="500"/>
                                        <p:tgtEl>
                                          <p:spTgt spid="131"/>
                                        </p:tgtEl>
                                      </p:cBhvr>
                                    </p:animEffect>
                                  </p:childTnLst>
                                  <p:subTnLst>
                                    <p:set>
                                      <p:cBhvr override="childStyle">
                                        <p:cTn dur="1" fill="hold" display="0" masterRel="nextClick" afterEffect="1"/>
                                        <p:tgtEl>
                                          <p:spTgt spid="131"/>
                                        </p:tgtEl>
                                        <p:attrNameLst>
                                          <p:attrName>style.visibility</p:attrName>
                                        </p:attrNameLst>
                                      </p:cBhvr>
                                      <p:to>
                                        <p:strVal val="hidden"/>
                                      </p:to>
                                    </p:set>
                                  </p:subTnLst>
                                </p:cTn>
                              </p:par>
                              <p:par>
                                <p:cTn id="90" presetID="1" presetClass="exit" presetSubtype="0" fill="hold" grpId="1" nodeType="withEffect">
                                  <p:stCondLst>
                                    <p:cond delay="0"/>
                                  </p:stCondLst>
                                  <p:childTnLst>
                                    <p:set>
                                      <p:cBhvr>
                                        <p:cTn id="91" dur="1" fill="hold">
                                          <p:stCondLst>
                                            <p:cond delay="0"/>
                                          </p:stCondLst>
                                        </p:cTn>
                                        <p:tgtEl>
                                          <p:spTgt spid="129"/>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32"/>
                                        </p:tgtEl>
                                        <p:attrNameLst>
                                          <p:attrName>style.visibility</p:attrName>
                                        </p:attrNameLst>
                                      </p:cBhvr>
                                      <p:to>
                                        <p:strVal val="visible"/>
                                      </p:to>
                                    </p:set>
                                    <p:animEffect transition="in" filter="fade">
                                      <p:cBhvr>
                                        <p:cTn id="96"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0" grpId="1" animBg="1"/>
      <p:bldP spid="110" grpId="2" animBg="1"/>
      <p:bldP spid="111" grpId="0" animBg="1"/>
      <p:bldP spid="126" grpId="0" animBg="1"/>
      <p:bldP spid="127" grpId="0" animBg="1"/>
      <p:bldP spid="128" grpId="0" animBg="1"/>
      <p:bldP spid="129" grpId="0" animBg="1"/>
      <p:bldP spid="129" grpId="1" animBg="1"/>
      <p:bldP spid="130" grpId="0" animBg="1"/>
      <p:bldP spid="130" grpId="1" animBg="1"/>
      <p:bldP spid="130" grpId="2" animBg="1"/>
      <p:bldP spid="131" grpId="0" animBg="1"/>
      <p:bldP spid="1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EF7D4A-E458-43F0-A082-FA776854A4B5}"/>
              </a:ext>
            </a:extLst>
          </p:cNvPr>
          <p:cNvSpPr txBox="1"/>
          <p:nvPr/>
        </p:nvSpPr>
        <p:spPr>
          <a:xfrm>
            <a:off x="3540035" y="5421086"/>
            <a:ext cx="8043164" cy="806375"/>
          </a:xfrm>
          <a:prstGeom prst="rect">
            <a:avLst/>
          </a:prstGeom>
          <a:noFill/>
        </p:spPr>
        <p:txBody>
          <a:bodyPr wrap="none" lIns="155448" tIns="155448" rIns="155448" bIns="155448" rtlCol="0">
            <a:spAutoFit/>
          </a:bodyPr>
          <a:lstStyle/>
          <a:p>
            <a:r>
              <a:rPr lang="en-US" sz="3200" dirty="0">
                <a:gradFill>
                  <a:gsLst>
                    <a:gs pos="0">
                      <a:schemeClr val="tx1"/>
                    </a:gs>
                    <a:gs pos="100000">
                      <a:schemeClr val="tx1"/>
                    </a:gs>
                  </a:gsLst>
                  <a:lin ang="5400000" scaled="1"/>
                </a:gradFill>
                <a:latin typeface="Arial" panose="020B0604020202020204" pitchFamily="34" charset="0"/>
                <a:cs typeface="Arial" panose="020B0604020202020204" pitchFamily="34" charset="0"/>
              </a:rPr>
              <a:t>Let’s review the benefit of a BIG-IP system</a:t>
            </a:r>
          </a:p>
        </p:txBody>
      </p:sp>
    </p:spTree>
    <p:extLst>
      <p:ext uri="{BB962C8B-B14F-4D97-AF65-F5344CB8AC3E}">
        <p14:creationId xmlns:p14="http://schemas.microsoft.com/office/powerpoint/2010/main" val="69107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82"/>
          <p:cNvGrpSpPr/>
          <p:nvPr/>
        </p:nvGrpSpPr>
        <p:grpSpPr>
          <a:xfrm>
            <a:off x="2795715" y="3593298"/>
            <a:ext cx="432854" cy="1245064"/>
            <a:chOff x="2795715" y="3593298"/>
            <a:chExt cx="432854" cy="1245064"/>
          </a:xfrm>
        </p:grpSpPr>
        <p:cxnSp>
          <p:nvCxnSpPr>
            <p:cNvPr id="84" name="Straight Arrow Connector 83"/>
            <p:cNvCxnSpPr/>
            <p:nvPr/>
          </p:nvCxnSpPr>
          <p:spPr>
            <a:xfrm flipH="1">
              <a:off x="3015281" y="3593298"/>
              <a:ext cx="249" cy="1245064"/>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85" name="Picture 84"/>
            <p:cNvPicPr>
              <a:picLocks noChangeAspect="1"/>
            </p:cNvPicPr>
            <p:nvPr/>
          </p:nvPicPr>
          <p:blipFill>
            <a:blip r:embed="rId4"/>
            <a:stretch>
              <a:fillRect/>
            </a:stretch>
          </p:blipFill>
          <p:spPr>
            <a:xfrm>
              <a:off x="2795715" y="3869100"/>
              <a:ext cx="432854" cy="585267"/>
            </a:xfrm>
            <a:prstGeom prst="rect">
              <a:avLst/>
            </a:prstGeom>
          </p:spPr>
        </p:pic>
      </p:grpSp>
      <p:grpSp>
        <p:nvGrpSpPr>
          <p:cNvPr id="86" name="Group 85"/>
          <p:cNvGrpSpPr/>
          <p:nvPr/>
        </p:nvGrpSpPr>
        <p:grpSpPr>
          <a:xfrm>
            <a:off x="2786923" y="1786978"/>
            <a:ext cx="432854" cy="944211"/>
            <a:chOff x="2786923" y="1786978"/>
            <a:chExt cx="432854" cy="944211"/>
          </a:xfrm>
        </p:grpSpPr>
        <p:cxnSp>
          <p:nvCxnSpPr>
            <p:cNvPr id="94" name="Straight Arrow Connector 93"/>
            <p:cNvCxnSpPr/>
            <p:nvPr/>
          </p:nvCxnSpPr>
          <p:spPr>
            <a:xfrm>
              <a:off x="3005697" y="1786978"/>
              <a:ext cx="1" cy="944211"/>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5" name="Picture 94"/>
            <p:cNvPicPr>
              <a:picLocks noChangeAspect="1"/>
            </p:cNvPicPr>
            <p:nvPr/>
          </p:nvPicPr>
          <p:blipFill>
            <a:blip r:embed="rId4"/>
            <a:stretch>
              <a:fillRect/>
            </a:stretch>
          </p:blipFill>
          <p:spPr>
            <a:xfrm>
              <a:off x="2786923" y="1859973"/>
              <a:ext cx="432854" cy="585267"/>
            </a:xfrm>
            <a:prstGeom prst="rect">
              <a:avLst/>
            </a:prstGeom>
          </p:spPr>
        </p:pic>
      </p:grpSp>
      <p:sp>
        <p:nvSpPr>
          <p:cNvPr id="190466" name="Rectangle 2"/>
          <p:cNvSpPr>
            <a:spLocks noGrp="1" noChangeArrowheads="1"/>
          </p:cNvSpPr>
          <p:nvPr>
            <p:ph type="title"/>
          </p:nvPr>
        </p:nvSpPr>
        <p:spPr/>
        <p:txBody>
          <a:bodyPr/>
          <a:lstStyle/>
          <a:p>
            <a:r>
              <a:rPr lang="en-US" dirty="0"/>
              <a:t>Application Attack Threats</a:t>
            </a:r>
          </a:p>
        </p:txBody>
      </p:sp>
      <p:grpSp>
        <p:nvGrpSpPr>
          <p:cNvPr id="5" name="Group 4"/>
          <p:cNvGrpSpPr/>
          <p:nvPr/>
        </p:nvGrpSpPr>
        <p:grpSpPr>
          <a:xfrm>
            <a:off x="7951323" y="4867160"/>
            <a:ext cx="1593706" cy="1393856"/>
            <a:chOff x="7715243" y="5410200"/>
            <a:chExt cx="1593706" cy="1393856"/>
          </a:xfrm>
        </p:grpSpPr>
        <p:sp>
          <p:nvSpPr>
            <p:cNvPr id="15" name="TextBox 14"/>
            <p:cNvSpPr txBox="1"/>
            <p:nvPr/>
          </p:nvSpPr>
          <p:spPr>
            <a:xfrm>
              <a:off x="7715243" y="6496279"/>
              <a:ext cx="1593706"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Database server</a:t>
              </a:r>
            </a:p>
          </p:txBody>
        </p:sp>
        <p:pic>
          <p:nvPicPr>
            <p:cNvPr id="35" name="Picture 34"/>
            <p:cNvPicPr>
              <a:picLocks noChangeAspect="1"/>
            </p:cNvPicPr>
            <p:nvPr/>
          </p:nvPicPr>
          <p:blipFill>
            <a:blip r:embed="rId5"/>
            <a:stretch>
              <a:fillRect/>
            </a:stretch>
          </p:blipFill>
          <p:spPr>
            <a:xfrm>
              <a:off x="8117226" y="5410200"/>
              <a:ext cx="710129" cy="1086079"/>
            </a:xfrm>
            <a:prstGeom prst="rect">
              <a:avLst/>
            </a:prstGeom>
          </p:spPr>
        </p:pic>
      </p:grpSp>
      <p:grpSp>
        <p:nvGrpSpPr>
          <p:cNvPr id="6" name="Group 5"/>
          <p:cNvGrpSpPr/>
          <p:nvPr/>
        </p:nvGrpSpPr>
        <p:grpSpPr>
          <a:xfrm>
            <a:off x="10136902" y="5037467"/>
            <a:ext cx="856954" cy="1223549"/>
            <a:chOff x="10668000" y="4127212"/>
            <a:chExt cx="856954" cy="1223549"/>
          </a:xfrm>
        </p:grpSpPr>
        <p:sp>
          <p:nvSpPr>
            <p:cNvPr id="18" name="TextBox 17"/>
            <p:cNvSpPr txBox="1"/>
            <p:nvPr/>
          </p:nvSpPr>
          <p:spPr>
            <a:xfrm>
              <a:off x="10802165" y="5042984"/>
              <a:ext cx="588624"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Data</a:t>
              </a:r>
            </a:p>
          </p:txBody>
        </p:sp>
        <p:sp>
          <p:nvSpPr>
            <p:cNvPr id="41" name="Freeform 19"/>
            <p:cNvSpPr>
              <a:spLocks noEditPoints="1"/>
            </p:cNvSpPr>
            <p:nvPr/>
          </p:nvSpPr>
          <p:spPr bwMode="auto">
            <a:xfrm>
              <a:off x="10668000" y="4127212"/>
              <a:ext cx="856954" cy="915772"/>
            </a:xfrm>
            <a:custGeom>
              <a:avLst/>
              <a:gdLst>
                <a:gd name="T0" fmla="*/ 206 w 412"/>
                <a:gd name="T1" fmla="*/ 0 h 441"/>
                <a:gd name="T2" fmla="*/ 0 w 412"/>
                <a:gd name="T3" fmla="*/ 82 h 441"/>
                <a:gd name="T4" fmla="*/ 0 w 412"/>
                <a:gd name="T5" fmla="*/ 361 h 441"/>
                <a:gd name="T6" fmla="*/ 0 w 412"/>
                <a:gd name="T7" fmla="*/ 361 h 441"/>
                <a:gd name="T8" fmla="*/ 206 w 412"/>
                <a:gd name="T9" fmla="*/ 441 h 441"/>
                <a:gd name="T10" fmla="*/ 411 w 412"/>
                <a:gd name="T11" fmla="*/ 361 h 441"/>
                <a:gd name="T12" fmla="*/ 412 w 412"/>
                <a:gd name="T13" fmla="*/ 361 h 441"/>
                <a:gd name="T14" fmla="*/ 412 w 412"/>
                <a:gd name="T15" fmla="*/ 82 h 441"/>
                <a:gd name="T16" fmla="*/ 206 w 412"/>
                <a:gd name="T17" fmla="*/ 0 h 441"/>
                <a:gd name="T18" fmla="*/ 381 w 412"/>
                <a:gd name="T19" fmla="*/ 320 h 441"/>
                <a:gd name="T20" fmla="*/ 206 w 412"/>
                <a:gd name="T21" fmla="*/ 357 h 441"/>
                <a:gd name="T22" fmla="*/ 30 w 412"/>
                <a:gd name="T23" fmla="*/ 320 h 441"/>
                <a:gd name="T24" fmla="*/ 25 w 412"/>
                <a:gd name="T25" fmla="*/ 303 h 441"/>
                <a:gd name="T26" fmla="*/ 42 w 412"/>
                <a:gd name="T27" fmla="*/ 299 h 441"/>
                <a:gd name="T28" fmla="*/ 206 w 412"/>
                <a:gd name="T29" fmla="*/ 333 h 441"/>
                <a:gd name="T30" fmla="*/ 369 w 412"/>
                <a:gd name="T31" fmla="*/ 299 h 441"/>
                <a:gd name="T32" fmla="*/ 386 w 412"/>
                <a:gd name="T33" fmla="*/ 303 h 441"/>
                <a:gd name="T34" fmla="*/ 381 w 412"/>
                <a:gd name="T35" fmla="*/ 320 h 441"/>
                <a:gd name="T36" fmla="*/ 381 w 412"/>
                <a:gd name="T37" fmla="*/ 223 h 441"/>
                <a:gd name="T38" fmla="*/ 206 w 412"/>
                <a:gd name="T39" fmla="*/ 260 h 441"/>
                <a:gd name="T40" fmla="*/ 30 w 412"/>
                <a:gd name="T41" fmla="*/ 223 h 441"/>
                <a:gd name="T42" fmla="*/ 25 w 412"/>
                <a:gd name="T43" fmla="*/ 207 h 441"/>
                <a:gd name="T44" fmla="*/ 42 w 412"/>
                <a:gd name="T45" fmla="*/ 202 h 441"/>
                <a:gd name="T46" fmla="*/ 206 w 412"/>
                <a:gd name="T47" fmla="*/ 236 h 441"/>
                <a:gd name="T48" fmla="*/ 369 w 412"/>
                <a:gd name="T49" fmla="*/ 202 h 441"/>
                <a:gd name="T50" fmla="*/ 386 w 412"/>
                <a:gd name="T51" fmla="*/ 207 h 441"/>
                <a:gd name="T52" fmla="*/ 381 w 412"/>
                <a:gd name="T53" fmla="*/ 223 h 441"/>
                <a:gd name="T54" fmla="*/ 381 w 412"/>
                <a:gd name="T55" fmla="*/ 126 h 441"/>
                <a:gd name="T56" fmla="*/ 206 w 412"/>
                <a:gd name="T57" fmla="*/ 164 h 441"/>
                <a:gd name="T58" fmla="*/ 30 w 412"/>
                <a:gd name="T59" fmla="*/ 126 h 441"/>
                <a:gd name="T60" fmla="*/ 25 w 412"/>
                <a:gd name="T61" fmla="*/ 110 h 441"/>
                <a:gd name="T62" fmla="*/ 42 w 412"/>
                <a:gd name="T63" fmla="*/ 106 h 441"/>
                <a:gd name="T64" fmla="*/ 206 w 412"/>
                <a:gd name="T65" fmla="*/ 140 h 441"/>
                <a:gd name="T66" fmla="*/ 369 w 412"/>
                <a:gd name="T67" fmla="*/ 106 h 441"/>
                <a:gd name="T68" fmla="*/ 386 w 412"/>
                <a:gd name="T69" fmla="*/ 110 h 441"/>
                <a:gd name="T70" fmla="*/ 381 w 412"/>
                <a:gd name="T71" fmla="*/ 12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2" h="441">
                  <a:moveTo>
                    <a:pt x="206" y="0"/>
                  </a:moveTo>
                  <a:cubicBezTo>
                    <a:pt x="92" y="0"/>
                    <a:pt x="0" y="37"/>
                    <a:pt x="0" y="82"/>
                  </a:cubicBezTo>
                  <a:cubicBezTo>
                    <a:pt x="0" y="82"/>
                    <a:pt x="0" y="361"/>
                    <a:pt x="0" y="361"/>
                  </a:cubicBezTo>
                  <a:cubicBezTo>
                    <a:pt x="0" y="361"/>
                    <a:pt x="0" y="361"/>
                    <a:pt x="0" y="361"/>
                  </a:cubicBezTo>
                  <a:cubicBezTo>
                    <a:pt x="1" y="406"/>
                    <a:pt x="93" y="441"/>
                    <a:pt x="206" y="441"/>
                  </a:cubicBezTo>
                  <a:cubicBezTo>
                    <a:pt x="318" y="441"/>
                    <a:pt x="410" y="406"/>
                    <a:pt x="411" y="361"/>
                  </a:cubicBezTo>
                  <a:cubicBezTo>
                    <a:pt x="412" y="361"/>
                    <a:pt x="412" y="361"/>
                    <a:pt x="412" y="361"/>
                  </a:cubicBezTo>
                  <a:cubicBezTo>
                    <a:pt x="412" y="361"/>
                    <a:pt x="412" y="82"/>
                    <a:pt x="412" y="82"/>
                  </a:cubicBezTo>
                  <a:cubicBezTo>
                    <a:pt x="412" y="37"/>
                    <a:pt x="319" y="0"/>
                    <a:pt x="206" y="0"/>
                  </a:cubicBezTo>
                  <a:close/>
                  <a:moveTo>
                    <a:pt x="381" y="320"/>
                  </a:moveTo>
                  <a:cubicBezTo>
                    <a:pt x="341" y="343"/>
                    <a:pt x="276" y="357"/>
                    <a:pt x="206" y="357"/>
                  </a:cubicBezTo>
                  <a:cubicBezTo>
                    <a:pt x="136" y="357"/>
                    <a:pt x="70" y="343"/>
                    <a:pt x="30" y="320"/>
                  </a:cubicBezTo>
                  <a:cubicBezTo>
                    <a:pt x="24" y="316"/>
                    <a:pt x="22" y="309"/>
                    <a:pt x="25" y="303"/>
                  </a:cubicBezTo>
                  <a:cubicBezTo>
                    <a:pt x="29" y="297"/>
                    <a:pt x="36" y="295"/>
                    <a:pt x="42" y="299"/>
                  </a:cubicBezTo>
                  <a:cubicBezTo>
                    <a:pt x="78" y="320"/>
                    <a:pt x="140" y="333"/>
                    <a:pt x="206" y="333"/>
                  </a:cubicBezTo>
                  <a:cubicBezTo>
                    <a:pt x="272" y="333"/>
                    <a:pt x="333" y="320"/>
                    <a:pt x="369" y="299"/>
                  </a:cubicBezTo>
                  <a:cubicBezTo>
                    <a:pt x="375" y="295"/>
                    <a:pt x="382" y="297"/>
                    <a:pt x="386" y="303"/>
                  </a:cubicBezTo>
                  <a:cubicBezTo>
                    <a:pt x="389" y="309"/>
                    <a:pt x="387" y="316"/>
                    <a:pt x="381" y="320"/>
                  </a:cubicBezTo>
                  <a:close/>
                  <a:moveTo>
                    <a:pt x="381" y="223"/>
                  </a:moveTo>
                  <a:cubicBezTo>
                    <a:pt x="341" y="246"/>
                    <a:pt x="276" y="260"/>
                    <a:pt x="206" y="260"/>
                  </a:cubicBezTo>
                  <a:cubicBezTo>
                    <a:pt x="136" y="260"/>
                    <a:pt x="70" y="246"/>
                    <a:pt x="30" y="223"/>
                  </a:cubicBezTo>
                  <a:cubicBezTo>
                    <a:pt x="24" y="220"/>
                    <a:pt x="22" y="212"/>
                    <a:pt x="25" y="207"/>
                  </a:cubicBezTo>
                  <a:cubicBezTo>
                    <a:pt x="29" y="201"/>
                    <a:pt x="36" y="199"/>
                    <a:pt x="42" y="202"/>
                  </a:cubicBezTo>
                  <a:cubicBezTo>
                    <a:pt x="78" y="224"/>
                    <a:pt x="140" y="236"/>
                    <a:pt x="206" y="236"/>
                  </a:cubicBezTo>
                  <a:cubicBezTo>
                    <a:pt x="272" y="236"/>
                    <a:pt x="333" y="224"/>
                    <a:pt x="369" y="202"/>
                  </a:cubicBezTo>
                  <a:cubicBezTo>
                    <a:pt x="375" y="199"/>
                    <a:pt x="382" y="201"/>
                    <a:pt x="386" y="207"/>
                  </a:cubicBezTo>
                  <a:cubicBezTo>
                    <a:pt x="389" y="212"/>
                    <a:pt x="387" y="220"/>
                    <a:pt x="381" y="223"/>
                  </a:cubicBezTo>
                  <a:close/>
                  <a:moveTo>
                    <a:pt x="381" y="126"/>
                  </a:moveTo>
                  <a:cubicBezTo>
                    <a:pt x="341" y="150"/>
                    <a:pt x="276" y="164"/>
                    <a:pt x="206" y="164"/>
                  </a:cubicBezTo>
                  <a:cubicBezTo>
                    <a:pt x="136" y="164"/>
                    <a:pt x="70" y="150"/>
                    <a:pt x="30" y="126"/>
                  </a:cubicBezTo>
                  <a:cubicBezTo>
                    <a:pt x="24" y="123"/>
                    <a:pt x="22" y="116"/>
                    <a:pt x="25" y="110"/>
                  </a:cubicBezTo>
                  <a:cubicBezTo>
                    <a:pt x="29" y="104"/>
                    <a:pt x="36" y="102"/>
                    <a:pt x="42" y="106"/>
                  </a:cubicBezTo>
                  <a:cubicBezTo>
                    <a:pt x="78" y="127"/>
                    <a:pt x="140" y="140"/>
                    <a:pt x="206" y="140"/>
                  </a:cubicBezTo>
                  <a:cubicBezTo>
                    <a:pt x="272" y="140"/>
                    <a:pt x="333" y="127"/>
                    <a:pt x="369" y="106"/>
                  </a:cubicBezTo>
                  <a:cubicBezTo>
                    <a:pt x="375" y="102"/>
                    <a:pt x="382" y="104"/>
                    <a:pt x="386" y="110"/>
                  </a:cubicBezTo>
                  <a:cubicBezTo>
                    <a:pt x="389" y="116"/>
                    <a:pt x="387" y="123"/>
                    <a:pt x="381" y="126"/>
                  </a:cubicBez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3" name="Group 2"/>
          <p:cNvGrpSpPr/>
          <p:nvPr/>
        </p:nvGrpSpPr>
        <p:grpSpPr>
          <a:xfrm>
            <a:off x="4173274" y="5124138"/>
            <a:ext cx="1479892" cy="1136878"/>
            <a:chOff x="4670536" y="5743378"/>
            <a:chExt cx="1479892" cy="1136878"/>
          </a:xfrm>
        </p:grpSpPr>
        <p:sp>
          <p:nvSpPr>
            <p:cNvPr id="28" name="TextBox 27"/>
            <p:cNvSpPr txBox="1"/>
            <p:nvPr/>
          </p:nvSpPr>
          <p:spPr>
            <a:xfrm>
              <a:off x="4670536" y="6572479"/>
              <a:ext cx="1479892"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CGI/JavaScript</a:t>
              </a:r>
            </a:p>
          </p:txBody>
        </p:sp>
        <p:sp>
          <p:nvSpPr>
            <p:cNvPr id="45" name="Freeform 12"/>
            <p:cNvSpPr>
              <a:spLocks noEditPoints="1"/>
            </p:cNvSpPr>
            <p:nvPr/>
          </p:nvSpPr>
          <p:spPr bwMode="auto">
            <a:xfrm>
              <a:off x="5081071" y="5743378"/>
              <a:ext cx="658822" cy="820712"/>
            </a:xfrm>
            <a:custGeom>
              <a:avLst/>
              <a:gdLst>
                <a:gd name="T0" fmla="*/ 287 w 287"/>
                <a:gd name="T1" fmla="*/ 314 h 358"/>
                <a:gd name="T2" fmla="*/ 243 w 287"/>
                <a:gd name="T3" fmla="*/ 358 h 358"/>
                <a:gd name="T4" fmla="*/ 43 w 287"/>
                <a:gd name="T5" fmla="*/ 358 h 358"/>
                <a:gd name="T6" fmla="*/ 0 w 287"/>
                <a:gd name="T7" fmla="*/ 314 h 358"/>
                <a:gd name="T8" fmla="*/ 0 w 287"/>
                <a:gd name="T9" fmla="*/ 43 h 358"/>
                <a:gd name="T10" fmla="*/ 43 w 287"/>
                <a:gd name="T11" fmla="*/ 0 h 358"/>
                <a:gd name="T12" fmla="*/ 148 w 287"/>
                <a:gd name="T13" fmla="*/ 0 h 358"/>
                <a:gd name="T14" fmla="*/ 148 w 287"/>
                <a:gd name="T15" fmla="*/ 64 h 358"/>
                <a:gd name="T16" fmla="*/ 222 w 287"/>
                <a:gd name="T17" fmla="*/ 138 h 358"/>
                <a:gd name="T18" fmla="*/ 287 w 287"/>
                <a:gd name="T19" fmla="*/ 138 h 358"/>
                <a:gd name="T20" fmla="*/ 287 w 287"/>
                <a:gd name="T21" fmla="*/ 314 h 358"/>
                <a:gd name="T22" fmla="*/ 222 w 287"/>
                <a:gd name="T23" fmla="*/ 102 h 358"/>
                <a:gd name="T24" fmla="*/ 184 w 287"/>
                <a:gd name="T25" fmla="*/ 64 h 358"/>
                <a:gd name="T26" fmla="*/ 184 w 287"/>
                <a:gd name="T27" fmla="*/ 0 h 358"/>
                <a:gd name="T28" fmla="*/ 287 w 287"/>
                <a:gd name="T29" fmla="*/ 102 h 358"/>
                <a:gd name="T30" fmla="*/ 222 w 287"/>
                <a:gd name="T31" fmla="*/ 10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58">
                  <a:moveTo>
                    <a:pt x="287" y="314"/>
                  </a:moveTo>
                  <a:cubicBezTo>
                    <a:pt x="287" y="338"/>
                    <a:pt x="267" y="358"/>
                    <a:pt x="243" y="358"/>
                  </a:cubicBezTo>
                  <a:cubicBezTo>
                    <a:pt x="43" y="358"/>
                    <a:pt x="43" y="358"/>
                    <a:pt x="43" y="358"/>
                  </a:cubicBezTo>
                  <a:cubicBezTo>
                    <a:pt x="19" y="358"/>
                    <a:pt x="0" y="338"/>
                    <a:pt x="0" y="314"/>
                  </a:cubicBezTo>
                  <a:cubicBezTo>
                    <a:pt x="0" y="43"/>
                    <a:pt x="0" y="43"/>
                    <a:pt x="0" y="43"/>
                  </a:cubicBezTo>
                  <a:cubicBezTo>
                    <a:pt x="0" y="19"/>
                    <a:pt x="19" y="0"/>
                    <a:pt x="43" y="0"/>
                  </a:cubicBezTo>
                  <a:cubicBezTo>
                    <a:pt x="148" y="0"/>
                    <a:pt x="148" y="0"/>
                    <a:pt x="148" y="0"/>
                  </a:cubicBezTo>
                  <a:cubicBezTo>
                    <a:pt x="148" y="64"/>
                    <a:pt x="148" y="64"/>
                    <a:pt x="148" y="64"/>
                  </a:cubicBezTo>
                  <a:cubicBezTo>
                    <a:pt x="148" y="105"/>
                    <a:pt x="182" y="138"/>
                    <a:pt x="222" y="138"/>
                  </a:cubicBezTo>
                  <a:cubicBezTo>
                    <a:pt x="287" y="138"/>
                    <a:pt x="287" y="138"/>
                    <a:pt x="287" y="138"/>
                  </a:cubicBezTo>
                  <a:lnTo>
                    <a:pt x="287" y="314"/>
                  </a:lnTo>
                  <a:close/>
                  <a:moveTo>
                    <a:pt x="222" y="102"/>
                  </a:moveTo>
                  <a:cubicBezTo>
                    <a:pt x="202" y="102"/>
                    <a:pt x="184" y="85"/>
                    <a:pt x="184" y="64"/>
                  </a:cubicBezTo>
                  <a:cubicBezTo>
                    <a:pt x="184" y="0"/>
                    <a:pt x="184" y="0"/>
                    <a:pt x="184" y="0"/>
                  </a:cubicBezTo>
                  <a:cubicBezTo>
                    <a:pt x="287" y="102"/>
                    <a:pt x="287" y="102"/>
                    <a:pt x="287" y="102"/>
                  </a:cubicBezTo>
                  <a:lnTo>
                    <a:pt x="222" y="102"/>
                  </a:ln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2" name="Group 1"/>
          <p:cNvGrpSpPr/>
          <p:nvPr/>
        </p:nvGrpSpPr>
        <p:grpSpPr>
          <a:xfrm>
            <a:off x="2420568" y="4867161"/>
            <a:ext cx="1160832" cy="1393855"/>
            <a:chOff x="1671665" y="4867161"/>
            <a:chExt cx="1160832" cy="1393855"/>
          </a:xfrm>
        </p:grpSpPr>
        <p:sp>
          <p:nvSpPr>
            <p:cNvPr id="11" name="TextBox 10"/>
            <p:cNvSpPr txBox="1"/>
            <p:nvPr/>
          </p:nvSpPr>
          <p:spPr>
            <a:xfrm>
              <a:off x="1671665" y="5953239"/>
              <a:ext cx="1160832"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Web server</a:t>
              </a:r>
            </a:p>
          </p:txBody>
        </p:sp>
        <p:pic>
          <p:nvPicPr>
            <p:cNvPr id="46" name="Picture 45"/>
            <p:cNvPicPr>
              <a:picLocks noChangeAspect="1"/>
            </p:cNvPicPr>
            <p:nvPr/>
          </p:nvPicPr>
          <p:blipFill>
            <a:blip r:embed="rId5"/>
            <a:stretch>
              <a:fillRect/>
            </a:stretch>
          </p:blipFill>
          <p:spPr>
            <a:xfrm>
              <a:off x="1897017" y="4867161"/>
              <a:ext cx="710129" cy="1086079"/>
            </a:xfrm>
            <a:prstGeom prst="rect">
              <a:avLst/>
            </a:prstGeom>
          </p:spPr>
        </p:pic>
      </p:grpSp>
      <p:grpSp>
        <p:nvGrpSpPr>
          <p:cNvPr id="4" name="Group 3"/>
          <p:cNvGrpSpPr/>
          <p:nvPr/>
        </p:nvGrpSpPr>
        <p:grpSpPr>
          <a:xfrm>
            <a:off x="6245040" y="4867160"/>
            <a:ext cx="1114409" cy="1393856"/>
            <a:chOff x="5719263" y="5146756"/>
            <a:chExt cx="1114409" cy="1393856"/>
          </a:xfrm>
        </p:grpSpPr>
        <p:sp>
          <p:nvSpPr>
            <p:cNvPr id="13" name="TextBox 12"/>
            <p:cNvSpPr txBox="1"/>
            <p:nvPr/>
          </p:nvSpPr>
          <p:spPr>
            <a:xfrm>
              <a:off x="5719263" y="6232835"/>
              <a:ext cx="1114409"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solidFill>
                    <a:schemeClr val="bg1"/>
                  </a:solidFill>
                </a:rPr>
                <a:t>App server</a:t>
              </a:r>
            </a:p>
          </p:txBody>
        </p:sp>
        <p:pic>
          <p:nvPicPr>
            <p:cNvPr id="47" name="Picture 46"/>
            <p:cNvPicPr>
              <a:picLocks noChangeAspect="1"/>
            </p:cNvPicPr>
            <p:nvPr/>
          </p:nvPicPr>
          <p:blipFill>
            <a:blip r:embed="rId5"/>
            <a:stretch>
              <a:fillRect/>
            </a:stretch>
          </p:blipFill>
          <p:spPr>
            <a:xfrm>
              <a:off x="5883377" y="5146756"/>
              <a:ext cx="710129" cy="1086079"/>
            </a:xfrm>
            <a:prstGeom prst="rect">
              <a:avLst/>
            </a:prstGeom>
          </p:spPr>
        </p:pic>
      </p:grpSp>
      <p:pic>
        <p:nvPicPr>
          <p:cNvPr id="49" name="Picture 48"/>
          <p:cNvPicPr>
            <a:picLocks noChangeAspect="1"/>
          </p:cNvPicPr>
          <p:nvPr/>
        </p:nvPicPr>
        <p:blipFill>
          <a:blip r:embed="rId6"/>
          <a:stretch>
            <a:fillRect/>
          </a:stretch>
        </p:blipFill>
        <p:spPr>
          <a:xfrm>
            <a:off x="2549222" y="2792298"/>
            <a:ext cx="899586" cy="801000"/>
          </a:xfrm>
          <a:prstGeom prst="rect">
            <a:avLst/>
          </a:prstGeom>
        </p:spPr>
      </p:pic>
      <p:sp>
        <p:nvSpPr>
          <p:cNvPr id="66" name="Freeform 8"/>
          <p:cNvSpPr>
            <a:spLocks noEditPoints="1"/>
          </p:cNvSpPr>
          <p:nvPr/>
        </p:nvSpPr>
        <p:spPr bwMode="auto">
          <a:xfrm>
            <a:off x="2534153" y="4911844"/>
            <a:ext cx="983885" cy="1116887"/>
          </a:xfrm>
          <a:custGeom>
            <a:avLst/>
            <a:gdLst>
              <a:gd name="T0" fmla="*/ 189 w 379"/>
              <a:gd name="T1" fmla="*/ 0 h 430"/>
              <a:gd name="T2" fmla="*/ 0 w 379"/>
              <a:gd name="T3" fmla="*/ 189 h 430"/>
              <a:gd name="T4" fmla="*/ 61 w 379"/>
              <a:gd name="T5" fmla="*/ 322 h 430"/>
              <a:gd name="T6" fmla="*/ 82 w 379"/>
              <a:gd name="T7" fmla="*/ 375 h 430"/>
              <a:gd name="T8" fmla="*/ 82 w 379"/>
              <a:gd name="T9" fmla="*/ 400 h 430"/>
              <a:gd name="T10" fmla="*/ 98 w 379"/>
              <a:gd name="T11" fmla="*/ 430 h 430"/>
              <a:gd name="T12" fmla="*/ 115 w 379"/>
              <a:gd name="T13" fmla="*/ 401 h 430"/>
              <a:gd name="T14" fmla="*/ 118 w 379"/>
              <a:gd name="T15" fmla="*/ 365 h 430"/>
              <a:gd name="T16" fmla="*/ 122 w 379"/>
              <a:gd name="T17" fmla="*/ 365 h 430"/>
              <a:gd name="T18" fmla="*/ 126 w 379"/>
              <a:gd name="T19" fmla="*/ 365 h 430"/>
              <a:gd name="T20" fmla="*/ 130 w 379"/>
              <a:gd name="T21" fmla="*/ 401 h 430"/>
              <a:gd name="T22" fmla="*/ 145 w 379"/>
              <a:gd name="T23" fmla="*/ 430 h 430"/>
              <a:gd name="T24" fmla="*/ 160 w 379"/>
              <a:gd name="T25" fmla="*/ 401 h 430"/>
              <a:gd name="T26" fmla="*/ 163 w 379"/>
              <a:gd name="T27" fmla="*/ 365 h 430"/>
              <a:gd name="T28" fmla="*/ 167 w 379"/>
              <a:gd name="T29" fmla="*/ 365 h 430"/>
              <a:gd name="T30" fmla="*/ 171 w 379"/>
              <a:gd name="T31" fmla="*/ 365 h 430"/>
              <a:gd name="T32" fmla="*/ 174 w 379"/>
              <a:gd name="T33" fmla="*/ 401 h 430"/>
              <a:gd name="T34" fmla="*/ 189 w 379"/>
              <a:gd name="T35" fmla="*/ 430 h 430"/>
              <a:gd name="T36" fmla="*/ 205 w 379"/>
              <a:gd name="T37" fmla="*/ 401 h 430"/>
              <a:gd name="T38" fmla="*/ 208 w 379"/>
              <a:gd name="T39" fmla="*/ 365 h 430"/>
              <a:gd name="T40" fmla="*/ 212 w 379"/>
              <a:gd name="T41" fmla="*/ 365 h 430"/>
              <a:gd name="T42" fmla="*/ 216 w 379"/>
              <a:gd name="T43" fmla="*/ 365 h 430"/>
              <a:gd name="T44" fmla="*/ 219 w 379"/>
              <a:gd name="T45" fmla="*/ 401 h 430"/>
              <a:gd name="T46" fmla="*/ 234 w 379"/>
              <a:gd name="T47" fmla="*/ 430 h 430"/>
              <a:gd name="T48" fmla="*/ 249 w 379"/>
              <a:gd name="T49" fmla="*/ 401 h 430"/>
              <a:gd name="T50" fmla="*/ 252 w 379"/>
              <a:gd name="T51" fmla="*/ 365 h 430"/>
              <a:gd name="T52" fmla="*/ 256 w 379"/>
              <a:gd name="T53" fmla="*/ 365 h 430"/>
              <a:gd name="T54" fmla="*/ 260 w 379"/>
              <a:gd name="T55" fmla="*/ 365 h 430"/>
              <a:gd name="T56" fmla="*/ 264 w 379"/>
              <a:gd name="T57" fmla="*/ 401 h 430"/>
              <a:gd name="T58" fmla="*/ 280 w 379"/>
              <a:gd name="T59" fmla="*/ 430 h 430"/>
              <a:gd name="T60" fmla="*/ 297 w 379"/>
              <a:gd name="T61" fmla="*/ 400 h 430"/>
              <a:gd name="T62" fmla="*/ 297 w 379"/>
              <a:gd name="T63" fmla="*/ 375 h 430"/>
              <a:gd name="T64" fmla="*/ 318 w 379"/>
              <a:gd name="T65" fmla="*/ 322 h 430"/>
              <a:gd name="T66" fmla="*/ 379 w 379"/>
              <a:gd name="T67" fmla="*/ 189 h 430"/>
              <a:gd name="T68" fmla="*/ 189 w 379"/>
              <a:gd name="T69" fmla="*/ 0 h 430"/>
              <a:gd name="T70" fmla="*/ 114 w 379"/>
              <a:gd name="T71" fmla="*/ 252 h 430"/>
              <a:gd name="T72" fmla="*/ 55 w 379"/>
              <a:gd name="T73" fmla="*/ 192 h 430"/>
              <a:gd name="T74" fmla="*/ 114 w 379"/>
              <a:gd name="T75" fmla="*/ 133 h 430"/>
              <a:gd name="T76" fmla="*/ 173 w 379"/>
              <a:gd name="T77" fmla="*/ 192 h 430"/>
              <a:gd name="T78" fmla="*/ 114 w 379"/>
              <a:gd name="T79" fmla="*/ 252 h 430"/>
              <a:gd name="T80" fmla="*/ 203 w 379"/>
              <a:gd name="T81" fmla="*/ 314 h 430"/>
              <a:gd name="T82" fmla="*/ 176 w 379"/>
              <a:gd name="T83" fmla="*/ 314 h 430"/>
              <a:gd name="T84" fmla="*/ 161 w 379"/>
              <a:gd name="T85" fmla="*/ 288 h 430"/>
              <a:gd name="T86" fmla="*/ 174 w 379"/>
              <a:gd name="T87" fmla="*/ 264 h 430"/>
              <a:gd name="T88" fmla="*/ 205 w 379"/>
              <a:gd name="T89" fmla="*/ 264 h 430"/>
              <a:gd name="T90" fmla="*/ 218 w 379"/>
              <a:gd name="T91" fmla="*/ 288 h 430"/>
              <a:gd name="T92" fmla="*/ 203 w 379"/>
              <a:gd name="T93" fmla="*/ 314 h 430"/>
              <a:gd name="T94" fmla="*/ 265 w 379"/>
              <a:gd name="T95" fmla="*/ 252 h 430"/>
              <a:gd name="T96" fmla="*/ 206 w 379"/>
              <a:gd name="T97" fmla="*/ 192 h 430"/>
              <a:gd name="T98" fmla="*/ 265 w 379"/>
              <a:gd name="T99" fmla="*/ 133 h 430"/>
              <a:gd name="T100" fmla="*/ 324 w 379"/>
              <a:gd name="T101" fmla="*/ 192 h 430"/>
              <a:gd name="T102" fmla="*/ 265 w 379"/>
              <a:gd name="T103" fmla="*/ 25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9" h="430">
                <a:moveTo>
                  <a:pt x="189" y="0"/>
                </a:moveTo>
                <a:cubicBezTo>
                  <a:pt x="85" y="0"/>
                  <a:pt x="0" y="85"/>
                  <a:pt x="0" y="189"/>
                </a:cubicBezTo>
                <a:cubicBezTo>
                  <a:pt x="0" y="254"/>
                  <a:pt x="61" y="322"/>
                  <a:pt x="61" y="322"/>
                </a:cubicBezTo>
                <a:cubicBezTo>
                  <a:pt x="72" y="334"/>
                  <a:pt x="82" y="358"/>
                  <a:pt x="82" y="375"/>
                </a:cubicBezTo>
                <a:cubicBezTo>
                  <a:pt x="82" y="400"/>
                  <a:pt x="82" y="400"/>
                  <a:pt x="82" y="400"/>
                </a:cubicBezTo>
                <a:cubicBezTo>
                  <a:pt x="82" y="417"/>
                  <a:pt x="89" y="430"/>
                  <a:pt x="98" y="430"/>
                </a:cubicBezTo>
                <a:cubicBezTo>
                  <a:pt x="108" y="430"/>
                  <a:pt x="115" y="417"/>
                  <a:pt x="115" y="401"/>
                </a:cubicBezTo>
                <a:cubicBezTo>
                  <a:pt x="115" y="386"/>
                  <a:pt x="117" y="369"/>
                  <a:pt x="118" y="365"/>
                </a:cubicBezTo>
                <a:cubicBezTo>
                  <a:pt x="118" y="365"/>
                  <a:pt x="118" y="365"/>
                  <a:pt x="122" y="365"/>
                </a:cubicBezTo>
                <a:cubicBezTo>
                  <a:pt x="126" y="365"/>
                  <a:pt x="126" y="365"/>
                  <a:pt x="126" y="365"/>
                </a:cubicBezTo>
                <a:cubicBezTo>
                  <a:pt x="128" y="369"/>
                  <a:pt x="130" y="386"/>
                  <a:pt x="130" y="401"/>
                </a:cubicBezTo>
                <a:cubicBezTo>
                  <a:pt x="130" y="417"/>
                  <a:pt x="136" y="430"/>
                  <a:pt x="145" y="430"/>
                </a:cubicBezTo>
                <a:cubicBezTo>
                  <a:pt x="153" y="430"/>
                  <a:pt x="160" y="417"/>
                  <a:pt x="160" y="401"/>
                </a:cubicBezTo>
                <a:cubicBezTo>
                  <a:pt x="160" y="386"/>
                  <a:pt x="161" y="369"/>
                  <a:pt x="163" y="365"/>
                </a:cubicBezTo>
                <a:cubicBezTo>
                  <a:pt x="163" y="365"/>
                  <a:pt x="163" y="365"/>
                  <a:pt x="167" y="365"/>
                </a:cubicBezTo>
                <a:cubicBezTo>
                  <a:pt x="171" y="365"/>
                  <a:pt x="171" y="365"/>
                  <a:pt x="171" y="365"/>
                </a:cubicBezTo>
                <a:cubicBezTo>
                  <a:pt x="173" y="369"/>
                  <a:pt x="174" y="386"/>
                  <a:pt x="174" y="401"/>
                </a:cubicBezTo>
                <a:cubicBezTo>
                  <a:pt x="174" y="417"/>
                  <a:pt x="181" y="430"/>
                  <a:pt x="189" y="430"/>
                </a:cubicBezTo>
                <a:cubicBezTo>
                  <a:pt x="198" y="430"/>
                  <a:pt x="205" y="417"/>
                  <a:pt x="205" y="401"/>
                </a:cubicBezTo>
                <a:cubicBezTo>
                  <a:pt x="205" y="386"/>
                  <a:pt x="206" y="369"/>
                  <a:pt x="208" y="365"/>
                </a:cubicBezTo>
                <a:cubicBezTo>
                  <a:pt x="208" y="365"/>
                  <a:pt x="208" y="365"/>
                  <a:pt x="212" y="365"/>
                </a:cubicBezTo>
                <a:cubicBezTo>
                  <a:pt x="216" y="365"/>
                  <a:pt x="216" y="365"/>
                  <a:pt x="216" y="365"/>
                </a:cubicBezTo>
                <a:cubicBezTo>
                  <a:pt x="218" y="369"/>
                  <a:pt x="219" y="386"/>
                  <a:pt x="219" y="401"/>
                </a:cubicBezTo>
                <a:cubicBezTo>
                  <a:pt x="219" y="417"/>
                  <a:pt x="226" y="430"/>
                  <a:pt x="234" y="430"/>
                </a:cubicBezTo>
                <a:cubicBezTo>
                  <a:pt x="242" y="430"/>
                  <a:pt x="249" y="417"/>
                  <a:pt x="249" y="401"/>
                </a:cubicBezTo>
                <a:cubicBezTo>
                  <a:pt x="249" y="386"/>
                  <a:pt x="251" y="369"/>
                  <a:pt x="252" y="365"/>
                </a:cubicBezTo>
                <a:cubicBezTo>
                  <a:pt x="252" y="365"/>
                  <a:pt x="252" y="365"/>
                  <a:pt x="256" y="365"/>
                </a:cubicBezTo>
                <a:cubicBezTo>
                  <a:pt x="260" y="365"/>
                  <a:pt x="260" y="365"/>
                  <a:pt x="260" y="365"/>
                </a:cubicBezTo>
                <a:cubicBezTo>
                  <a:pt x="262" y="369"/>
                  <a:pt x="264" y="386"/>
                  <a:pt x="264" y="401"/>
                </a:cubicBezTo>
                <a:cubicBezTo>
                  <a:pt x="264" y="417"/>
                  <a:pt x="271" y="430"/>
                  <a:pt x="280" y="430"/>
                </a:cubicBezTo>
                <a:cubicBezTo>
                  <a:pt x="290" y="430"/>
                  <a:pt x="297" y="417"/>
                  <a:pt x="297" y="400"/>
                </a:cubicBezTo>
                <a:cubicBezTo>
                  <a:pt x="297" y="375"/>
                  <a:pt x="297" y="375"/>
                  <a:pt x="297" y="375"/>
                </a:cubicBezTo>
                <a:cubicBezTo>
                  <a:pt x="297" y="358"/>
                  <a:pt x="306" y="334"/>
                  <a:pt x="318" y="322"/>
                </a:cubicBezTo>
                <a:cubicBezTo>
                  <a:pt x="318" y="322"/>
                  <a:pt x="379" y="254"/>
                  <a:pt x="379" y="189"/>
                </a:cubicBezTo>
                <a:cubicBezTo>
                  <a:pt x="379" y="85"/>
                  <a:pt x="294" y="0"/>
                  <a:pt x="189" y="0"/>
                </a:cubicBezTo>
                <a:close/>
                <a:moveTo>
                  <a:pt x="114" y="252"/>
                </a:moveTo>
                <a:cubicBezTo>
                  <a:pt x="81" y="252"/>
                  <a:pt x="55" y="225"/>
                  <a:pt x="55" y="192"/>
                </a:cubicBezTo>
                <a:cubicBezTo>
                  <a:pt x="55" y="160"/>
                  <a:pt x="81" y="133"/>
                  <a:pt x="114" y="133"/>
                </a:cubicBezTo>
                <a:cubicBezTo>
                  <a:pt x="147" y="133"/>
                  <a:pt x="173" y="160"/>
                  <a:pt x="173" y="192"/>
                </a:cubicBezTo>
                <a:cubicBezTo>
                  <a:pt x="173" y="225"/>
                  <a:pt x="147" y="252"/>
                  <a:pt x="114" y="252"/>
                </a:cubicBezTo>
                <a:close/>
                <a:moveTo>
                  <a:pt x="203" y="314"/>
                </a:moveTo>
                <a:cubicBezTo>
                  <a:pt x="176" y="314"/>
                  <a:pt x="176" y="314"/>
                  <a:pt x="176" y="314"/>
                </a:cubicBezTo>
                <a:cubicBezTo>
                  <a:pt x="159" y="314"/>
                  <a:pt x="152" y="302"/>
                  <a:pt x="161" y="288"/>
                </a:cubicBezTo>
                <a:cubicBezTo>
                  <a:pt x="174" y="264"/>
                  <a:pt x="174" y="264"/>
                  <a:pt x="174" y="264"/>
                </a:cubicBezTo>
                <a:cubicBezTo>
                  <a:pt x="183" y="249"/>
                  <a:pt x="196" y="249"/>
                  <a:pt x="205" y="264"/>
                </a:cubicBezTo>
                <a:cubicBezTo>
                  <a:pt x="218" y="288"/>
                  <a:pt x="218" y="288"/>
                  <a:pt x="218" y="288"/>
                </a:cubicBezTo>
                <a:cubicBezTo>
                  <a:pt x="227" y="302"/>
                  <a:pt x="220" y="314"/>
                  <a:pt x="203" y="314"/>
                </a:cubicBezTo>
                <a:close/>
                <a:moveTo>
                  <a:pt x="265" y="252"/>
                </a:moveTo>
                <a:cubicBezTo>
                  <a:pt x="232" y="252"/>
                  <a:pt x="206" y="225"/>
                  <a:pt x="206" y="192"/>
                </a:cubicBezTo>
                <a:cubicBezTo>
                  <a:pt x="206" y="160"/>
                  <a:pt x="232" y="133"/>
                  <a:pt x="265" y="133"/>
                </a:cubicBezTo>
                <a:cubicBezTo>
                  <a:pt x="298" y="133"/>
                  <a:pt x="324" y="160"/>
                  <a:pt x="324" y="192"/>
                </a:cubicBezTo>
                <a:cubicBezTo>
                  <a:pt x="324" y="225"/>
                  <a:pt x="298" y="252"/>
                  <a:pt x="265" y="252"/>
                </a:cubicBezTo>
                <a:close/>
              </a:path>
            </a:pathLst>
          </a:custGeom>
          <a:solidFill>
            <a:schemeClr val="accent5">
              <a:lumMod val="75000"/>
            </a:schemeClr>
          </a:solidFill>
          <a:ln>
            <a:noFill/>
          </a:ln>
          <a:effectLst>
            <a:glow rad="76200">
              <a:schemeClr val="bg1"/>
            </a:glow>
          </a:effectLst>
          <a:extLst/>
        </p:spPr>
        <p:txBody>
          <a:bodyPr vert="horz" wrap="square" lIns="91440" tIns="45720" rIns="91440" bIns="45720" numCol="1" anchor="t" anchorCtr="0" compatLnSpc="1">
            <a:prstTxWarp prst="textNoShape">
              <a:avLst/>
            </a:prstTxWarp>
          </a:bodyPr>
          <a:lstStyle/>
          <a:p>
            <a:endParaRPr lang="en-US" dirty="0"/>
          </a:p>
        </p:txBody>
      </p:sp>
      <p:grpSp>
        <p:nvGrpSpPr>
          <p:cNvPr id="76" name="Group 75"/>
          <p:cNvGrpSpPr/>
          <p:nvPr/>
        </p:nvGrpSpPr>
        <p:grpSpPr>
          <a:xfrm>
            <a:off x="6245040" y="4867160"/>
            <a:ext cx="1114409" cy="1393856"/>
            <a:chOff x="5719263" y="5146756"/>
            <a:chExt cx="1114409" cy="1393856"/>
          </a:xfrm>
        </p:grpSpPr>
        <p:sp>
          <p:nvSpPr>
            <p:cNvPr id="77" name="TextBox 76"/>
            <p:cNvSpPr txBox="1"/>
            <p:nvPr/>
          </p:nvSpPr>
          <p:spPr>
            <a:xfrm>
              <a:off x="5719263" y="6232835"/>
              <a:ext cx="1114409"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App server</a:t>
              </a:r>
            </a:p>
          </p:txBody>
        </p:sp>
        <p:pic>
          <p:nvPicPr>
            <p:cNvPr id="78" name="Picture 77"/>
            <p:cNvPicPr>
              <a:picLocks noChangeAspect="1"/>
            </p:cNvPicPr>
            <p:nvPr/>
          </p:nvPicPr>
          <p:blipFill>
            <a:blip r:embed="rId7">
              <a:duotone>
                <a:prstClr val="black"/>
                <a:schemeClr val="accent5">
                  <a:tint val="45000"/>
                  <a:satMod val="400000"/>
                </a:schemeClr>
              </a:duotone>
              <a:extLst>
                <a:ext uri="{BEBA8EAE-BF5A-486C-A8C5-ECC9F3942E4B}">
                  <a14:imgProps xmlns:a14="http://schemas.microsoft.com/office/drawing/2010/main">
                    <a14:imgLayer r:embed="rId8">
                      <a14:imgEffect>
                        <a14:brightnessContrast bright="-40000"/>
                      </a14:imgEffect>
                    </a14:imgLayer>
                  </a14:imgProps>
                </a:ext>
              </a:extLst>
            </a:blip>
            <a:stretch>
              <a:fillRect/>
            </a:stretch>
          </p:blipFill>
          <p:spPr>
            <a:xfrm>
              <a:off x="5883377" y="5146756"/>
              <a:ext cx="710129" cy="1086079"/>
            </a:xfrm>
            <a:prstGeom prst="rect">
              <a:avLst/>
            </a:prstGeom>
          </p:spPr>
        </p:pic>
      </p:grpSp>
      <p:sp>
        <p:nvSpPr>
          <p:cNvPr id="79" name="Rounded Rectangular Callout 78"/>
          <p:cNvSpPr/>
          <p:nvPr/>
        </p:nvSpPr>
        <p:spPr>
          <a:xfrm>
            <a:off x="6423331" y="3989081"/>
            <a:ext cx="2608005" cy="852787"/>
          </a:xfrm>
          <a:prstGeom prst="wedgeRoundRectCallout">
            <a:avLst>
              <a:gd name="adj1" fmla="val -42926"/>
              <a:gd name="adj2" fmla="val 100659"/>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Application attacks can take servers offline</a:t>
            </a:r>
          </a:p>
        </p:txBody>
      </p:sp>
      <p:sp>
        <p:nvSpPr>
          <p:cNvPr id="62" name="Oval 61"/>
          <p:cNvSpPr/>
          <p:nvPr/>
        </p:nvSpPr>
        <p:spPr>
          <a:xfrm>
            <a:off x="9966147" y="4962513"/>
            <a:ext cx="1134193" cy="577657"/>
          </a:xfrm>
          <a:custGeom>
            <a:avLst/>
            <a:gdLst>
              <a:gd name="connsiteX0" fmla="*/ 0 w 738723"/>
              <a:gd name="connsiteY0" fmla="*/ 285032 h 570063"/>
              <a:gd name="connsiteX1" fmla="*/ 369362 w 738723"/>
              <a:gd name="connsiteY1" fmla="*/ 0 h 570063"/>
              <a:gd name="connsiteX2" fmla="*/ 738724 w 738723"/>
              <a:gd name="connsiteY2" fmla="*/ 285032 h 570063"/>
              <a:gd name="connsiteX3" fmla="*/ 369362 w 738723"/>
              <a:gd name="connsiteY3" fmla="*/ 570064 h 570063"/>
              <a:gd name="connsiteX4" fmla="*/ 0 w 738723"/>
              <a:gd name="connsiteY4" fmla="*/ 285032 h 570063"/>
              <a:gd name="connsiteX0" fmla="*/ 0 w 841273"/>
              <a:gd name="connsiteY0" fmla="*/ 276498 h 570087"/>
              <a:gd name="connsiteX1" fmla="*/ 471911 w 841273"/>
              <a:gd name="connsiteY1" fmla="*/ 12 h 570087"/>
              <a:gd name="connsiteX2" fmla="*/ 841273 w 841273"/>
              <a:gd name="connsiteY2" fmla="*/ 285044 h 570087"/>
              <a:gd name="connsiteX3" fmla="*/ 471911 w 841273"/>
              <a:gd name="connsiteY3" fmla="*/ 570076 h 570087"/>
              <a:gd name="connsiteX4" fmla="*/ 0 w 841273"/>
              <a:gd name="connsiteY4" fmla="*/ 276498 h 570087"/>
              <a:gd name="connsiteX0" fmla="*/ 1107 w 842380"/>
              <a:gd name="connsiteY0" fmla="*/ 280767 h 574356"/>
              <a:gd name="connsiteX1" fmla="*/ 357650 w 842380"/>
              <a:gd name="connsiteY1" fmla="*/ 8 h 574356"/>
              <a:gd name="connsiteX2" fmla="*/ 842380 w 842380"/>
              <a:gd name="connsiteY2" fmla="*/ 289313 h 574356"/>
              <a:gd name="connsiteX3" fmla="*/ 473018 w 842380"/>
              <a:gd name="connsiteY3" fmla="*/ 574345 h 574356"/>
              <a:gd name="connsiteX4" fmla="*/ 1107 w 842380"/>
              <a:gd name="connsiteY4" fmla="*/ 280767 h 574356"/>
              <a:gd name="connsiteX0" fmla="*/ 1107 w 842380"/>
              <a:gd name="connsiteY0" fmla="*/ 280767 h 574792"/>
              <a:gd name="connsiteX1" fmla="*/ 357650 w 842380"/>
              <a:gd name="connsiteY1" fmla="*/ 8 h 574792"/>
              <a:gd name="connsiteX2" fmla="*/ 842380 w 842380"/>
              <a:gd name="connsiteY2" fmla="*/ 289313 h 574792"/>
              <a:gd name="connsiteX3" fmla="*/ 473018 w 842380"/>
              <a:gd name="connsiteY3" fmla="*/ 574345 h 574792"/>
              <a:gd name="connsiteX4" fmla="*/ 1107 w 842380"/>
              <a:gd name="connsiteY4" fmla="*/ 280767 h 574792"/>
              <a:gd name="connsiteX0" fmla="*/ 7861 w 849134"/>
              <a:gd name="connsiteY0" fmla="*/ 280782 h 575359"/>
              <a:gd name="connsiteX1" fmla="*/ 364404 w 849134"/>
              <a:gd name="connsiteY1" fmla="*/ 23 h 575359"/>
              <a:gd name="connsiteX2" fmla="*/ 849134 w 849134"/>
              <a:gd name="connsiteY2" fmla="*/ 289328 h 575359"/>
              <a:gd name="connsiteX3" fmla="*/ 479772 w 849134"/>
              <a:gd name="connsiteY3" fmla="*/ 574360 h 575359"/>
              <a:gd name="connsiteX4" fmla="*/ 7861 w 849134"/>
              <a:gd name="connsiteY4" fmla="*/ 280782 h 575359"/>
              <a:gd name="connsiteX0" fmla="*/ 1607 w 842880"/>
              <a:gd name="connsiteY0" fmla="*/ 280782 h 575319"/>
              <a:gd name="connsiteX1" fmla="*/ 358150 w 842880"/>
              <a:gd name="connsiteY1" fmla="*/ 23 h 575319"/>
              <a:gd name="connsiteX2" fmla="*/ 842880 w 842880"/>
              <a:gd name="connsiteY2" fmla="*/ 289328 h 575319"/>
              <a:gd name="connsiteX3" fmla="*/ 473518 w 842880"/>
              <a:gd name="connsiteY3" fmla="*/ 574360 h 575319"/>
              <a:gd name="connsiteX4" fmla="*/ 1607 w 842880"/>
              <a:gd name="connsiteY4" fmla="*/ 280782 h 575319"/>
              <a:gd name="connsiteX0" fmla="*/ 3050 w 844323"/>
              <a:gd name="connsiteY0" fmla="*/ 284068 h 578605"/>
              <a:gd name="connsiteX1" fmla="*/ 359593 w 844323"/>
              <a:gd name="connsiteY1" fmla="*/ 3309 h 578605"/>
              <a:gd name="connsiteX2" fmla="*/ 844323 w 844323"/>
              <a:gd name="connsiteY2" fmla="*/ 292614 h 578605"/>
              <a:gd name="connsiteX3" fmla="*/ 474961 w 844323"/>
              <a:gd name="connsiteY3" fmla="*/ 577646 h 578605"/>
              <a:gd name="connsiteX4" fmla="*/ 3050 w 844323"/>
              <a:gd name="connsiteY4" fmla="*/ 284068 h 578605"/>
              <a:gd name="connsiteX0" fmla="*/ 3050 w 844323"/>
              <a:gd name="connsiteY0" fmla="*/ 284068 h 578605"/>
              <a:gd name="connsiteX1" fmla="*/ 359593 w 844323"/>
              <a:gd name="connsiteY1" fmla="*/ 3309 h 578605"/>
              <a:gd name="connsiteX2" fmla="*/ 844323 w 844323"/>
              <a:gd name="connsiteY2" fmla="*/ 292614 h 578605"/>
              <a:gd name="connsiteX3" fmla="*/ 474961 w 844323"/>
              <a:gd name="connsiteY3" fmla="*/ 577646 h 578605"/>
              <a:gd name="connsiteX4" fmla="*/ 3050 w 844323"/>
              <a:gd name="connsiteY4" fmla="*/ 284068 h 578605"/>
              <a:gd name="connsiteX0" fmla="*/ 3050 w 844323"/>
              <a:gd name="connsiteY0" fmla="*/ 284068 h 577657"/>
              <a:gd name="connsiteX1" fmla="*/ 359593 w 844323"/>
              <a:gd name="connsiteY1" fmla="*/ 3309 h 577657"/>
              <a:gd name="connsiteX2" fmla="*/ 844323 w 844323"/>
              <a:gd name="connsiteY2" fmla="*/ 292614 h 577657"/>
              <a:gd name="connsiteX3" fmla="*/ 474961 w 844323"/>
              <a:gd name="connsiteY3" fmla="*/ 577646 h 577657"/>
              <a:gd name="connsiteX4" fmla="*/ 3050 w 844323"/>
              <a:gd name="connsiteY4" fmla="*/ 284068 h 577657"/>
              <a:gd name="connsiteX0" fmla="*/ 3050 w 844323"/>
              <a:gd name="connsiteY0" fmla="*/ 284068 h 577657"/>
              <a:gd name="connsiteX1" fmla="*/ 359593 w 844323"/>
              <a:gd name="connsiteY1" fmla="*/ 3309 h 577657"/>
              <a:gd name="connsiteX2" fmla="*/ 844323 w 844323"/>
              <a:gd name="connsiteY2" fmla="*/ 292614 h 577657"/>
              <a:gd name="connsiteX3" fmla="*/ 474961 w 844323"/>
              <a:gd name="connsiteY3" fmla="*/ 577646 h 577657"/>
              <a:gd name="connsiteX4" fmla="*/ 3050 w 844323"/>
              <a:gd name="connsiteY4" fmla="*/ 284068 h 577657"/>
              <a:gd name="connsiteX0" fmla="*/ 14060 w 855333"/>
              <a:gd name="connsiteY0" fmla="*/ 284068 h 577657"/>
              <a:gd name="connsiteX1" fmla="*/ 370603 w 855333"/>
              <a:gd name="connsiteY1" fmla="*/ 3309 h 577657"/>
              <a:gd name="connsiteX2" fmla="*/ 855333 w 855333"/>
              <a:gd name="connsiteY2" fmla="*/ 292614 h 577657"/>
              <a:gd name="connsiteX3" fmla="*/ 485971 w 855333"/>
              <a:gd name="connsiteY3" fmla="*/ 577646 h 577657"/>
              <a:gd name="connsiteX4" fmla="*/ 14060 w 855333"/>
              <a:gd name="connsiteY4" fmla="*/ 284068 h 577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333" h="577657">
                <a:moveTo>
                  <a:pt x="14060" y="284068"/>
                </a:moveTo>
                <a:cubicBezTo>
                  <a:pt x="-48438" y="76636"/>
                  <a:pt x="102205" y="31795"/>
                  <a:pt x="370603" y="3309"/>
                </a:cubicBezTo>
                <a:cubicBezTo>
                  <a:pt x="639001" y="-25177"/>
                  <a:pt x="855333" y="135195"/>
                  <a:pt x="855333" y="292614"/>
                </a:cubicBezTo>
                <a:cubicBezTo>
                  <a:pt x="855333" y="450033"/>
                  <a:pt x="775956" y="579050"/>
                  <a:pt x="485971" y="577646"/>
                </a:cubicBezTo>
                <a:cubicBezTo>
                  <a:pt x="191934" y="576222"/>
                  <a:pt x="93109" y="546434"/>
                  <a:pt x="14060" y="284068"/>
                </a:cubicBezTo>
                <a:close/>
              </a:path>
            </a:pathLst>
          </a:custGeom>
          <a:solidFill>
            <a:schemeClr val="bg2"/>
          </a:solidFill>
          <a:ln w="19050">
            <a:noFill/>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000" b="1" dirty="0">
              <a:solidFill>
                <a:schemeClr val="bg1"/>
              </a:solidFill>
              <a:ea typeface="ＭＳ Ｐゴシック" pitchFamily="-106" charset="-128"/>
            </a:endParaRPr>
          </a:p>
        </p:txBody>
      </p:sp>
      <p:sp>
        <p:nvSpPr>
          <p:cNvPr id="87" name="Rounded Rectangular Callout 86"/>
          <p:cNvSpPr/>
          <p:nvPr/>
        </p:nvSpPr>
        <p:spPr>
          <a:xfrm>
            <a:off x="7675783" y="3567691"/>
            <a:ext cx="2711106" cy="1164573"/>
          </a:xfrm>
          <a:prstGeom prst="wedgeRoundRectCallout">
            <a:avLst>
              <a:gd name="adj1" fmla="val 49229"/>
              <a:gd name="adj2" fmla="val 97630"/>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Application attacks can delete database data and entire databases</a:t>
            </a:r>
          </a:p>
        </p:txBody>
      </p:sp>
      <p:grpSp>
        <p:nvGrpSpPr>
          <p:cNvPr id="73" name="Group 72"/>
          <p:cNvGrpSpPr/>
          <p:nvPr/>
        </p:nvGrpSpPr>
        <p:grpSpPr>
          <a:xfrm>
            <a:off x="2277931" y="631779"/>
            <a:ext cx="1838901" cy="1104946"/>
            <a:chOff x="7578027" y="1882885"/>
            <a:chExt cx="1100537" cy="661283"/>
          </a:xfrm>
        </p:grpSpPr>
        <p:sp>
          <p:nvSpPr>
            <p:cNvPr id="74" name="Freeform 35"/>
            <p:cNvSpPr>
              <a:spLocks noEditPoints="1"/>
            </p:cNvSpPr>
            <p:nvPr/>
          </p:nvSpPr>
          <p:spPr bwMode="auto">
            <a:xfrm>
              <a:off x="7578027" y="2023878"/>
              <a:ext cx="868200" cy="520290"/>
            </a:xfrm>
            <a:custGeom>
              <a:avLst/>
              <a:gdLst>
                <a:gd name="T0" fmla="*/ 792 w 801"/>
                <a:gd name="T1" fmla="*/ 459 h 480"/>
                <a:gd name="T2" fmla="*/ 662 w 801"/>
                <a:gd name="T3" fmla="*/ 360 h 480"/>
                <a:gd name="T4" fmla="*/ 667 w 801"/>
                <a:gd name="T5" fmla="*/ 339 h 480"/>
                <a:gd name="T6" fmla="*/ 667 w 801"/>
                <a:gd name="T7" fmla="*/ 55 h 480"/>
                <a:gd name="T8" fmla="*/ 613 w 801"/>
                <a:gd name="T9" fmla="*/ 0 h 480"/>
                <a:gd name="T10" fmla="*/ 186 w 801"/>
                <a:gd name="T11" fmla="*/ 0 h 480"/>
                <a:gd name="T12" fmla="*/ 133 w 801"/>
                <a:gd name="T13" fmla="*/ 53 h 480"/>
                <a:gd name="T14" fmla="*/ 133 w 801"/>
                <a:gd name="T15" fmla="*/ 339 h 480"/>
                <a:gd name="T16" fmla="*/ 139 w 801"/>
                <a:gd name="T17" fmla="*/ 360 h 480"/>
                <a:gd name="T18" fmla="*/ 9 w 801"/>
                <a:gd name="T19" fmla="*/ 459 h 480"/>
                <a:gd name="T20" fmla="*/ 20 w 801"/>
                <a:gd name="T21" fmla="*/ 480 h 480"/>
                <a:gd name="T22" fmla="*/ 780 w 801"/>
                <a:gd name="T23" fmla="*/ 480 h 480"/>
                <a:gd name="T24" fmla="*/ 792 w 801"/>
                <a:gd name="T25" fmla="*/ 459 h 480"/>
                <a:gd name="T26" fmla="*/ 187 w 801"/>
                <a:gd name="T27" fmla="*/ 85 h 480"/>
                <a:gd name="T28" fmla="*/ 219 w 801"/>
                <a:gd name="T29" fmla="*/ 53 h 480"/>
                <a:gd name="T30" fmla="*/ 581 w 801"/>
                <a:gd name="T31" fmla="*/ 53 h 480"/>
                <a:gd name="T32" fmla="*/ 613 w 801"/>
                <a:gd name="T33" fmla="*/ 85 h 480"/>
                <a:gd name="T34" fmla="*/ 613 w 801"/>
                <a:gd name="T35" fmla="*/ 309 h 480"/>
                <a:gd name="T36" fmla="*/ 581 w 801"/>
                <a:gd name="T37" fmla="*/ 341 h 480"/>
                <a:gd name="T38" fmla="*/ 219 w 801"/>
                <a:gd name="T39" fmla="*/ 341 h 480"/>
                <a:gd name="T40" fmla="*/ 187 w 801"/>
                <a:gd name="T41" fmla="*/ 309 h 480"/>
                <a:gd name="T42" fmla="*/ 187 w 801"/>
                <a:gd name="T43" fmla="*/ 85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1" h="480">
                  <a:moveTo>
                    <a:pt x="792" y="459"/>
                  </a:moveTo>
                  <a:cubicBezTo>
                    <a:pt x="662" y="360"/>
                    <a:pt x="662" y="360"/>
                    <a:pt x="662" y="360"/>
                  </a:cubicBezTo>
                  <a:cubicBezTo>
                    <a:pt x="665" y="353"/>
                    <a:pt x="667" y="346"/>
                    <a:pt x="667" y="339"/>
                  </a:cubicBezTo>
                  <a:cubicBezTo>
                    <a:pt x="667" y="55"/>
                    <a:pt x="667" y="55"/>
                    <a:pt x="667" y="55"/>
                  </a:cubicBezTo>
                  <a:cubicBezTo>
                    <a:pt x="667" y="57"/>
                    <a:pt x="669" y="0"/>
                    <a:pt x="613" y="0"/>
                  </a:cubicBezTo>
                  <a:cubicBezTo>
                    <a:pt x="186" y="0"/>
                    <a:pt x="186" y="0"/>
                    <a:pt x="186" y="0"/>
                  </a:cubicBezTo>
                  <a:cubicBezTo>
                    <a:pt x="155" y="0"/>
                    <a:pt x="133" y="22"/>
                    <a:pt x="133" y="53"/>
                  </a:cubicBezTo>
                  <a:cubicBezTo>
                    <a:pt x="133" y="339"/>
                    <a:pt x="133" y="339"/>
                    <a:pt x="133" y="339"/>
                  </a:cubicBezTo>
                  <a:cubicBezTo>
                    <a:pt x="133" y="346"/>
                    <a:pt x="135" y="353"/>
                    <a:pt x="139" y="360"/>
                  </a:cubicBezTo>
                  <a:cubicBezTo>
                    <a:pt x="9" y="459"/>
                    <a:pt x="9" y="459"/>
                    <a:pt x="9" y="459"/>
                  </a:cubicBezTo>
                  <a:cubicBezTo>
                    <a:pt x="0" y="471"/>
                    <a:pt x="5" y="480"/>
                    <a:pt x="20" y="480"/>
                  </a:cubicBezTo>
                  <a:cubicBezTo>
                    <a:pt x="780" y="480"/>
                    <a:pt x="780" y="480"/>
                    <a:pt x="780" y="480"/>
                  </a:cubicBezTo>
                  <a:cubicBezTo>
                    <a:pt x="795" y="480"/>
                    <a:pt x="801" y="471"/>
                    <a:pt x="792" y="459"/>
                  </a:cubicBezTo>
                  <a:close/>
                  <a:moveTo>
                    <a:pt x="187" y="85"/>
                  </a:moveTo>
                  <a:cubicBezTo>
                    <a:pt x="187" y="63"/>
                    <a:pt x="196" y="53"/>
                    <a:pt x="219" y="53"/>
                  </a:cubicBezTo>
                  <a:cubicBezTo>
                    <a:pt x="581" y="53"/>
                    <a:pt x="581" y="53"/>
                    <a:pt x="581" y="53"/>
                  </a:cubicBezTo>
                  <a:cubicBezTo>
                    <a:pt x="604" y="53"/>
                    <a:pt x="613" y="63"/>
                    <a:pt x="613" y="85"/>
                  </a:cubicBezTo>
                  <a:cubicBezTo>
                    <a:pt x="613" y="309"/>
                    <a:pt x="613" y="309"/>
                    <a:pt x="613" y="309"/>
                  </a:cubicBezTo>
                  <a:cubicBezTo>
                    <a:pt x="613" y="332"/>
                    <a:pt x="604" y="341"/>
                    <a:pt x="581" y="341"/>
                  </a:cubicBezTo>
                  <a:cubicBezTo>
                    <a:pt x="219" y="341"/>
                    <a:pt x="219" y="341"/>
                    <a:pt x="219" y="341"/>
                  </a:cubicBezTo>
                  <a:cubicBezTo>
                    <a:pt x="196" y="341"/>
                    <a:pt x="187" y="332"/>
                    <a:pt x="187" y="309"/>
                  </a:cubicBezTo>
                  <a:lnTo>
                    <a:pt x="187" y="85"/>
                  </a:ln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80" name="Freeform 8"/>
            <p:cNvSpPr>
              <a:spLocks noEditPoints="1"/>
            </p:cNvSpPr>
            <p:nvPr/>
          </p:nvSpPr>
          <p:spPr bwMode="auto">
            <a:xfrm>
              <a:off x="8204871" y="1882885"/>
              <a:ext cx="473693" cy="537727"/>
            </a:xfrm>
            <a:custGeom>
              <a:avLst/>
              <a:gdLst>
                <a:gd name="T0" fmla="*/ 189 w 379"/>
                <a:gd name="T1" fmla="*/ 0 h 430"/>
                <a:gd name="T2" fmla="*/ 0 w 379"/>
                <a:gd name="T3" fmla="*/ 189 h 430"/>
                <a:gd name="T4" fmla="*/ 61 w 379"/>
                <a:gd name="T5" fmla="*/ 322 h 430"/>
                <a:gd name="T6" fmla="*/ 82 w 379"/>
                <a:gd name="T7" fmla="*/ 375 h 430"/>
                <a:gd name="T8" fmla="*/ 82 w 379"/>
                <a:gd name="T9" fmla="*/ 400 h 430"/>
                <a:gd name="T10" fmla="*/ 98 w 379"/>
                <a:gd name="T11" fmla="*/ 430 h 430"/>
                <a:gd name="T12" fmla="*/ 115 w 379"/>
                <a:gd name="T13" fmla="*/ 401 h 430"/>
                <a:gd name="T14" fmla="*/ 118 w 379"/>
                <a:gd name="T15" fmla="*/ 365 h 430"/>
                <a:gd name="T16" fmla="*/ 122 w 379"/>
                <a:gd name="T17" fmla="*/ 365 h 430"/>
                <a:gd name="T18" fmla="*/ 126 w 379"/>
                <a:gd name="T19" fmla="*/ 365 h 430"/>
                <a:gd name="T20" fmla="*/ 130 w 379"/>
                <a:gd name="T21" fmla="*/ 401 h 430"/>
                <a:gd name="T22" fmla="*/ 145 w 379"/>
                <a:gd name="T23" fmla="*/ 430 h 430"/>
                <a:gd name="T24" fmla="*/ 160 w 379"/>
                <a:gd name="T25" fmla="*/ 401 h 430"/>
                <a:gd name="T26" fmla="*/ 163 w 379"/>
                <a:gd name="T27" fmla="*/ 365 h 430"/>
                <a:gd name="T28" fmla="*/ 167 w 379"/>
                <a:gd name="T29" fmla="*/ 365 h 430"/>
                <a:gd name="T30" fmla="*/ 171 w 379"/>
                <a:gd name="T31" fmla="*/ 365 h 430"/>
                <a:gd name="T32" fmla="*/ 174 w 379"/>
                <a:gd name="T33" fmla="*/ 401 h 430"/>
                <a:gd name="T34" fmla="*/ 189 w 379"/>
                <a:gd name="T35" fmla="*/ 430 h 430"/>
                <a:gd name="T36" fmla="*/ 205 w 379"/>
                <a:gd name="T37" fmla="*/ 401 h 430"/>
                <a:gd name="T38" fmla="*/ 208 w 379"/>
                <a:gd name="T39" fmla="*/ 365 h 430"/>
                <a:gd name="T40" fmla="*/ 212 w 379"/>
                <a:gd name="T41" fmla="*/ 365 h 430"/>
                <a:gd name="T42" fmla="*/ 216 w 379"/>
                <a:gd name="T43" fmla="*/ 365 h 430"/>
                <a:gd name="T44" fmla="*/ 219 w 379"/>
                <a:gd name="T45" fmla="*/ 401 h 430"/>
                <a:gd name="T46" fmla="*/ 234 w 379"/>
                <a:gd name="T47" fmla="*/ 430 h 430"/>
                <a:gd name="T48" fmla="*/ 249 w 379"/>
                <a:gd name="T49" fmla="*/ 401 h 430"/>
                <a:gd name="T50" fmla="*/ 252 w 379"/>
                <a:gd name="T51" fmla="*/ 365 h 430"/>
                <a:gd name="T52" fmla="*/ 256 w 379"/>
                <a:gd name="T53" fmla="*/ 365 h 430"/>
                <a:gd name="T54" fmla="*/ 260 w 379"/>
                <a:gd name="T55" fmla="*/ 365 h 430"/>
                <a:gd name="T56" fmla="*/ 264 w 379"/>
                <a:gd name="T57" fmla="*/ 401 h 430"/>
                <a:gd name="T58" fmla="*/ 280 w 379"/>
                <a:gd name="T59" fmla="*/ 430 h 430"/>
                <a:gd name="T60" fmla="*/ 297 w 379"/>
                <a:gd name="T61" fmla="*/ 400 h 430"/>
                <a:gd name="T62" fmla="*/ 297 w 379"/>
                <a:gd name="T63" fmla="*/ 375 h 430"/>
                <a:gd name="T64" fmla="*/ 318 w 379"/>
                <a:gd name="T65" fmla="*/ 322 h 430"/>
                <a:gd name="T66" fmla="*/ 379 w 379"/>
                <a:gd name="T67" fmla="*/ 189 h 430"/>
                <a:gd name="T68" fmla="*/ 189 w 379"/>
                <a:gd name="T69" fmla="*/ 0 h 430"/>
                <a:gd name="T70" fmla="*/ 114 w 379"/>
                <a:gd name="T71" fmla="*/ 252 h 430"/>
                <a:gd name="T72" fmla="*/ 55 w 379"/>
                <a:gd name="T73" fmla="*/ 192 h 430"/>
                <a:gd name="T74" fmla="*/ 114 w 379"/>
                <a:gd name="T75" fmla="*/ 133 h 430"/>
                <a:gd name="T76" fmla="*/ 173 w 379"/>
                <a:gd name="T77" fmla="*/ 192 h 430"/>
                <a:gd name="T78" fmla="*/ 114 w 379"/>
                <a:gd name="T79" fmla="*/ 252 h 430"/>
                <a:gd name="T80" fmla="*/ 203 w 379"/>
                <a:gd name="T81" fmla="*/ 314 h 430"/>
                <a:gd name="T82" fmla="*/ 176 w 379"/>
                <a:gd name="T83" fmla="*/ 314 h 430"/>
                <a:gd name="T84" fmla="*/ 161 w 379"/>
                <a:gd name="T85" fmla="*/ 288 h 430"/>
                <a:gd name="T86" fmla="*/ 174 w 379"/>
                <a:gd name="T87" fmla="*/ 264 h 430"/>
                <a:gd name="T88" fmla="*/ 205 w 379"/>
                <a:gd name="T89" fmla="*/ 264 h 430"/>
                <a:gd name="T90" fmla="*/ 218 w 379"/>
                <a:gd name="T91" fmla="*/ 288 h 430"/>
                <a:gd name="T92" fmla="*/ 203 w 379"/>
                <a:gd name="T93" fmla="*/ 314 h 430"/>
                <a:gd name="T94" fmla="*/ 265 w 379"/>
                <a:gd name="T95" fmla="*/ 252 h 430"/>
                <a:gd name="T96" fmla="*/ 206 w 379"/>
                <a:gd name="T97" fmla="*/ 192 h 430"/>
                <a:gd name="T98" fmla="*/ 265 w 379"/>
                <a:gd name="T99" fmla="*/ 133 h 430"/>
                <a:gd name="T100" fmla="*/ 324 w 379"/>
                <a:gd name="T101" fmla="*/ 192 h 430"/>
                <a:gd name="T102" fmla="*/ 265 w 379"/>
                <a:gd name="T103" fmla="*/ 25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9" h="430">
                  <a:moveTo>
                    <a:pt x="189" y="0"/>
                  </a:moveTo>
                  <a:cubicBezTo>
                    <a:pt x="85" y="0"/>
                    <a:pt x="0" y="85"/>
                    <a:pt x="0" y="189"/>
                  </a:cubicBezTo>
                  <a:cubicBezTo>
                    <a:pt x="0" y="254"/>
                    <a:pt x="61" y="322"/>
                    <a:pt x="61" y="322"/>
                  </a:cubicBezTo>
                  <a:cubicBezTo>
                    <a:pt x="72" y="334"/>
                    <a:pt x="82" y="358"/>
                    <a:pt x="82" y="375"/>
                  </a:cubicBezTo>
                  <a:cubicBezTo>
                    <a:pt x="82" y="400"/>
                    <a:pt x="82" y="400"/>
                    <a:pt x="82" y="400"/>
                  </a:cubicBezTo>
                  <a:cubicBezTo>
                    <a:pt x="82" y="417"/>
                    <a:pt x="89" y="430"/>
                    <a:pt x="98" y="430"/>
                  </a:cubicBezTo>
                  <a:cubicBezTo>
                    <a:pt x="108" y="430"/>
                    <a:pt x="115" y="417"/>
                    <a:pt x="115" y="401"/>
                  </a:cubicBezTo>
                  <a:cubicBezTo>
                    <a:pt x="115" y="386"/>
                    <a:pt x="117" y="369"/>
                    <a:pt x="118" y="365"/>
                  </a:cubicBezTo>
                  <a:cubicBezTo>
                    <a:pt x="118" y="365"/>
                    <a:pt x="118" y="365"/>
                    <a:pt x="122" y="365"/>
                  </a:cubicBezTo>
                  <a:cubicBezTo>
                    <a:pt x="126" y="365"/>
                    <a:pt x="126" y="365"/>
                    <a:pt x="126" y="365"/>
                  </a:cubicBezTo>
                  <a:cubicBezTo>
                    <a:pt x="128" y="369"/>
                    <a:pt x="130" y="386"/>
                    <a:pt x="130" y="401"/>
                  </a:cubicBezTo>
                  <a:cubicBezTo>
                    <a:pt x="130" y="417"/>
                    <a:pt x="136" y="430"/>
                    <a:pt x="145" y="430"/>
                  </a:cubicBezTo>
                  <a:cubicBezTo>
                    <a:pt x="153" y="430"/>
                    <a:pt x="160" y="417"/>
                    <a:pt x="160" y="401"/>
                  </a:cubicBezTo>
                  <a:cubicBezTo>
                    <a:pt x="160" y="386"/>
                    <a:pt x="161" y="369"/>
                    <a:pt x="163" y="365"/>
                  </a:cubicBezTo>
                  <a:cubicBezTo>
                    <a:pt x="163" y="365"/>
                    <a:pt x="163" y="365"/>
                    <a:pt x="167" y="365"/>
                  </a:cubicBezTo>
                  <a:cubicBezTo>
                    <a:pt x="171" y="365"/>
                    <a:pt x="171" y="365"/>
                    <a:pt x="171" y="365"/>
                  </a:cubicBezTo>
                  <a:cubicBezTo>
                    <a:pt x="173" y="369"/>
                    <a:pt x="174" y="386"/>
                    <a:pt x="174" y="401"/>
                  </a:cubicBezTo>
                  <a:cubicBezTo>
                    <a:pt x="174" y="417"/>
                    <a:pt x="181" y="430"/>
                    <a:pt x="189" y="430"/>
                  </a:cubicBezTo>
                  <a:cubicBezTo>
                    <a:pt x="198" y="430"/>
                    <a:pt x="205" y="417"/>
                    <a:pt x="205" y="401"/>
                  </a:cubicBezTo>
                  <a:cubicBezTo>
                    <a:pt x="205" y="386"/>
                    <a:pt x="206" y="369"/>
                    <a:pt x="208" y="365"/>
                  </a:cubicBezTo>
                  <a:cubicBezTo>
                    <a:pt x="208" y="365"/>
                    <a:pt x="208" y="365"/>
                    <a:pt x="212" y="365"/>
                  </a:cubicBezTo>
                  <a:cubicBezTo>
                    <a:pt x="216" y="365"/>
                    <a:pt x="216" y="365"/>
                    <a:pt x="216" y="365"/>
                  </a:cubicBezTo>
                  <a:cubicBezTo>
                    <a:pt x="218" y="369"/>
                    <a:pt x="219" y="386"/>
                    <a:pt x="219" y="401"/>
                  </a:cubicBezTo>
                  <a:cubicBezTo>
                    <a:pt x="219" y="417"/>
                    <a:pt x="226" y="430"/>
                    <a:pt x="234" y="430"/>
                  </a:cubicBezTo>
                  <a:cubicBezTo>
                    <a:pt x="242" y="430"/>
                    <a:pt x="249" y="417"/>
                    <a:pt x="249" y="401"/>
                  </a:cubicBezTo>
                  <a:cubicBezTo>
                    <a:pt x="249" y="386"/>
                    <a:pt x="251" y="369"/>
                    <a:pt x="252" y="365"/>
                  </a:cubicBezTo>
                  <a:cubicBezTo>
                    <a:pt x="252" y="365"/>
                    <a:pt x="252" y="365"/>
                    <a:pt x="256" y="365"/>
                  </a:cubicBezTo>
                  <a:cubicBezTo>
                    <a:pt x="260" y="365"/>
                    <a:pt x="260" y="365"/>
                    <a:pt x="260" y="365"/>
                  </a:cubicBezTo>
                  <a:cubicBezTo>
                    <a:pt x="262" y="369"/>
                    <a:pt x="264" y="386"/>
                    <a:pt x="264" y="401"/>
                  </a:cubicBezTo>
                  <a:cubicBezTo>
                    <a:pt x="264" y="417"/>
                    <a:pt x="271" y="430"/>
                    <a:pt x="280" y="430"/>
                  </a:cubicBezTo>
                  <a:cubicBezTo>
                    <a:pt x="290" y="430"/>
                    <a:pt x="297" y="417"/>
                    <a:pt x="297" y="400"/>
                  </a:cubicBezTo>
                  <a:cubicBezTo>
                    <a:pt x="297" y="375"/>
                    <a:pt x="297" y="375"/>
                    <a:pt x="297" y="375"/>
                  </a:cubicBezTo>
                  <a:cubicBezTo>
                    <a:pt x="297" y="358"/>
                    <a:pt x="306" y="334"/>
                    <a:pt x="318" y="322"/>
                  </a:cubicBezTo>
                  <a:cubicBezTo>
                    <a:pt x="318" y="322"/>
                    <a:pt x="379" y="254"/>
                    <a:pt x="379" y="189"/>
                  </a:cubicBezTo>
                  <a:cubicBezTo>
                    <a:pt x="379" y="85"/>
                    <a:pt x="294" y="0"/>
                    <a:pt x="189" y="0"/>
                  </a:cubicBezTo>
                  <a:close/>
                  <a:moveTo>
                    <a:pt x="114" y="252"/>
                  </a:moveTo>
                  <a:cubicBezTo>
                    <a:pt x="81" y="252"/>
                    <a:pt x="55" y="225"/>
                    <a:pt x="55" y="192"/>
                  </a:cubicBezTo>
                  <a:cubicBezTo>
                    <a:pt x="55" y="160"/>
                    <a:pt x="81" y="133"/>
                    <a:pt x="114" y="133"/>
                  </a:cubicBezTo>
                  <a:cubicBezTo>
                    <a:pt x="147" y="133"/>
                    <a:pt x="173" y="160"/>
                    <a:pt x="173" y="192"/>
                  </a:cubicBezTo>
                  <a:cubicBezTo>
                    <a:pt x="173" y="225"/>
                    <a:pt x="147" y="252"/>
                    <a:pt x="114" y="252"/>
                  </a:cubicBezTo>
                  <a:close/>
                  <a:moveTo>
                    <a:pt x="203" y="314"/>
                  </a:moveTo>
                  <a:cubicBezTo>
                    <a:pt x="176" y="314"/>
                    <a:pt x="176" y="314"/>
                    <a:pt x="176" y="314"/>
                  </a:cubicBezTo>
                  <a:cubicBezTo>
                    <a:pt x="159" y="314"/>
                    <a:pt x="152" y="302"/>
                    <a:pt x="161" y="288"/>
                  </a:cubicBezTo>
                  <a:cubicBezTo>
                    <a:pt x="174" y="264"/>
                    <a:pt x="174" y="264"/>
                    <a:pt x="174" y="264"/>
                  </a:cubicBezTo>
                  <a:cubicBezTo>
                    <a:pt x="183" y="249"/>
                    <a:pt x="196" y="249"/>
                    <a:pt x="205" y="264"/>
                  </a:cubicBezTo>
                  <a:cubicBezTo>
                    <a:pt x="218" y="288"/>
                    <a:pt x="218" y="288"/>
                    <a:pt x="218" y="288"/>
                  </a:cubicBezTo>
                  <a:cubicBezTo>
                    <a:pt x="227" y="302"/>
                    <a:pt x="220" y="314"/>
                    <a:pt x="203" y="314"/>
                  </a:cubicBezTo>
                  <a:close/>
                  <a:moveTo>
                    <a:pt x="265" y="252"/>
                  </a:moveTo>
                  <a:cubicBezTo>
                    <a:pt x="232" y="252"/>
                    <a:pt x="206" y="225"/>
                    <a:pt x="206" y="192"/>
                  </a:cubicBezTo>
                  <a:cubicBezTo>
                    <a:pt x="206" y="160"/>
                    <a:pt x="232" y="133"/>
                    <a:pt x="265" y="133"/>
                  </a:cubicBezTo>
                  <a:cubicBezTo>
                    <a:pt x="298" y="133"/>
                    <a:pt x="324" y="160"/>
                    <a:pt x="324" y="192"/>
                  </a:cubicBezTo>
                  <a:cubicBezTo>
                    <a:pt x="324" y="225"/>
                    <a:pt x="298" y="252"/>
                    <a:pt x="265" y="252"/>
                  </a:cubicBezTo>
                  <a:close/>
                </a:path>
              </a:pathLst>
            </a:custGeom>
            <a:solidFill>
              <a:schemeClr val="accent5">
                <a:lumMod val="75000"/>
              </a:schemeClr>
            </a:solidFill>
            <a:ln>
              <a:noFill/>
            </a:ln>
            <a:effectLst>
              <a:glow rad="76200">
                <a:schemeClr val="bg1"/>
              </a:glow>
            </a:effectLst>
            <a:extLst/>
          </p:spPr>
          <p:txBody>
            <a:bodyPr vert="horz" wrap="square" lIns="91440" tIns="45720" rIns="91440" bIns="45720" numCol="1" anchor="t" anchorCtr="0" compatLnSpc="1">
              <a:prstTxWarp prst="textNoShape">
                <a:avLst/>
              </a:prstTxWarp>
            </a:bodyPr>
            <a:lstStyle/>
            <a:p>
              <a:endParaRPr lang="en-US" dirty="0"/>
            </a:p>
          </p:txBody>
        </p:sp>
      </p:grpSp>
      <p:sp>
        <p:nvSpPr>
          <p:cNvPr id="81" name="Freeform 8"/>
          <p:cNvSpPr>
            <a:spLocks noEditPoints="1"/>
          </p:cNvSpPr>
          <p:nvPr/>
        </p:nvSpPr>
        <p:spPr bwMode="auto">
          <a:xfrm>
            <a:off x="2986516" y="4628701"/>
            <a:ext cx="728217" cy="826657"/>
          </a:xfrm>
          <a:custGeom>
            <a:avLst/>
            <a:gdLst>
              <a:gd name="T0" fmla="*/ 189 w 379"/>
              <a:gd name="T1" fmla="*/ 0 h 430"/>
              <a:gd name="T2" fmla="*/ 0 w 379"/>
              <a:gd name="T3" fmla="*/ 189 h 430"/>
              <a:gd name="T4" fmla="*/ 61 w 379"/>
              <a:gd name="T5" fmla="*/ 322 h 430"/>
              <a:gd name="T6" fmla="*/ 82 w 379"/>
              <a:gd name="T7" fmla="*/ 375 h 430"/>
              <a:gd name="T8" fmla="*/ 82 w 379"/>
              <a:gd name="T9" fmla="*/ 400 h 430"/>
              <a:gd name="T10" fmla="*/ 98 w 379"/>
              <a:gd name="T11" fmla="*/ 430 h 430"/>
              <a:gd name="T12" fmla="*/ 115 w 379"/>
              <a:gd name="T13" fmla="*/ 401 h 430"/>
              <a:gd name="T14" fmla="*/ 118 w 379"/>
              <a:gd name="T15" fmla="*/ 365 h 430"/>
              <a:gd name="T16" fmla="*/ 122 w 379"/>
              <a:gd name="T17" fmla="*/ 365 h 430"/>
              <a:gd name="T18" fmla="*/ 126 w 379"/>
              <a:gd name="T19" fmla="*/ 365 h 430"/>
              <a:gd name="T20" fmla="*/ 130 w 379"/>
              <a:gd name="T21" fmla="*/ 401 h 430"/>
              <a:gd name="T22" fmla="*/ 145 w 379"/>
              <a:gd name="T23" fmla="*/ 430 h 430"/>
              <a:gd name="T24" fmla="*/ 160 w 379"/>
              <a:gd name="T25" fmla="*/ 401 h 430"/>
              <a:gd name="T26" fmla="*/ 163 w 379"/>
              <a:gd name="T27" fmla="*/ 365 h 430"/>
              <a:gd name="T28" fmla="*/ 167 w 379"/>
              <a:gd name="T29" fmla="*/ 365 h 430"/>
              <a:gd name="T30" fmla="*/ 171 w 379"/>
              <a:gd name="T31" fmla="*/ 365 h 430"/>
              <a:gd name="T32" fmla="*/ 174 w 379"/>
              <a:gd name="T33" fmla="*/ 401 h 430"/>
              <a:gd name="T34" fmla="*/ 189 w 379"/>
              <a:gd name="T35" fmla="*/ 430 h 430"/>
              <a:gd name="T36" fmla="*/ 205 w 379"/>
              <a:gd name="T37" fmla="*/ 401 h 430"/>
              <a:gd name="T38" fmla="*/ 208 w 379"/>
              <a:gd name="T39" fmla="*/ 365 h 430"/>
              <a:gd name="T40" fmla="*/ 212 w 379"/>
              <a:gd name="T41" fmla="*/ 365 h 430"/>
              <a:gd name="T42" fmla="*/ 216 w 379"/>
              <a:gd name="T43" fmla="*/ 365 h 430"/>
              <a:gd name="T44" fmla="*/ 219 w 379"/>
              <a:gd name="T45" fmla="*/ 401 h 430"/>
              <a:gd name="T46" fmla="*/ 234 w 379"/>
              <a:gd name="T47" fmla="*/ 430 h 430"/>
              <a:gd name="T48" fmla="*/ 249 w 379"/>
              <a:gd name="T49" fmla="*/ 401 h 430"/>
              <a:gd name="T50" fmla="*/ 252 w 379"/>
              <a:gd name="T51" fmla="*/ 365 h 430"/>
              <a:gd name="T52" fmla="*/ 256 w 379"/>
              <a:gd name="T53" fmla="*/ 365 h 430"/>
              <a:gd name="T54" fmla="*/ 260 w 379"/>
              <a:gd name="T55" fmla="*/ 365 h 430"/>
              <a:gd name="T56" fmla="*/ 264 w 379"/>
              <a:gd name="T57" fmla="*/ 401 h 430"/>
              <a:gd name="T58" fmla="*/ 280 w 379"/>
              <a:gd name="T59" fmla="*/ 430 h 430"/>
              <a:gd name="T60" fmla="*/ 297 w 379"/>
              <a:gd name="T61" fmla="*/ 400 h 430"/>
              <a:gd name="T62" fmla="*/ 297 w 379"/>
              <a:gd name="T63" fmla="*/ 375 h 430"/>
              <a:gd name="T64" fmla="*/ 318 w 379"/>
              <a:gd name="T65" fmla="*/ 322 h 430"/>
              <a:gd name="T66" fmla="*/ 379 w 379"/>
              <a:gd name="T67" fmla="*/ 189 h 430"/>
              <a:gd name="T68" fmla="*/ 189 w 379"/>
              <a:gd name="T69" fmla="*/ 0 h 430"/>
              <a:gd name="T70" fmla="*/ 114 w 379"/>
              <a:gd name="T71" fmla="*/ 252 h 430"/>
              <a:gd name="T72" fmla="*/ 55 w 379"/>
              <a:gd name="T73" fmla="*/ 192 h 430"/>
              <a:gd name="T74" fmla="*/ 114 w 379"/>
              <a:gd name="T75" fmla="*/ 133 h 430"/>
              <a:gd name="T76" fmla="*/ 173 w 379"/>
              <a:gd name="T77" fmla="*/ 192 h 430"/>
              <a:gd name="T78" fmla="*/ 114 w 379"/>
              <a:gd name="T79" fmla="*/ 252 h 430"/>
              <a:gd name="T80" fmla="*/ 203 w 379"/>
              <a:gd name="T81" fmla="*/ 314 h 430"/>
              <a:gd name="T82" fmla="*/ 176 w 379"/>
              <a:gd name="T83" fmla="*/ 314 h 430"/>
              <a:gd name="T84" fmla="*/ 161 w 379"/>
              <a:gd name="T85" fmla="*/ 288 h 430"/>
              <a:gd name="T86" fmla="*/ 174 w 379"/>
              <a:gd name="T87" fmla="*/ 264 h 430"/>
              <a:gd name="T88" fmla="*/ 205 w 379"/>
              <a:gd name="T89" fmla="*/ 264 h 430"/>
              <a:gd name="T90" fmla="*/ 218 w 379"/>
              <a:gd name="T91" fmla="*/ 288 h 430"/>
              <a:gd name="T92" fmla="*/ 203 w 379"/>
              <a:gd name="T93" fmla="*/ 314 h 430"/>
              <a:gd name="T94" fmla="*/ 265 w 379"/>
              <a:gd name="T95" fmla="*/ 252 h 430"/>
              <a:gd name="T96" fmla="*/ 206 w 379"/>
              <a:gd name="T97" fmla="*/ 192 h 430"/>
              <a:gd name="T98" fmla="*/ 265 w 379"/>
              <a:gd name="T99" fmla="*/ 133 h 430"/>
              <a:gd name="T100" fmla="*/ 324 w 379"/>
              <a:gd name="T101" fmla="*/ 192 h 430"/>
              <a:gd name="T102" fmla="*/ 265 w 379"/>
              <a:gd name="T103" fmla="*/ 25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9" h="430">
                <a:moveTo>
                  <a:pt x="189" y="0"/>
                </a:moveTo>
                <a:cubicBezTo>
                  <a:pt x="85" y="0"/>
                  <a:pt x="0" y="85"/>
                  <a:pt x="0" y="189"/>
                </a:cubicBezTo>
                <a:cubicBezTo>
                  <a:pt x="0" y="254"/>
                  <a:pt x="61" y="322"/>
                  <a:pt x="61" y="322"/>
                </a:cubicBezTo>
                <a:cubicBezTo>
                  <a:pt x="72" y="334"/>
                  <a:pt x="82" y="358"/>
                  <a:pt x="82" y="375"/>
                </a:cubicBezTo>
                <a:cubicBezTo>
                  <a:pt x="82" y="400"/>
                  <a:pt x="82" y="400"/>
                  <a:pt x="82" y="400"/>
                </a:cubicBezTo>
                <a:cubicBezTo>
                  <a:pt x="82" y="417"/>
                  <a:pt x="89" y="430"/>
                  <a:pt x="98" y="430"/>
                </a:cubicBezTo>
                <a:cubicBezTo>
                  <a:pt x="108" y="430"/>
                  <a:pt x="115" y="417"/>
                  <a:pt x="115" y="401"/>
                </a:cubicBezTo>
                <a:cubicBezTo>
                  <a:pt x="115" y="386"/>
                  <a:pt x="117" y="369"/>
                  <a:pt x="118" y="365"/>
                </a:cubicBezTo>
                <a:cubicBezTo>
                  <a:pt x="118" y="365"/>
                  <a:pt x="118" y="365"/>
                  <a:pt x="122" y="365"/>
                </a:cubicBezTo>
                <a:cubicBezTo>
                  <a:pt x="126" y="365"/>
                  <a:pt x="126" y="365"/>
                  <a:pt x="126" y="365"/>
                </a:cubicBezTo>
                <a:cubicBezTo>
                  <a:pt x="128" y="369"/>
                  <a:pt x="130" y="386"/>
                  <a:pt x="130" y="401"/>
                </a:cubicBezTo>
                <a:cubicBezTo>
                  <a:pt x="130" y="417"/>
                  <a:pt x="136" y="430"/>
                  <a:pt x="145" y="430"/>
                </a:cubicBezTo>
                <a:cubicBezTo>
                  <a:pt x="153" y="430"/>
                  <a:pt x="160" y="417"/>
                  <a:pt x="160" y="401"/>
                </a:cubicBezTo>
                <a:cubicBezTo>
                  <a:pt x="160" y="386"/>
                  <a:pt x="161" y="369"/>
                  <a:pt x="163" y="365"/>
                </a:cubicBezTo>
                <a:cubicBezTo>
                  <a:pt x="163" y="365"/>
                  <a:pt x="163" y="365"/>
                  <a:pt x="167" y="365"/>
                </a:cubicBezTo>
                <a:cubicBezTo>
                  <a:pt x="171" y="365"/>
                  <a:pt x="171" y="365"/>
                  <a:pt x="171" y="365"/>
                </a:cubicBezTo>
                <a:cubicBezTo>
                  <a:pt x="173" y="369"/>
                  <a:pt x="174" y="386"/>
                  <a:pt x="174" y="401"/>
                </a:cubicBezTo>
                <a:cubicBezTo>
                  <a:pt x="174" y="417"/>
                  <a:pt x="181" y="430"/>
                  <a:pt x="189" y="430"/>
                </a:cubicBezTo>
                <a:cubicBezTo>
                  <a:pt x="198" y="430"/>
                  <a:pt x="205" y="417"/>
                  <a:pt x="205" y="401"/>
                </a:cubicBezTo>
                <a:cubicBezTo>
                  <a:pt x="205" y="386"/>
                  <a:pt x="206" y="369"/>
                  <a:pt x="208" y="365"/>
                </a:cubicBezTo>
                <a:cubicBezTo>
                  <a:pt x="208" y="365"/>
                  <a:pt x="208" y="365"/>
                  <a:pt x="212" y="365"/>
                </a:cubicBezTo>
                <a:cubicBezTo>
                  <a:pt x="216" y="365"/>
                  <a:pt x="216" y="365"/>
                  <a:pt x="216" y="365"/>
                </a:cubicBezTo>
                <a:cubicBezTo>
                  <a:pt x="218" y="369"/>
                  <a:pt x="219" y="386"/>
                  <a:pt x="219" y="401"/>
                </a:cubicBezTo>
                <a:cubicBezTo>
                  <a:pt x="219" y="417"/>
                  <a:pt x="226" y="430"/>
                  <a:pt x="234" y="430"/>
                </a:cubicBezTo>
                <a:cubicBezTo>
                  <a:pt x="242" y="430"/>
                  <a:pt x="249" y="417"/>
                  <a:pt x="249" y="401"/>
                </a:cubicBezTo>
                <a:cubicBezTo>
                  <a:pt x="249" y="386"/>
                  <a:pt x="251" y="369"/>
                  <a:pt x="252" y="365"/>
                </a:cubicBezTo>
                <a:cubicBezTo>
                  <a:pt x="252" y="365"/>
                  <a:pt x="252" y="365"/>
                  <a:pt x="256" y="365"/>
                </a:cubicBezTo>
                <a:cubicBezTo>
                  <a:pt x="260" y="365"/>
                  <a:pt x="260" y="365"/>
                  <a:pt x="260" y="365"/>
                </a:cubicBezTo>
                <a:cubicBezTo>
                  <a:pt x="262" y="369"/>
                  <a:pt x="264" y="386"/>
                  <a:pt x="264" y="401"/>
                </a:cubicBezTo>
                <a:cubicBezTo>
                  <a:pt x="264" y="417"/>
                  <a:pt x="271" y="430"/>
                  <a:pt x="280" y="430"/>
                </a:cubicBezTo>
                <a:cubicBezTo>
                  <a:pt x="290" y="430"/>
                  <a:pt x="297" y="417"/>
                  <a:pt x="297" y="400"/>
                </a:cubicBezTo>
                <a:cubicBezTo>
                  <a:pt x="297" y="375"/>
                  <a:pt x="297" y="375"/>
                  <a:pt x="297" y="375"/>
                </a:cubicBezTo>
                <a:cubicBezTo>
                  <a:pt x="297" y="358"/>
                  <a:pt x="306" y="334"/>
                  <a:pt x="318" y="322"/>
                </a:cubicBezTo>
                <a:cubicBezTo>
                  <a:pt x="318" y="322"/>
                  <a:pt x="379" y="254"/>
                  <a:pt x="379" y="189"/>
                </a:cubicBezTo>
                <a:cubicBezTo>
                  <a:pt x="379" y="85"/>
                  <a:pt x="294" y="0"/>
                  <a:pt x="189" y="0"/>
                </a:cubicBezTo>
                <a:close/>
                <a:moveTo>
                  <a:pt x="114" y="252"/>
                </a:moveTo>
                <a:cubicBezTo>
                  <a:pt x="81" y="252"/>
                  <a:pt x="55" y="225"/>
                  <a:pt x="55" y="192"/>
                </a:cubicBezTo>
                <a:cubicBezTo>
                  <a:pt x="55" y="160"/>
                  <a:pt x="81" y="133"/>
                  <a:pt x="114" y="133"/>
                </a:cubicBezTo>
                <a:cubicBezTo>
                  <a:pt x="147" y="133"/>
                  <a:pt x="173" y="160"/>
                  <a:pt x="173" y="192"/>
                </a:cubicBezTo>
                <a:cubicBezTo>
                  <a:pt x="173" y="225"/>
                  <a:pt x="147" y="252"/>
                  <a:pt x="114" y="252"/>
                </a:cubicBezTo>
                <a:close/>
                <a:moveTo>
                  <a:pt x="203" y="314"/>
                </a:moveTo>
                <a:cubicBezTo>
                  <a:pt x="176" y="314"/>
                  <a:pt x="176" y="314"/>
                  <a:pt x="176" y="314"/>
                </a:cubicBezTo>
                <a:cubicBezTo>
                  <a:pt x="159" y="314"/>
                  <a:pt x="152" y="302"/>
                  <a:pt x="161" y="288"/>
                </a:cubicBezTo>
                <a:cubicBezTo>
                  <a:pt x="174" y="264"/>
                  <a:pt x="174" y="264"/>
                  <a:pt x="174" y="264"/>
                </a:cubicBezTo>
                <a:cubicBezTo>
                  <a:pt x="183" y="249"/>
                  <a:pt x="196" y="249"/>
                  <a:pt x="205" y="264"/>
                </a:cubicBezTo>
                <a:cubicBezTo>
                  <a:pt x="218" y="288"/>
                  <a:pt x="218" y="288"/>
                  <a:pt x="218" y="288"/>
                </a:cubicBezTo>
                <a:cubicBezTo>
                  <a:pt x="227" y="302"/>
                  <a:pt x="220" y="314"/>
                  <a:pt x="203" y="314"/>
                </a:cubicBezTo>
                <a:close/>
                <a:moveTo>
                  <a:pt x="265" y="252"/>
                </a:moveTo>
                <a:cubicBezTo>
                  <a:pt x="232" y="252"/>
                  <a:pt x="206" y="225"/>
                  <a:pt x="206" y="192"/>
                </a:cubicBezTo>
                <a:cubicBezTo>
                  <a:pt x="206" y="160"/>
                  <a:pt x="232" y="133"/>
                  <a:pt x="265" y="133"/>
                </a:cubicBezTo>
                <a:cubicBezTo>
                  <a:pt x="298" y="133"/>
                  <a:pt x="324" y="160"/>
                  <a:pt x="324" y="192"/>
                </a:cubicBezTo>
                <a:cubicBezTo>
                  <a:pt x="324" y="225"/>
                  <a:pt x="298" y="252"/>
                  <a:pt x="265" y="252"/>
                </a:cubicBezTo>
                <a:close/>
              </a:path>
            </a:pathLst>
          </a:custGeom>
          <a:solidFill>
            <a:schemeClr val="accent5">
              <a:lumMod val="75000"/>
            </a:schemeClr>
          </a:solidFill>
          <a:ln>
            <a:noFill/>
          </a:ln>
          <a:effectLst>
            <a:glow rad="76200">
              <a:schemeClr val="bg1"/>
            </a:glow>
          </a:effectLst>
          <a:extLst/>
        </p:spPr>
        <p:txBody>
          <a:bodyPr vert="horz" wrap="square" lIns="91440" tIns="45720" rIns="91440" bIns="45720" numCol="1" anchor="t" anchorCtr="0" compatLnSpc="1">
            <a:prstTxWarp prst="textNoShape">
              <a:avLst/>
            </a:prstTxWarp>
          </a:bodyPr>
          <a:lstStyle/>
          <a:p>
            <a:endParaRPr lang="en-US" dirty="0"/>
          </a:p>
        </p:txBody>
      </p:sp>
      <p:grpSp>
        <p:nvGrpSpPr>
          <p:cNvPr id="60" name="Group 59"/>
          <p:cNvGrpSpPr/>
          <p:nvPr/>
        </p:nvGrpSpPr>
        <p:grpSpPr>
          <a:xfrm>
            <a:off x="2122265" y="4724400"/>
            <a:ext cx="1030588" cy="1258502"/>
            <a:chOff x="7676712" y="721099"/>
            <a:chExt cx="1030588" cy="1258502"/>
          </a:xfrm>
        </p:grpSpPr>
        <p:grpSp>
          <p:nvGrpSpPr>
            <p:cNvPr id="68" name="Group 67"/>
            <p:cNvGrpSpPr/>
            <p:nvPr/>
          </p:nvGrpSpPr>
          <p:grpSpPr>
            <a:xfrm>
              <a:off x="7676712" y="721099"/>
              <a:ext cx="1030588" cy="1258502"/>
              <a:chOff x="1624013" y="835025"/>
              <a:chExt cx="381000" cy="465137"/>
            </a:xfrm>
            <a:solidFill>
              <a:srgbClr val="92D050"/>
            </a:solidFill>
          </p:grpSpPr>
          <p:sp>
            <p:nvSpPr>
              <p:cNvPr id="70" name="Freeform 42"/>
              <p:cNvSpPr>
                <a:spLocks noEditPoints="1"/>
              </p:cNvSpPr>
              <p:nvPr/>
            </p:nvSpPr>
            <p:spPr bwMode="auto">
              <a:xfrm>
                <a:off x="1624013" y="977900"/>
                <a:ext cx="258763" cy="322262"/>
              </a:xfrm>
              <a:custGeom>
                <a:avLst/>
                <a:gdLst>
                  <a:gd name="T0" fmla="*/ 287 w 287"/>
                  <a:gd name="T1" fmla="*/ 315 h 358"/>
                  <a:gd name="T2" fmla="*/ 244 w 287"/>
                  <a:gd name="T3" fmla="*/ 358 h 358"/>
                  <a:gd name="T4" fmla="*/ 43 w 287"/>
                  <a:gd name="T5" fmla="*/ 358 h 358"/>
                  <a:gd name="T6" fmla="*/ 0 w 287"/>
                  <a:gd name="T7" fmla="*/ 315 h 358"/>
                  <a:gd name="T8" fmla="*/ 0 w 287"/>
                  <a:gd name="T9" fmla="*/ 43 h 358"/>
                  <a:gd name="T10" fmla="*/ 43 w 287"/>
                  <a:gd name="T11" fmla="*/ 0 h 358"/>
                  <a:gd name="T12" fmla="*/ 149 w 287"/>
                  <a:gd name="T13" fmla="*/ 0 h 358"/>
                  <a:gd name="T14" fmla="*/ 149 w 287"/>
                  <a:gd name="T15" fmla="*/ 64 h 358"/>
                  <a:gd name="T16" fmla="*/ 223 w 287"/>
                  <a:gd name="T17" fmla="*/ 138 h 358"/>
                  <a:gd name="T18" fmla="*/ 287 w 287"/>
                  <a:gd name="T19" fmla="*/ 138 h 358"/>
                  <a:gd name="T20" fmla="*/ 287 w 287"/>
                  <a:gd name="T21" fmla="*/ 315 h 358"/>
                  <a:gd name="T22" fmla="*/ 223 w 287"/>
                  <a:gd name="T23" fmla="*/ 102 h 358"/>
                  <a:gd name="T24" fmla="*/ 185 w 287"/>
                  <a:gd name="T25" fmla="*/ 64 h 358"/>
                  <a:gd name="T26" fmla="*/ 185 w 287"/>
                  <a:gd name="T27" fmla="*/ 0 h 358"/>
                  <a:gd name="T28" fmla="*/ 287 w 287"/>
                  <a:gd name="T29" fmla="*/ 102 h 358"/>
                  <a:gd name="T30" fmla="*/ 223 w 287"/>
                  <a:gd name="T31" fmla="*/ 10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58">
                    <a:moveTo>
                      <a:pt x="287" y="315"/>
                    </a:moveTo>
                    <a:cubicBezTo>
                      <a:pt x="287" y="338"/>
                      <a:pt x="268" y="358"/>
                      <a:pt x="244" y="358"/>
                    </a:cubicBezTo>
                    <a:cubicBezTo>
                      <a:pt x="43" y="358"/>
                      <a:pt x="43" y="358"/>
                      <a:pt x="43" y="358"/>
                    </a:cubicBezTo>
                    <a:cubicBezTo>
                      <a:pt x="20" y="358"/>
                      <a:pt x="0" y="338"/>
                      <a:pt x="0" y="315"/>
                    </a:cubicBezTo>
                    <a:cubicBezTo>
                      <a:pt x="0" y="43"/>
                      <a:pt x="0" y="43"/>
                      <a:pt x="0" y="43"/>
                    </a:cubicBezTo>
                    <a:cubicBezTo>
                      <a:pt x="0" y="19"/>
                      <a:pt x="20" y="0"/>
                      <a:pt x="43" y="0"/>
                    </a:cubicBezTo>
                    <a:cubicBezTo>
                      <a:pt x="149" y="0"/>
                      <a:pt x="149" y="0"/>
                      <a:pt x="149" y="0"/>
                    </a:cubicBezTo>
                    <a:cubicBezTo>
                      <a:pt x="149" y="64"/>
                      <a:pt x="149" y="64"/>
                      <a:pt x="149" y="64"/>
                    </a:cubicBezTo>
                    <a:cubicBezTo>
                      <a:pt x="149" y="105"/>
                      <a:pt x="182" y="138"/>
                      <a:pt x="223" y="138"/>
                    </a:cubicBezTo>
                    <a:cubicBezTo>
                      <a:pt x="287" y="138"/>
                      <a:pt x="287" y="138"/>
                      <a:pt x="287" y="138"/>
                    </a:cubicBezTo>
                    <a:lnTo>
                      <a:pt x="287" y="315"/>
                    </a:lnTo>
                    <a:close/>
                    <a:moveTo>
                      <a:pt x="223" y="102"/>
                    </a:moveTo>
                    <a:cubicBezTo>
                      <a:pt x="202" y="102"/>
                      <a:pt x="185" y="85"/>
                      <a:pt x="185" y="64"/>
                    </a:cubicBezTo>
                    <a:cubicBezTo>
                      <a:pt x="185" y="0"/>
                      <a:pt x="185" y="0"/>
                      <a:pt x="185" y="0"/>
                    </a:cubicBezTo>
                    <a:cubicBezTo>
                      <a:pt x="287" y="102"/>
                      <a:pt x="287" y="102"/>
                      <a:pt x="287" y="102"/>
                    </a:cubicBezTo>
                    <a:lnTo>
                      <a:pt x="223"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43"/>
              <p:cNvSpPr>
                <a:spLocks/>
              </p:cNvSpPr>
              <p:nvPr/>
            </p:nvSpPr>
            <p:spPr bwMode="auto">
              <a:xfrm>
                <a:off x="1747838" y="835025"/>
                <a:ext cx="257175" cy="322262"/>
              </a:xfrm>
              <a:custGeom>
                <a:avLst/>
                <a:gdLst>
                  <a:gd name="T0" fmla="*/ 149 w 287"/>
                  <a:gd name="T1" fmla="*/ 64 h 358"/>
                  <a:gd name="T2" fmla="*/ 149 w 287"/>
                  <a:gd name="T3" fmla="*/ 0 h 358"/>
                  <a:gd name="T4" fmla="*/ 43 w 287"/>
                  <a:gd name="T5" fmla="*/ 0 h 358"/>
                  <a:gd name="T6" fmla="*/ 0 w 287"/>
                  <a:gd name="T7" fmla="*/ 43 h 358"/>
                  <a:gd name="T8" fmla="*/ 0 w 287"/>
                  <a:gd name="T9" fmla="*/ 129 h 358"/>
                  <a:gd name="T10" fmla="*/ 67 w 287"/>
                  <a:gd name="T11" fmla="*/ 129 h 358"/>
                  <a:gd name="T12" fmla="*/ 186 w 287"/>
                  <a:gd name="T13" fmla="*/ 249 h 358"/>
                  <a:gd name="T14" fmla="*/ 186 w 287"/>
                  <a:gd name="T15" fmla="*/ 358 h 358"/>
                  <a:gd name="T16" fmla="*/ 244 w 287"/>
                  <a:gd name="T17" fmla="*/ 358 h 358"/>
                  <a:gd name="T18" fmla="*/ 287 w 287"/>
                  <a:gd name="T19" fmla="*/ 314 h 358"/>
                  <a:gd name="T20" fmla="*/ 287 w 287"/>
                  <a:gd name="T21" fmla="*/ 138 h 358"/>
                  <a:gd name="T22" fmla="*/ 223 w 287"/>
                  <a:gd name="T23" fmla="*/ 138 h 358"/>
                  <a:gd name="T24" fmla="*/ 149 w 287"/>
                  <a:gd name="T25" fmla="*/ 64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358">
                    <a:moveTo>
                      <a:pt x="149" y="64"/>
                    </a:moveTo>
                    <a:cubicBezTo>
                      <a:pt x="149" y="0"/>
                      <a:pt x="149" y="0"/>
                      <a:pt x="149" y="0"/>
                    </a:cubicBezTo>
                    <a:cubicBezTo>
                      <a:pt x="43" y="0"/>
                      <a:pt x="43" y="0"/>
                      <a:pt x="43" y="0"/>
                    </a:cubicBezTo>
                    <a:cubicBezTo>
                      <a:pt x="19" y="0"/>
                      <a:pt x="0" y="19"/>
                      <a:pt x="0" y="43"/>
                    </a:cubicBezTo>
                    <a:cubicBezTo>
                      <a:pt x="0" y="129"/>
                      <a:pt x="0" y="129"/>
                      <a:pt x="0" y="129"/>
                    </a:cubicBezTo>
                    <a:cubicBezTo>
                      <a:pt x="67" y="129"/>
                      <a:pt x="67" y="129"/>
                      <a:pt x="67" y="129"/>
                    </a:cubicBezTo>
                    <a:cubicBezTo>
                      <a:pt x="186" y="249"/>
                      <a:pt x="186" y="249"/>
                      <a:pt x="186" y="249"/>
                    </a:cubicBezTo>
                    <a:cubicBezTo>
                      <a:pt x="186" y="358"/>
                      <a:pt x="186" y="358"/>
                      <a:pt x="186" y="358"/>
                    </a:cubicBezTo>
                    <a:cubicBezTo>
                      <a:pt x="244" y="358"/>
                      <a:pt x="244" y="358"/>
                      <a:pt x="244" y="358"/>
                    </a:cubicBezTo>
                    <a:cubicBezTo>
                      <a:pt x="267" y="358"/>
                      <a:pt x="287" y="338"/>
                      <a:pt x="287" y="314"/>
                    </a:cubicBezTo>
                    <a:cubicBezTo>
                      <a:pt x="287" y="138"/>
                      <a:pt x="287" y="138"/>
                      <a:pt x="287" y="138"/>
                    </a:cubicBezTo>
                    <a:cubicBezTo>
                      <a:pt x="223" y="138"/>
                      <a:pt x="223" y="138"/>
                      <a:pt x="223" y="138"/>
                    </a:cubicBezTo>
                    <a:cubicBezTo>
                      <a:pt x="182" y="138"/>
                      <a:pt x="149" y="105"/>
                      <a:pt x="14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44"/>
              <p:cNvSpPr>
                <a:spLocks/>
              </p:cNvSpPr>
              <p:nvPr/>
            </p:nvSpPr>
            <p:spPr bwMode="auto">
              <a:xfrm>
                <a:off x="1912938" y="835025"/>
                <a:ext cx="92075" cy="92075"/>
              </a:xfrm>
              <a:custGeom>
                <a:avLst/>
                <a:gdLst>
                  <a:gd name="T0" fmla="*/ 38 w 102"/>
                  <a:gd name="T1" fmla="*/ 102 h 102"/>
                  <a:gd name="T2" fmla="*/ 102 w 102"/>
                  <a:gd name="T3" fmla="*/ 102 h 102"/>
                  <a:gd name="T4" fmla="*/ 0 w 102"/>
                  <a:gd name="T5" fmla="*/ 0 h 102"/>
                  <a:gd name="T6" fmla="*/ 0 w 102"/>
                  <a:gd name="T7" fmla="*/ 64 h 102"/>
                  <a:gd name="T8" fmla="*/ 38 w 102"/>
                  <a:gd name="T9" fmla="*/ 102 h 102"/>
                </a:gdLst>
                <a:ahLst/>
                <a:cxnLst>
                  <a:cxn ang="0">
                    <a:pos x="T0" y="T1"/>
                  </a:cxn>
                  <a:cxn ang="0">
                    <a:pos x="T2" y="T3"/>
                  </a:cxn>
                  <a:cxn ang="0">
                    <a:pos x="T4" y="T5"/>
                  </a:cxn>
                  <a:cxn ang="0">
                    <a:pos x="T6" y="T7"/>
                  </a:cxn>
                  <a:cxn ang="0">
                    <a:pos x="T8" y="T9"/>
                  </a:cxn>
                </a:cxnLst>
                <a:rect l="0" t="0" r="r" b="b"/>
                <a:pathLst>
                  <a:path w="102" h="102">
                    <a:moveTo>
                      <a:pt x="38" y="102"/>
                    </a:moveTo>
                    <a:cubicBezTo>
                      <a:pt x="102" y="102"/>
                      <a:pt x="102" y="102"/>
                      <a:pt x="102" y="102"/>
                    </a:cubicBezTo>
                    <a:cubicBezTo>
                      <a:pt x="0" y="0"/>
                      <a:pt x="0" y="0"/>
                      <a:pt x="0" y="0"/>
                    </a:cubicBezTo>
                    <a:cubicBezTo>
                      <a:pt x="0" y="64"/>
                      <a:pt x="0" y="64"/>
                      <a:pt x="0" y="64"/>
                    </a:cubicBezTo>
                    <a:cubicBezTo>
                      <a:pt x="0" y="85"/>
                      <a:pt x="17" y="102"/>
                      <a:pt x="38"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9" name="TextBox 58"/>
            <p:cNvSpPr txBox="1"/>
            <p:nvPr/>
          </p:nvSpPr>
          <p:spPr>
            <a:xfrm rot="18770199">
              <a:off x="7739647" y="1282447"/>
              <a:ext cx="990600" cy="318520"/>
            </a:xfrm>
            <a:prstGeom prst="rect">
              <a:avLst/>
            </a:prstGeom>
            <a:solidFill>
              <a:schemeClr val="bg1"/>
            </a:solidFill>
          </p:spPr>
          <p:txBody>
            <a:bodyPr wrap="square" rtlCol="0">
              <a:spAutoFit/>
            </a:bodyPr>
            <a:lstStyle/>
            <a:p>
              <a:pPr algn="ctr"/>
              <a:r>
                <a:rPr lang="en-US" sz="1400" dirty="0"/>
                <a:t>password</a:t>
              </a:r>
            </a:p>
          </p:txBody>
        </p:sp>
      </p:grpSp>
      <p:sp>
        <p:nvSpPr>
          <p:cNvPr id="75" name="Rounded Rectangular Callout 74"/>
          <p:cNvSpPr/>
          <p:nvPr/>
        </p:nvSpPr>
        <p:spPr>
          <a:xfrm>
            <a:off x="2528048" y="2099618"/>
            <a:ext cx="3290451" cy="852787"/>
          </a:xfrm>
          <a:prstGeom prst="wedgeRoundRectCallout">
            <a:avLst>
              <a:gd name="adj1" fmla="val -52586"/>
              <a:gd name="adj2" fmla="val -112100"/>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Application attacks can expose confidential server files</a:t>
            </a:r>
          </a:p>
        </p:txBody>
      </p:sp>
      <p:pic>
        <p:nvPicPr>
          <p:cNvPr id="61" name="Picture 2" descr="http://www.adweek.com/socialtimes/files/2013/03/credit-cards.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 t="4466" r="4984" b="19013"/>
          <a:stretch/>
        </p:blipFill>
        <p:spPr bwMode="auto">
          <a:xfrm>
            <a:off x="9631193" y="4110149"/>
            <a:ext cx="1422628" cy="1228501"/>
          </a:xfrm>
          <a:prstGeom prst="rect">
            <a:avLst/>
          </a:prstGeom>
          <a:noFill/>
          <a:extLst>
            <a:ext uri="{909E8E84-426E-40DD-AFC4-6F175D3DCCD1}">
              <a14:hiddenFill xmlns:a14="http://schemas.microsoft.com/office/drawing/2010/main">
                <a:solidFill>
                  <a:srgbClr val="FFFFFF"/>
                </a:solidFill>
              </a14:hiddenFill>
            </a:ext>
          </a:extLst>
        </p:spPr>
      </p:pic>
      <p:sp>
        <p:nvSpPr>
          <p:cNvPr id="82" name="Rounded Rectangular Callout 81"/>
          <p:cNvSpPr/>
          <p:nvPr/>
        </p:nvSpPr>
        <p:spPr>
          <a:xfrm>
            <a:off x="5642200" y="656210"/>
            <a:ext cx="2711106" cy="852787"/>
          </a:xfrm>
          <a:prstGeom prst="wedgeRoundRectCallout">
            <a:avLst>
              <a:gd name="adj1" fmla="val -83696"/>
              <a:gd name="adj2" fmla="val 9476"/>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Application attacks can access sensitive user data</a:t>
            </a:r>
          </a:p>
        </p:txBody>
      </p:sp>
      <p:grpSp>
        <p:nvGrpSpPr>
          <p:cNvPr id="88" name="Group 87"/>
          <p:cNvGrpSpPr/>
          <p:nvPr/>
        </p:nvGrpSpPr>
        <p:grpSpPr>
          <a:xfrm>
            <a:off x="2492680" y="3926907"/>
            <a:ext cx="1111529" cy="1112518"/>
            <a:chOff x="2033588" y="1128713"/>
            <a:chExt cx="161925" cy="161925"/>
          </a:xfrm>
        </p:grpSpPr>
        <p:sp>
          <p:nvSpPr>
            <p:cNvPr id="89" name="Freeform 5"/>
            <p:cNvSpPr>
              <a:spLocks noEditPoints="1"/>
            </p:cNvSpPr>
            <p:nvPr/>
          </p:nvSpPr>
          <p:spPr bwMode="auto">
            <a:xfrm>
              <a:off x="2033588" y="1128713"/>
              <a:ext cx="161925" cy="161925"/>
            </a:xfrm>
            <a:custGeom>
              <a:avLst/>
              <a:gdLst>
                <a:gd name="T0" fmla="*/ 90 w 180"/>
                <a:gd name="T1" fmla="*/ 0 h 180"/>
                <a:gd name="T2" fmla="*/ 0 w 180"/>
                <a:gd name="T3" fmla="*/ 90 h 180"/>
                <a:gd name="T4" fmla="*/ 90 w 180"/>
                <a:gd name="T5" fmla="*/ 180 h 180"/>
                <a:gd name="T6" fmla="*/ 180 w 180"/>
                <a:gd name="T7" fmla="*/ 90 h 180"/>
                <a:gd name="T8" fmla="*/ 90 w 180"/>
                <a:gd name="T9" fmla="*/ 0 h 180"/>
                <a:gd name="T10" fmla="*/ 90 w 180"/>
                <a:gd name="T11" fmla="*/ 158 h 180"/>
                <a:gd name="T12" fmla="*/ 23 w 180"/>
                <a:gd name="T13" fmla="*/ 90 h 180"/>
                <a:gd name="T14" fmla="*/ 90 w 180"/>
                <a:gd name="T15" fmla="*/ 23 h 180"/>
                <a:gd name="T16" fmla="*/ 157 w 180"/>
                <a:gd name="T17" fmla="*/ 90 h 180"/>
                <a:gd name="T18" fmla="*/ 90 w 180"/>
                <a:gd name="T19"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90" y="0"/>
                  </a:moveTo>
                  <a:cubicBezTo>
                    <a:pt x="41" y="0"/>
                    <a:pt x="0" y="41"/>
                    <a:pt x="0" y="90"/>
                  </a:cubicBezTo>
                  <a:cubicBezTo>
                    <a:pt x="0" y="140"/>
                    <a:pt x="41" y="180"/>
                    <a:pt x="90" y="180"/>
                  </a:cubicBezTo>
                  <a:cubicBezTo>
                    <a:pt x="140" y="180"/>
                    <a:pt x="180" y="140"/>
                    <a:pt x="180" y="90"/>
                  </a:cubicBezTo>
                  <a:cubicBezTo>
                    <a:pt x="180" y="41"/>
                    <a:pt x="140" y="0"/>
                    <a:pt x="90" y="0"/>
                  </a:cubicBezTo>
                  <a:close/>
                  <a:moveTo>
                    <a:pt x="90" y="158"/>
                  </a:moveTo>
                  <a:cubicBezTo>
                    <a:pt x="53" y="158"/>
                    <a:pt x="23" y="127"/>
                    <a:pt x="23" y="90"/>
                  </a:cubicBezTo>
                  <a:cubicBezTo>
                    <a:pt x="23" y="53"/>
                    <a:pt x="53" y="23"/>
                    <a:pt x="90" y="23"/>
                  </a:cubicBezTo>
                  <a:cubicBezTo>
                    <a:pt x="127" y="23"/>
                    <a:pt x="157" y="53"/>
                    <a:pt x="157" y="90"/>
                  </a:cubicBezTo>
                  <a:cubicBezTo>
                    <a:pt x="157" y="127"/>
                    <a:pt x="127" y="158"/>
                    <a:pt x="90" y="158"/>
                  </a:cubicBezTo>
                  <a:close/>
                </a:path>
              </a:pathLst>
            </a:custGeom>
            <a:solidFill>
              <a:srgbClr val="CF0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90" name="Freeform 6"/>
            <p:cNvSpPr>
              <a:spLocks noEditPoints="1"/>
            </p:cNvSpPr>
            <p:nvPr/>
          </p:nvSpPr>
          <p:spPr bwMode="auto">
            <a:xfrm>
              <a:off x="2033588" y="1128713"/>
              <a:ext cx="161925" cy="161925"/>
            </a:xfrm>
            <a:custGeom>
              <a:avLst/>
              <a:gdLst>
                <a:gd name="T0" fmla="*/ 90 w 180"/>
                <a:gd name="T1" fmla="*/ 0 h 180"/>
                <a:gd name="T2" fmla="*/ 0 w 180"/>
                <a:gd name="T3" fmla="*/ 90 h 180"/>
                <a:gd name="T4" fmla="*/ 90 w 180"/>
                <a:gd name="T5" fmla="*/ 180 h 180"/>
                <a:gd name="T6" fmla="*/ 180 w 180"/>
                <a:gd name="T7" fmla="*/ 90 h 180"/>
                <a:gd name="T8" fmla="*/ 90 w 180"/>
                <a:gd name="T9" fmla="*/ 0 h 180"/>
                <a:gd name="T10" fmla="*/ 90 w 180"/>
                <a:gd name="T11" fmla="*/ 158 h 180"/>
                <a:gd name="T12" fmla="*/ 23 w 180"/>
                <a:gd name="T13" fmla="*/ 90 h 180"/>
                <a:gd name="T14" fmla="*/ 90 w 180"/>
                <a:gd name="T15" fmla="*/ 23 h 180"/>
                <a:gd name="T16" fmla="*/ 157 w 180"/>
                <a:gd name="T17" fmla="*/ 90 h 180"/>
                <a:gd name="T18" fmla="*/ 90 w 180"/>
                <a:gd name="T19"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90" y="0"/>
                  </a:moveTo>
                  <a:cubicBezTo>
                    <a:pt x="41" y="0"/>
                    <a:pt x="0" y="41"/>
                    <a:pt x="0" y="90"/>
                  </a:cubicBezTo>
                  <a:cubicBezTo>
                    <a:pt x="0" y="140"/>
                    <a:pt x="41" y="180"/>
                    <a:pt x="90" y="180"/>
                  </a:cubicBezTo>
                  <a:cubicBezTo>
                    <a:pt x="140" y="180"/>
                    <a:pt x="180" y="140"/>
                    <a:pt x="180" y="90"/>
                  </a:cubicBezTo>
                  <a:cubicBezTo>
                    <a:pt x="180" y="41"/>
                    <a:pt x="140" y="0"/>
                    <a:pt x="90" y="0"/>
                  </a:cubicBezTo>
                  <a:close/>
                  <a:moveTo>
                    <a:pt x="90" y="158"/>
                  </a:moveTo>
                  <a:cubicBezTo>
                    <a:pt x="53" y="158"/>
                    <a:pt x="23" y="127"/>
                    <a:pt x="23" y="90"/>
                  </a:cubicBezTo>
                  <a:cubicBezTo>
                    <a:pt x="23" y="53"/>
                    <a:pt x="53" y="23"/>
                    <a:pt x="90" y="23"/>
                  </a:cubicBezTo>
                  <a:cubicBezTo>
                    <a:pt x="127" y="23"/>
                    <a:pt x="157" y="53"/>
                    <a:pt x="157" y="90"/>
                  </a:cubicBezTo>
                  <a:cubicBezTo>
                    <a:pt x="157" y="127"/>
                    <a:pt x="127" y="158"/>
                    <a:pt x="90" y="158"/>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91" name="Freeform 7"/>
            <p:cNvSpPr>
              <a:spLocks/>
            </p:cNvSpPr>
            <p:nvPr/>
          </p:nvSpPr>
          <p:spPr bwMode="auto">
            <a:xfrm>
              <a:off x="2068513" y="1182688"/>
              <a:ext cx="73025" cy="73025"/>
            </a:xfrm>
            <a:custGeom>
              <a:avLst/>
              <a:gdLst>
                <a:gd name="T0" fmla="*/ 0 w 81"/>
                <a:gd name="T1" fmla="*/ 29 h 81"/>
                <a:gd name="T2" fmla="*/ 51 w 81"/>
                <a:gd name="T3" fmla="*/ 81 h 81"/>
                <a:gd name="T4" fmla="*/ 81 w 81"/>
                <a:gd name="T5" fmla="*/ 71 h 81"/>
                <a:gd name="T6" fmla="*/ 10 w 81"/>
                <a:gd name="T7" fmla="*/ 0 h 81"/>
                <a:gd name="T8" fmla="*/ 0 w 81"/>
                <a:gd name="T9" fmla="*/ 29 h 81"/>
              </a:gdLst>
              <a:ahLst/>
              <a:cxnLst>
                <a:cxn ang="0">
                  <a:pos x="T0" y="T1"/>
                </a:cxn>
                <a:cxn ang="0">
                  <a:pos x="T2" y="T3"/>
                </a:cxn>
                <a:cxn ang="0">
                  <a:pos x="T4" y="T5"/>
                </a:cxn>
                <a:cxn ang="0">
                  <a:pos x="T6" y="T7"/>
                </a:cxn>
                <a:cxn ang="0">
                  <a:pos x="T8" y="T9"/>
                </a:cxn>
              </a:cxnLst>
              <a:rect l="0" t="0" r="r" b="b"/>
              <a:pathLst>
                <a:path w="81" h="81">
                  <a:moveTo>
                    <a:pt x="0" y="29"/>
                  </a:moveTo>
                  <a:cubicBezTo>
                    <a:pt x="0" y="58"/>
                    <a:pt x="23" y="81"/>
                    <a:pt x="51" y="81"/>
                  </a:cubicBezTo>
                  <a:cubicBezTo>
                    <a:pt x="62" y="81"/>
                    <a:pt x="73" y="77"/>
                    <a:pt x="81" y="71"/>
                  </a:cubicBezTo>
                  <a:cubicBezTo>
                    <a:pt x="10" y="0"/>
                    <a:pt x="10" y="0"/>
                    <a:pt x="10" y="0"/>
                  </a:cubicBezTo>
                  <a:cubicBezTo>
                    <a:pt x="4" y="8"/>
                    <a:pt x="0" y="18"/>
                    <a:pt x="0" y="29"/>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92" name="Freeform 8"/>
            <p:cNvSpPr>
              <a:spLocks/>
            </p:cNvSpPr>
            <p:nvPr/>
          </p:nvSpPr>
          <p:spPr bwMode="auto">
            <a:xfrm>
              <a:off x="2087563" y="1163638"/>
              <a:ext cx="73025" cy="73025"/>
            </a:xfrm>
            <a:custGeom>
              <a:avLst/>
              <a:gdLst>
                <a:gd name="T0" fmla="*/ 30 w 81"/>
                <a:gd name="T1" fmla="*/ 0 h 81"/>
                <a:gd name="T2" fmla="*/ 0 w 81"/>
                <a:gd name="T3" fmla="*/ 10 h 81"/>
                <a:gd name="T4" fmla="*/ 72 w 81"/>
                <a:gd name="T5" fmla="*/ 81 h 81"/>
                <a:gd name="T6" fmla="*/ 81 w 81"/>
                <a:gd name="T7" fmla="*/ 51 h 81"/>
                <a:gd name="T8" fmla="*/ 30 w 81"/>
                <a:gd name="T9" fmla="*/ 0 h 81"/>
              </a:gdLst>
              <a:ahLst/>
              <a:cxnLst>
                <a:cxn ang="0">
                  <a:pos x="T0" y="T1"/>
                </a:cxn>
                <a:cxn ang="0">
                  <a:pos x="T2" y="T3"/>
                </a:cxn>
                <a:cxn ang="0">
                  <a:pos x="T4" y="T5"/>
                </a:cxn>
                <a:cxn ang="0">
                  <a:pos x="T6" y="T7"/>
                </a:cxn>
                <a:cxn ang="0">
                  <a:pos x="T8" y="T9"/>
                </a:cxn>
              </a:cxnLst>
              <a:rect l="0" t="0" r="r" b="b"/>
              <a:pathLst>
                <a:path w="81" h="81">
                  <a:moveTo>
                    <a:pt x="30" y="0"/>
                  </a:moveTo>
                  <a:cubicBezTo>
                    <a:pt x="19" y="0"/>
                    <a:pt x="9" y="4"/>
                    <a:pt x="0" y="10"/>
                  </a:cubicBezTo>
                  <a:cubicBezTo>
                    <a:pt x="72" y="81"/>
                    <a:pt x="72" y="81"/>
                    <a:pt x="72" y="81"/>
                  </a:cubicBezTo>
                  <a:cubicBezTo>
                    <a:pt x="78" y="73"/>
                    <a:pt x="81" y="63"/>
                    <a:pt x="81" y="51"/>
                  </a:cubicBezTo>
                  <a:cubicBezTo>
                    <a:pt x="81" y="23"/>
                    <a:pt x="58" y="0"/>
                    <a:pt x="3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93" name="Freeform 9"/>
            <p:cNvSpPr>
              <a:spLocks noEditPoints="1"/>
            </p:cNvSpPr>
            <p:nvPr/>
          </p:nvSpPr>
          <p:spPr bwMode="auto">
            <a:xfrm>
              <a:off x="2054225" y="1149350"/>
              <a:ext cx="120650" cy="120650"/>
            </a:xfrm>
            <a:custGeom>
              <a:avLst/>
              <a:gdLst>
                <a:gd name="T0" fmla="*/ 67 w 134"/>
                <a:gd name="T1" fmla="*/ 0 h 135"/>
                <a:gd name="T2" fmla="*/ 0 w 134"/>
                <a:gd name="T3" fmla="*/ 67 h 135"/>
                <a:gd name="T4" fmla="*/ 67 w 134"/>
                <a:gd name="T5" fmla="*/ 135 h 135"/>
                <a:gd name="T6" fmla="*/ 134 w 134"/>
                <a:gd name="T7" fmla="*/ 67 h 135"/>
                <a:gd name="T8" fmla="*/ 67 w 134"/>
                <a:gd name="T9" fmla="*/ 0 h 135"/>
                <a:gd name="T10" fmla="*/ 67 w 134"/>
                <a:gd name="T11" fmla="*/ 119 h 135"/>
                <a:gd name="T12" fmla="*/ 16 w 134"/>
                <a:gd name="T13" fmla="*/ 67 h 135"/>
                <a:gd name="T14" fmla="*/ 26 w 134"/>
                <a:gd name="T15" fmla="*/ 38 h 135"/>
                <a:gd name="T16" fmla="*/ 97 w 134"/>
                <a:gd name="T17" fmla="*/ 109 h 135"/>
                <a:gd name="T18" fmla="*/ 67 w 134"/>
                <a:gd name="T19" fmla="*/ 119 h 135"/>
                <a:gd name="T20" fmla="*/ 109 w 134"/>
                <a:gd name="T21" fmla="*/ 97 h 135"/>
                <a:gd name="T22" fmla="*/ 37 w 134"/>
                <a:gd name="T23" fmla="*/ 26 h 135"/>
                <a:gd name="T24" fmla="*/ 67 w 134"/>
                <a:gd name="T25" fmla="*/ 16 h 135"/>
                <a:gd name="T26" fmla="*/ 118 w 134"/>
                <a:gd name="T27" fmla="*/ 67 h 135"/>
                <a:gd name="T28" fmla="*/ 109 w 134"/>
                <a:gd name="T29" fmla="*/ 97 h 135"/>
                <a:gd name="T30" fmla="*/ 115 w 134"/>
                <a:gd name="T31" fmla="*/ 104 h 135"/>
                <a:gd name="T32" fmla="*/ 109 w 134"/>
                <a:gd name="T33"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35">
                  <a:moveTo>
                    <a:pt x="67" y="0"/>
                  </a:moveTo>
                  <a:cubicBezTo>
                    <a:pt x="30" y="0"/>
                    <a:pt x="0" y="30"/>
                    <a:pt x="0" y="67"/>
                  </a:cubicBezTo>
                  <a:cubicBezTo>
                    <a:pt x="0" y="104"/>
                    <a:pt x="30" y="135"/>
                    <a:pt x="67" y="135"/>
                  </a:cubicBezTo>
                  <a:cubicBezTo>
                    <a:pt x="104" y="135"/>
                    <a:pt x="134" y="104"/>
                    <a:pt x="134" y="67"/>
                  </a:cubicBezTo>
                  <a:cubicBezTo>
                    <a:pt x="134" y="30"/>
                    <a:pt x="104" y="0"/>
                    <a:pt x="67" y="0"/>
                  </a:cubicBezTo>
                  <a:close/>
                  <a:moveTo>
                    <a:pt x="67" y="119"/>
                  </a:moveTo>
                  <a:cubicBezTo>
                    <a:pt x="39" y="119"/>
                    <a:pt x="16" y="96"/>
                    <a:pt x="16" y="67"/>
                  </a:cubicBezTo>
                  <a:cubicBezTo>
                    <a:pt x="16" y="56"/>
                    <a:pt x="20" y="46"/>
                    <a:pt x="26" y="38"/>
                  </a:cubicBezTo>
                  <a:cubicBezTo>
                    <a:pt x="97" y="109"/>
                    <a:pt x="97" y="109"/>
                    <a:pt x="97" y="109"/>
                  </a:cubicBezTo>
                  <a:cubicBezTo>
                    <a:pt x="89" y="115"/>
                    <a:pt x="78" y="119"/>
                    <a:pt x="67" y="119"/>
                  </a:cubicBezTo>
                  <a:close/>
                  <a:moveTo>
                    <a:pt x="109" y="97"/>
                  </a:moveTo>
                  <a:cubicBezTo>
                    <a:pt x="37" y="26"/>
                    <a:pt x="37" y="26"/>
                    <a:pt x="37" y="26"/>
                  </a:cubicBezTo>
                  <a:cubicBezTo>
                    <a:pt x="46" y="20"/>
                    <a:pt x="56" y="16"/>
                    <a:pt x="67" y="16"/>
                  </a:cubicBezTo>
                  <a:cubicBezTo>
                    <a:pt x="95" y="16"/>
                    <a:pt x="118" y="39"/>
                    <a:pt x="118" y="67"/>
                  </a:cubicBezTo>
                  <a:cubicBezTo>
                    <a:pt x="118" y="79"/>
                    <a:pt x="115" y="89"/>
                    <a:pt x="109" y="97"/>
                  </a:cubicBezTo>
                  <a:cubicBezTo>
                    <a:pt x="115" y="104"/>
                    <a:pt x="115" y="104"/>
                    <a:pt x="115" y="104"/>
                  </a:cubicBezTo>
                  <a:lnTo>
                    <a:pt x="109"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grpSp>
      <p:sp>
        <p:nvSpPr>
          <p:cNvPr id="53" name="Rounded Rectangular Callout 52"/>
          <p:cNvSpPr/>
          <p:nvPr/>
        </p:nvSpPr>
        <p:spPr>
          <a:xfrm>
            <a:off x="4398186" y="3315298"/>
            <a:ext cx="2639021" cy="1091451"/>
          </a:xfrm>
          <a:prstGeom prst="wedgeRoundRectCallout">
            <a:avLst>
              <a:gd name="adj1" fmla="val -86627"/>
              <a:gd name="adj2" fmla="val 48305"/>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rPr>
              <a:t>These attacks must be prevented from reaching the web application</a:t>
            </a:r>
          </a:p>
        </p:txBody>
      </p:sp>
    </p:spTree>
    <p:custDataLst>
      <p:tags r:id="rId1"/>
    </p:custDataLst>
    <p:extLst>
      <p:ext uri="{BB962C8B-B14F-4D97-AF65-F5344CB8AC3E}">
        <p14:creationId xmlns:p14="http://schemas.microsoft.com/office/powerpoint/2010/main" val="156893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4.16667E-7 4.81481E-6 L -0.02682 0.06342 " pathEditMode="relative" rAng="0" ptsTypes="AA">
                                      <p:cBhvr>
                                        <p:cTn id="6" dur="1250" fill="hold"/>
                                        <p:tgtEl>
                                          <p:spTgt spid="81"/>
                                        </p:tgtEl>
                                        <p:attrNameLst>
                                          <p:attrName>ppt_x</p:attrName>
                                          <p:attrName>ppt_y</p:attrName>
                                        </p:attrNameLst>
                                      </p:cBhvr>
                                      <p:rCtr x="-1341" y="3171"/>
                                    </p:animMotion>
                                  </p:childTnLst>
                                </p:cTn>
                              </p:par>
                              <p:par>
                                <p:cTn id="7" presetID="6" presetClass="emph" presetSubtype="0" accel="49600" decel="50400" fill="hold" grpId="1" nodeType="withEffect">
                                  <p:stCondLst>
                                    <p:cond delay="0"/>
                                  </p:stCondLst>
                                  <p:childTnLst>
                                    <p:animScale>
                                      <p:cBhvr>
                                        <p:cTn id="8" dur="1250" fill="hold"/>
                                        <p:tgtEl>
                                          <p:spTgt spid="81"/>
                                        </p:tgtEl>
                                      </p:cBhvr>
                                      <p:by x="132000" y="132000"/>
                                    </p:animScale>
                                  </p:childTnLst>
                                </p:cTn>
                              </p:par>
                            </p:childTnLst>
                          </p:cTn>
                        </p:par>
                        <p:par>
                          <p:cTn id="9" fill="hold">
                            <p:stCondLst>
                              <p:cond delay="1250"/>
                            </p:stCondLst>
                            <p:childTnLst>
                              <p:par>
                                <p:cTn id="10" presetID="1" presetClass="entr" presetSubtype="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childTnLst>
                                </p:cTn>
                              </p:par>
                              <p:par>
                                <p:cTn id="12" presetID="1" presetClass="exit" presetSubtype="0" fill="hold" grpId="2" nodeType="withEffect">
                                  <p:stCondLst>
                                    <p:cond delay="0"/>
                                  </p:stCondLst>
                                  <p:childTnLst>
                                    <p:set>
                                      <p:cBhvr>
                                        <p:cTn id="13" dur="1" fill="hold">
                                          <p:stCondLst>
                                            <p:cond delay="0"/>
                                          </p:stCondLst>
                                        </p:cTn>
                                        <p:tgtEl>
                                          <p:spTgt spid="81"/>
                                        </p:tgtEl>
                                        <p:attrNameLst>
                                          <p:attrName>style.visibility</p:attrName>
                                        </p:attrNameLst>
                                      </p:cBhvr>
                                      <p:to>
                                        <p:strVal val="hidden"/>
                                      </p:to>
                                    </p:set>
                                  </p:childTnLst>
                                </p:cTn>
                              </p:par>
                            </p:childTnLst>
                          </p:cTn>
                        </p:par>
                        <p:par>
                          <p:cTn id="14" fill="hold">
                            <p:stCondLst>
                              <p:cond delay="1250"/>
                            </p:stCondLst>
                            <p:childTnLst>
                              <p:par>
                                <p:cTn id="15" presetID="1" presetClass="entr" presetSubtype="0"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42" presetClass="path" presetSubtype="0" accel="50000" decel="50000" fill="hold" nodeType="withEffect">
                                  <p:stCondLst>
                                    <p:cond delay="0"/>
                                  </p:stCondLst>
                                  <p:childTnLst>
                                    <p:animMotion origin="layout" path="M 3.95833E-6 4.44444E-6 L -0.04454 -0.57269 " pathEditMode="relative" rAng="0" ptsTypes="AA">
                                      <p:cBhvr>
                                        <p:cTn id="18" dur="1500" fill="hold"/>
                                        <p:tgtEl>
                                          <p:spTgt spid="60"/>
                                        </p:tgtEl>
                                        <p:attrNameLst>
                                          <p:attrName>ppt_x</p:attrName>
                                          <p:attrName>ppt_y</p:attrName>
                                        </p:attrNameLst>
                                      </p:cBhvr>
                                      <p:rCtr x="-2227" y="-28634"/>
                                    </p:animMotion>
                                  </p:childTnLst>
                                </p:cTn>
                              </p:par>
                            </p:childTnLst>
                          </p:cTn>
                        </p:par>
                        <p:par>
                          <p:cTn id="19" fill="hold">
                            <p:stCondLst>
                              <p:cond delay="2750"/>
                            </p:stCondLst>
                            <p:childTnLst>
                              <p:par>
                                <p:cTn id="20" presetID="10" presetClass="entr" presetSubtype="0" fill="hold" grpId="0"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subTnLst>
                                    <p:set>
                                      <p:cBhvr override="childStyle">
                                        <p:cTn dur="1" fill="hold" display="0" masterRel="nextClick" afterEffect="1"/>
                                        <p:tgtEl>
                                          <p:spTgt spid="7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par>
                          <p:cTn id="29" fill="hold">
                            <p:stCondLst>
                              <p:cond delay="0"/>
                            </p:stCondLst>
                            <p:childTnLst>
                              <p:par>
                                <p:cTn id="30" presetID="8" presetClass="emph" presetSubtype="0" fill="hold" nodeType="afterEffect">
                                  <p:stCondLst>
                                    <p:cond delay="0"/>
                                  </p:stCondLst>
                                  <p:childTnLst>
                                    <p:animRot by="-5400000">
                                      <p:cBhvr>
                                        <p:cTn id="31" dur="500" fill="hold"/>
                                        <p:tgtEl>
                                          <p:spTgt spid="76"/>
                                        </p:tgtEl>
                                        <p:attrNameLst>
                                          <p:attrName>r</p:attrName>
                                        </p:attrNameLst>
                                      </p:cBhvr>
                                    </p:animRo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500"/>
                                        <p:tgtEl>
                                          <p:spTgt spid="79"/>
                                        </p:tgtEl>
                                      </p:cBhvr>
                                    </p:animEffect>
                                  </p:childTnLst>
                                  <p:subTnLst>
                                    <p:set>
                                      <p:cBhvr override="childStyle">
                                        <p:cTn dur="1" fill="hold" display="0" masterRel="nextClick" afterEffect="1"/>
                                        <p:tgtEl>
                                          <p:spTgt spid="79"/>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1"/>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2.70833E-6 1.11111E-6 L -0.47982 -0.5125 " pathEditMode="relative" rAng="0" ptsTypes="AA">
                                      <p:cBhvr>
                                        <p:cTn id="41" dur="1500" fill="hold"/>
                                        <p:tgtEl>
                                          <p:spTgt spid="61"/>
                                        </p:tgtEl>
                                        <p:attrNameLst>
                                          <p:attrName>ppt_x</p:attrName>
                                          <p:attrName>ppt_y</p:attrName>
                                        </p:attrNameLst>
                                      </p:cBhvr>
                                      <p:rCtr x="-23997" y="-25625"/>
                                    </p:animMotion>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subTnLst>
                                    <p:set>
                                      <p:cBhvr override="childStyle">
                                        <p:cTn dur="1" fill="hold" display="0" masterRel="nextClick" afterEffect="1"/>
                                        <p:tgtEl>
                                          <p:spTgt spid="82"/>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fade">
                                      <p:cBhvr>
                                        <p:cTn id="50" dur="500"/>
                                        <p:tgtEl>
                                          <p:spTgt spid="87"/>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fade">
                                      <p:cBhvr>
                                        <p:cTn id="54" dur="500"/>
                                        <p:tgtEl>
                                          <p:spTgt spid="6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par>
                                <p:cTn id="60" presetID="1" presetClass="exit" presetSubtype="0" fill="hold" grpId="1" nodeType="withEffect">
                                  <p:stCondLst>
                                    <p:cond delay="0"/>
                                  </p:stCondLst>
                                  <p:childTnLst>
                                    <p:set>
                                      <p:cBhvr>
                                        <p:cTn id="61" dur="1" fill="hold">
                                          <p:stCondLst>
                                            <p:cond delay="0"/>
                                          </p:stCondLst>
                                        </p:cTn>
                                        <p:tgtEl>
                                          <p:spTgt spid="87"/>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88"/>
                                        </p:tgtEl>
                                        <p:attrNameLst>
                                          <p:attrName>style.visibility</p:attrName>
                                        </p:attrNameLst>
                                      </p:cBhvr>
                                      <p:to>
                                        <p:strVal val="visible"/>
                                      </p:to>
                                    </p:set>
                                    <p:animEffect transition="in" filter="fade">
                                      <p:cBhvr>
                                        <p:cTn id="65" dur="500"/>
                                        <p:tgtEl>
                                          <p:spTgt spid="88"/>
                                        </p:tgtEl>
                                      </p:cBhvr>
                                    </p:animEffect>
                                  </p:childTnLst>
                                </p:cTn>
                              </p:par>
                            </p:childTnLst>
                          </p:cTn>
                        </p:par>
                        <p:par>
                          <p:cTn id="66" fill="hold">
                            <p:stCondLst>
                              <p:cond delay="1000"/>
                            </p:stCondLst>
                            <p:childTnLst>
                              <p:par>
                                <p:cTn id="67" presetID="2" presetClass="exit" presetSubtype="12" fill="hold" grpId="1" nodeType="afterEffect">
                                  <p:stCondLst>
                                    <p:cond delay="0"/>
                                  </p:stCondLst>
                                  <p:childTnLst>
                                    <p:anim calcmode="lin" valueType="num">
                                      <p:cBhvr additive="base">
                                        <p:cTn id="68" dur="500"/>
                                        <p:tgtEl>
                                          <p:spTgt spid="66"/>
                                        </p:tgtEl>
                                        <p:attrNameLst>
                                          <p:attrName>ppt_x</p:attrName>
                                        </p:attrNameLst>
                                      </p:cBhvr>
                                      <p:tavLst>
                                        <p:tav tm="0">
                                          <p:val>
                                            <p:strVal val="ppt_x"/>
                                          </p:val>
                                        </p:tav>
                                        <p:tav tm="100000">
                                          <p:val>
                                            <p:strVal val="0-ppt_w/2"/>
                                          </p:val>
                                        </p:tav>
                                      </p:tavLst>
                                    </p:anim>
                                    <p:anim calcmode="lin" valueType="num">
                                      <p:cBhvr additive="base">
                                        <p:cTn id="69" dur="500"/>
                                        <p:tgtEl>
                                          <p:spTgt spid="66"/>
                                        </p:tgtEl>
                                        <p:attrNameLst>
                                          <p:attrName>ppt_y</p:attrName>
                                        </p:attrNameLst>
                                      </p:cBhvr>
                                      <p:tavLst>
                                        <p:tav tm="0">
                                          <p:val>
                                            <p:strVal val="ppt_y"/>
                                          </p:val>
                                        </p:tav>
                                        <p:tav tm="100000">
                                          <p:val>
                                            <p:strVal val="1+ppt_h/2"/>
                                          </p:val>
                                        </p:tav>
                                      </p:tavLst>
                                    </p:anim>
                                    <p:set>
                                      <p:cBhvr>
                                        <p:cTn id="70" dur="1" fill="hold">
                                          <p:stCondLst>
                                            <p:cond delay="4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79" grpId="0" animBg="1"/>
      <p:bldP spid="62" grpId="0" animBg="1"/>
      <p:bldP spid="87" grpId="0" animBg="1"/>
      <p:bldP spid="87" grpId="1" animBg="1"/>
      <p:bldP spid="81" grpId="0" animBg="1"/>
      <p:bldP spid="81" grpId="1" animBg="1"/>
      <p:bldP spid="81" grpId="2" animBg="1"/>
      <p:bldP spid="75" grpId="0" animBg="1"/>
      <p:bldP spid="8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4"/>
          <a:stretch>
            <a:fillRect/>
          </a:stretch>
        </p:blipFill>
        <p:spPr>
          <a:xfrm>
            <a:off x="2549222" y="2792298"/>
            <a:ext cx="899586" cy="801000"/>
          </a:xfrm>
          <a:prstGeom prst="rect">
            <a:avLst/>
          </a:prstGeom>
        </p:spPr>
      </p:pic>
      <p:pic>
        <p:nvPicPr>
          <p:cNvPr id="55" name="Picture 54" descr="BIG-IP 10000 Series.em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6997" y="3060413"/>
            <a:ext cx="2783730" cy="515649"/>
          </a:xfrm>
          <a:prstGeom prst="rect">
            <a:avLst/>
          </a:prstGeom>
        </p:spPr>
      </p:pic>
      <p:grpSp>
        <p:nvGrpSpPr>
          <p:cNvPr id="67" name="Group 66"/>
          <p:cNvGrpSpPr/>
          <p:nvPr/>
        </p:nvGrpSpPr>
        <p:grpSpPr>
          <a:xfrm>
            <a:off x="1596997" y="2764546"/>
            <a:ext cx="2783730" cy="811516"/>
            <a:chOff x="5521832" y="2506478"/>
            <a:chExt cx="2783730" cy="811516"/>
          </a:xfrm>
        </p:grpSpPr>
        <p:pic>
          <p:nvPicPr>
            <p:cNvPr id="69" name="Picture 68" descr="BIG-IP 10000 Series.em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1832" y="2802345"/>
              <a:ext cx="2783730" cy="515649"/>
            </a:xfrm>
            <a:prstGeom prst="rect">
              <a:avLst/>
            </a:prstGeom>
          </p:spPr>
        </p:pic>
        <p:sp>
          <p:nvSpPr>
            <p:cNvPr id="73" name="Rounded Rectangle 72"/>
            <p:cNvSpPr/>
            <p:nvPr/>
          </p:nvSpPr>
          <p:spPr>
            <a:xfrm>
              <a:off x="6509462" y="2506478"/>
              <a:ext cx="808470" cy="373763"/>
            </a:xfrm>
            <a:prstGeom prst="roundRect">
              <a:avLst/>
            </a:prstGeom>
            <a:solidFill>
              <a:schemeClr val="accent4">
                <a:lumMod val="75000"/>
              </a:schemeClr>
            </a:solidFill>
            <a:ln w="19050">
              <a:noFill/>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sz="2200" b="1" dirty="0">
                  <a:solidFill>
                    <a:schemeClr val="tx1"/>
                  </a:solidFill>
                  <a:ea typeface="ＭＳ Ｐゴシック" pitchFamily="-106" charset="-128"/>
                </a:rPr>
                <a:t>ASM</a:t>
              </a:r>
            </a:p>
          </p:txBody>
        </p:sp>
      </p:grpSp>
      <p:sp>
        <p:nvSpPr>
          <p:cNvPr id="57" name="Rounded Rectangle 56"/>
          <p:cNvSpPr/>
          <p:nvPr/>
        </p:nvSpPr>
        <p:spPr>
          <a:xfrm>
            <a:off x="2584627" y="2761566"/>
            <a:ext cx="808470" cy="373763"/>
          </a:xfrm>
          <a:prstGeom prst="roundRect">
            <a:avLst/>
          </a:prstGeom>
          <a:solidFill>
            <a:schemeClr val="accent4">
              <a:lumMod val="75000"/>
            </a:schemeClr>
          </a:solidFill>
          <a:ln w="19050">
            <a:noFill/>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sz="2200" b="1" dirty="0">
                <a:solidFill>
                  <a:schemeClr val="tx1"/>
                </a:solidFill>
                <a:ea typeface="ＭＳ Ｐゴシック" pitchFamily="-106" charset="-128"/>
              </a:rPr>
              <a:t>ASM</a:t>
            </a:r>
          </a:p>
        </p:txBody>
      </p:sp>
      <p:sp>
        <p:nvSpPr>
          <p:cNvPr id="58" name="Rounded Rectangle 57"/>
          <p:cNvSpPr/>
          <p:nvPr/>
        </p:nvSpPr>
        <p:spPr>
          <a:xfrm>
            <a:off x="2011415" y="2754623"/>
            <a:ext cx="808470" cy="373763"/>
          </a:xfrm>
          <a:prstGeom prst="roundRect">
            <a:avLst/>
          </a:prstGeom>
          <a:solidFill>
            <a:schemeClr val="accent4">
              <a:lumMod val="75000"/>
            </a:schemeClr>
          </a:solidFill>
          <a:ln w="19050">
            <a:noFill/>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sz="2200" b="1" dirty="0">
                <a:solidFill>
                  <a:schemeClr val="tx1"/>
                </a:solidFill>
                <a:ea typeface="ＭＳ Ｐゴシック" pitchFamily="-106" charset="-128"/>
              </a:rPr>
              <a:t>AFM</a:t>
            </a:r>
          </a:p>
        </p:txBody>
      </p:sp>
      <p:sp>
        <p:nvSpPr>
          <p:cNvPr id="190466" name="Rectangle 2"/>
          <p:cNvSpPr>
            <a:spLocks noGrp="1" noChangeArrowheads="1"/>
          </p:cNvSpPr>
          <p:nvPr>
            <p:ph type="title"/>
          </p:nvPr>
        </p:nvSpPr>
        <p:spPr/>
        <p:txBody>
          <a:bodyPr/>
          <a:lstStyle/>
          <a:p>
            <a:r>
              <a:rPr lang="en-US" dirty="0"/>
              <a:t>Using BIG-IP ASM to Protect Web Applications</a:t>
            </a:r>
          </a:p>
        </p:txBody>
      </p:sp>
      <p:cxnSp>
        <p:nvCxnSpPr>
          <p:cNvPr id="23" name="Straight Arrow Connector 22"/>
          <p:cNvCxnSpPr/>
          <p:nvPr/>
        </p:nvCxnSpPr>
        <p:spPr>
          <a:xfrm>
            <a:off x="3411470" y="4724400"/>
            <a:ext cx="6859597" cy="0"/>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3356049" y="6334432"/>
            <a:ext cx="6719894" cy="0"/>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Rounded Rectangular Callout 53"/>
          <p:cNvSpPr/>
          <p:nvPr/>
        </p:nvSpPr>
        <p:spPr>
          <a:xfrm>
            <a:off x="4707605" y="1306286"/>
            <a:ext cx="2503092" cy="860004"/>
          </a:xfrm>
          <a:prstGeom prst="wedgeRoundRectCallout">
            <a:avLst>
              <a:gd name="adj1" fmla="val -61720"/>
              <a:gd name="adj2" fmla="val 107561"/>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schemeClr val="bg2"/>
                </a:solidFill>
              </a:rPr>
              <a:t>ASM verifies request against a security policy</a:t>
            </a:r>
          </a:p>
        </p:txBody>
      </p:sp>
      <p:cxnSp>
        <p:nvCxnSpPr>
          <p:cNvPr id="56" name="Straight Arrow Connector 55"/>
          <p:cNvCxnSpPr/>
          <p:nvPr/>
        </p:nvCxnSpPr>
        <p:spPr>
          <a:xfrm>
            <a:off x="2971800" y="1786978"/>
            <a:ext cx="0" cy="958448"/>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a:endCxn id="46" idx="0"/>
          </p:cNvCxnSpPr>
          <p:nvPr/>
        </p:nvCxnSpPr>
        <p:spPr>
          <a:xfrm>
            <a:off x="2995722" y="3593298"/>
            <a:ext cx="5263" cy="1273863"/>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951323" y="4867160"/>
            <a:ext cx="1593706" cy="1393856"/>
            <a:chOff x="7715243" y="5410200"/>
            <a:chExt cx="1593706" cy="1393856"/>
          </a:xfrm>
        </p:grpSpPr>
        <p:sp>
          <p:nvSpPr>
            <p:cNvPr id="15" name="TextBox 14"/>
            <p:cNvSpPr txBox="1"/>
            <p:nvPr/>
          </p:nvSpPr>
          <p:spPr>
            <a:xfrm>
              <a:off x="7715243" y="6496279"/>
              <a:ext cx="1593706"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Database server</a:t>
              </a:r>
            </a:p>
          </p:txBody>
        </p:sp>
        <p:pic>
          <p:nvPicPr>
            <p:cNvPr id="35" name="Picture 34"/>
            <p:cNvPicPr>
              <a:picLocks noChangeAspect="1"/>
            </p:cNvPicPr>
            <p:nvPr/>
          </p:nvPicPr>
          <p:blipFill>
            <a:blip r:embed="rId6"/>
            <a:stretch>
              <a:fillRect/>
            </a:stretch>
          </p:blipFill>
          <p:spPr>
            <a:xfrm>
              <a:off x="8117226" y="5410200"/>
              <a:ext cx="710129" cy="1086079"/>
            </a:xfrm>
            <a:prstGeom prst="rect">
              <a:avLst/>
            </a:prstGeom>
          </p:spPr>
        </p:pic>
      </p:grpSp>
      <p:grpSp>
        <p:nvGrpSpPr>
          <p:cNvPr id="6" name="Group 5"/>
          <p:cNvGrpSpPr/>
          <p:nvPr/>
        </p:nvGrpSpPr>
        <p:grpSpPr>
          <a:xfrm>
            <a:off x="10136902" y="5037467"/>
            <a:ext cx="856954" cy="1223549"/>
            <a:chOff x="10668000" y="4127212"/>
            <a:chExt cx="856954" cy="1223549"/>
          </a:xfrm>
        </p:grpSpPr>
        <p:sp>
          <p:nvSpPr>
            <p:cNvPr id="18" name="TextBox 17"/>
            <p:cNvSpPr txBox="1"/>
            <p:nvPr/>
          </p:nvSpPr>
          <p:spPr>
            <a:xfrm>
              <a:off x="10802165" y="5042984"/>
              <a:ext cx="588624"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Data</a:t>
              </a:r>
            </a:p>
          </p:txBody>
        </p:sp>
        <p:sp>
          <p:nvSpPr>
            <p:cNvPr id="41" name="Freeform 19"/>
            <p:cNvSpPr>
              <a:spLocks noEditPoints="1"/>
            </p:cNvSpPr>
            <p:nvPr/>
          </p:nvSpPr>
          <p:spPr bwMode="auto">
            <a:xfrm>
              <a:off x="10668000" y="4127212"/>
              <a:ext cx="856954" cy="915772"/>
            </a:xfrm>
            <a:custGeom>
              <a:avLst/>
              <a:gdLst>
                <a:gd name="T0" fmla="*/ 206 w 412"/>
                <a:gd name="T1" fmla="*/ 0 h 441"/>
                <a:gd name="T2" fmla="*/ 0 w 412"/>
                <a:gd name="T3" fmla="*/ 82 h 441"/>
                <a:gd name="T4" fmla="*/ 0 w 412"/>
                <a:gd name="T5" fmla="*/ 361 h 441"/>
                <a:gd name="T6" fmla="*/ 0 w 412"/>
                <a:gd name="T7" fmla="*/ 361 h 441"/>
                <a:gd name="T8" fmla="*/ 206 w 412"/>
                <a:gd name="T9" fmla="*/ 441 h 441"/>
                <a:gd name="T10" fmla="*/ 411 w 412"/>
                <a:gd name="T11" fmla="*/ 361 h 441"/>
                <a:gd name="T12" fmla="*/ 412 w 412"/>
                <a:gd name="T13" fmla="*/ 361 h 441"/>
                <a:gd name="T14" fmla="*/ 412 w 412"/>
                <a:gd name="T15" fmla="*/ 82 h 441"/>
                <a:gd name="T16" fmla="*/ 206 w 412"/>
                <a:gd name="T17" fmla="*/ 0 h 441"/>
                <a:gd name="T18" fmla="*/ 381 w 412"/>
                <a:gd name="T19" fmla="*/ 320 h 441"/>
                <a:gd name="T20" fmla="*/ 206 w 412"/>
                <a:gd name="T21" fmla="*/ 357 h 441"/>
                <a:gd name="T22" fmla="*/ 30 w 412"/>
                <a:gd name="T23" fmla="*/ 320 h 441"/>
                <a:gd name="T24" fmla="*/ 25 w 412"/>
                <a:gd name="T25" fmla="*/ 303 h 441"/>
                <a:gd name="T26" fmla="*/ 42 w 412"/>
                <a:gd name="T27" fmla="*/ 299 h 441"/>
                <a:gd name="T28" fmla="*/ 206 w 412"/>
                <a:gd name="T29" fmla="*/ 333 h 441"/>
                <a:gd name="T30" fmla="*/ 369 w 412"/>
                <a:gd name="T31" fmla="*/ 299 h 441"/>
                <a:gd name="T32" fmla="*/ 386 w 412"/>
                <a:gd name="T33" fmla="*/ 303 h 441"/>
                <a:gd name="T34" fmla="*/ 381 w 412"/>
                <a:gd name="T35" fmla="*/ 320 h 441"/>
                <a:gd name="T36" fmla="*/ 381 w 412"/>
                <a:gd name="T37" fmla="*/ 223 h 441"/>
                <a:gd name="T38" fmla="*/ 206 w 412"/>
                <a:gd name="T39" fmla="*/ 260 h 441"/>
                <a:gd name="T40" fmla="*/ 30 w 412"/>
                <a:gd name="T41" fmla="*/ 223 h 441"/>
                <a:gd name="T42" fmla="*/ 25 w 412"/>
                <a:gd name="T43" fmla="*/ 207 h 441"/>
                <a:gd name="T44" fmla="*/ 42 w 412"/>
                <a:gd name="T45" fmla="*/ 202 h 441"/>
                <a:gd name="T46" fmla="*/ 206 w 412"/>
                <a:gd name="T47" fmla="*/ 236 h 441"/>
                <a:gd name="T48" fmla="*/ 369 w 412"/>
                <a:gd name="T49" fmla="*/ 202 h 441"/>
                <a:gd name="T50" fmla="*/ 386 w 412"/>
                <a:gd name="T51" fmla="*/ 207 h 441"/>
                <a:gd name="T52" fmla="*/ 381 w 412"/>
                <a:gd name="T53" fmla="*/ 223 h 441"/>
                <a:gd name="T54" fmla="*/ 381 w 412"/>
                <a:gd name="T55" fmla="*/ 126 h 441"/>
                <a:gd name="T56" fmla="*/ 206 w 412"/>
                <a:gd name="T57" fmla="*/ 164 h 441"/>
                <a:gd name="T58" fmla="*/ 30 w 412"/>
                <a:gd name="T59" fmla="*/ 126 h 441"/>
                <a:gd name="T60" fmla="*/ 25 w 412"/>
                <a:gd name="T61" fmla="*/ 110 h 441"/>
                <a:gd name="T62" fmla="*/ 42 w 412"/>
                <a:gd name="T63" fmla="*/ 106 h 441"/>
                <a:gd name="T64" fmla="*/ 206 w 412"/>
                <a:gd name="T65" fmla="*/ 140 h 441"/>
                <a:gd name="T66" fmla="*/ 369 w 412"/>
                <a:gd name="T67" fmla="*/ 106 h 441"/>
                <a:gd name="T68" fmla="*/ 386 w 412"/>
                <a:gd name="T69" fmla="*/ 110 h 441"/>
                <a:gd name="T70" fmla="*/ 381 w 412"/>
                <a:gd name="T71" fmla="*/ 12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2" h="441">
                  <a:moveTo>
                    <a:pt x="206" y="0"/>
                  </a:moveTo>
                  <a:cubicBezTo>
                    <a:pt x="92" y="0"/>
                    <a:pt x="0" y="37"/>
                    <a:pt x="0" y="82"/>
                  </a:cubicBezTo>
                  <a:cubicBezTo>
                    <a:pt x="0" y="82"/>
                    <a:pt x="0" y="361"/>
                    <a:pt x="0" y="361"/>
                  </a:cubicBezTo>
                  <a:cubicBezTo>
                    <a:pt x="0" y="361"/>
                    <a:pt x="0" y="361"/>
                    <a:pt x="0" y="361"/>
                  </a:cubicBezTo>
                  <a:cubicBezTo>
                    <a:pt x="1" y="406"/>
                    <a:pt x="93" y="441"/>
                    <a:pt x="206" y="441"/>
                  </a:cubicBezTo>
                  <a:cubicBezTo>
                    <a:pt x="318" y="441"/>
                    <a:pt x="410" y="406"/>
                    <a:pt x="411" y="361"/>
                  </a:cubicBezTo>
                  <a:cubicBezTo>
                    <a:pt x="412" y="361"/>
                    <a:pt x="412" y="361"/>
                    <a:pt x="412" y="361"/>
                  </a:cubicBezTo>
                  <a:cubicBezTo>
                    <a:pt x="412" y="361"/>
                    <a:pt x="412" y="82"/>
                    <a:pt x="412" y="82"/>
                  </a:cubicBezTo>
                  <a:cubicBezTo>
                    <a:pt x="412" y="37"/>
                    <a:pt x="319" y="0"/>
                    <a:pt x="206" y="0"/>
                  </a:cubicBezTo>
                  <a:close/>
                  <a:moveTo>
                    <a:pt x="381" y="320"/>
                  </a:moveTo>
                  <a:cubicBezTo>
                    <a:pt x="341" y="343"/>
                    <a:pt x="276" y="357"/>
                    <a:pt x="206" y="357"/>
                  </a:cubicBezTo>
                  <a:cubicBezTo>
                    <a:pt x="136" y="357"/>
                    <a:pt x="70" y="343"/>
                    <a:pt x="30" y="320"/>
                  </a:cubicBezTo>
                  <a:cubicBezTo>
                    <a:pt x="24" y="316"/>
                    <a:pt x="22" y="309"/>
                    <a:pt x="25" y="303"/>
                  </a:cubicBezTo>
                  <a:cubicBezTo>
                    <a:pt x="29" y="297"/>
                    <a:pt x="36" y="295"/>
                    <a:pt x="42" y="299"/>
                  </a:cubicBezTo>
                  <a:cubicBezTo>
                    <a:pt x="78" y="320"/>
                    <a:pt x="140" y="333"/>
                    <a:pt x="206" y="333"/>
                  </a:cubicBezTo>
                  <a:cubicBezTo>
                    <a:pt x="272" y="333"/>
                    <a:pt x="333" y="320"/>
                    <a:pt x="369" y="299"/>
                  </a:cubicBezTo>
                  <a:cubicBezTo>
                    <a:pt x="375" y="295"/>
                    <a:pt x="382" y="297"/>
                    <a:pt x="386" y="303"/>
                  </a:cubicBezTo>
                  <a:cubicBezTo>
                    <a:pt x="389" y="309"/>
                    <a:pt x="387" y="316"/>
                    <a:pt x="381" y="320"/>
                  </a:cubicBezTo>
                  <a:close/>
                  <a:moveTo>
                    <a:pt x="381" y="223"/>
                  </a:moveTo>
                  <a:cubicBezTo>
                    <a:pt x="341" y="246"/>
                    <a:pt x="276" y="260"/>
                    <a:pt x="206" y="260"/>
                  </a:cubicBezTo>
                  <a:cubicBezTo>
                    <a:pt x="136" y="260"/>
                    <a:pt x="70" y="246"/>
                    <a:pt x="30" y="223"/>
                  </a:cubicBezTo>
                  <a:cubicBezTo>
                    <a:pt x="24" y="220"/>
                    <a:pt x="22" y="212"/>
                    <a:pt x="25" y="207"/>
                  </a:cubicBezTo>
                  <a:cubicBezTo>
                    <a:pt x="29" y="201"/>
                    <a:pt x="36" y="199"/>
                    <a:pt x="42" y="202"/>
                  </a:cubicBezTo>
                  <a:cubicBezTo>
                    <a:pt x="78" y="224"/>
                    <a:pt x="140" y="236"/>
                    <a:pt x="206" y="236"/>
                  </a:cubicBezTo>
                  <a:cubicBezTo>
                    <a:pt x="272" y="236"/>
                    <a:pt x="333" y="224"/>
                    <a:pt x="369" y="202"/>
                  </a:cubicBezTo>
                  <a:cubicBezTo>
                    <a:pt x="375" y="199"/>
                    <a:pt x="382" y="201"/>
                    <a:pt x="386" y="207"/>
                  </a:cubicBezTo>
                  <a:cubicBezTo>
                    <a:pt x="389" y="212"/>
                    <a:pt x="387" y="220"/>
                    <a:pt x="381" y="223"/>
                  </a:cubicBezTo>
                  <a:close/>
                  <a:moveTo>
                    <a:pt x="381" y="126"/>
                  </a:moveTo>
                  <a:cubicBezTo>
                    <a:pt x="341" y="150"/>
                    <a:pt x="276" y="164"/>
                    <a:pt x="206" y="164"/>
                  </a:cubicBezTo>
                  <a:cubicBezTo>
                    <a:pt x="136" y="164"/>
                    <a:pt x="70" y="150"/>
                    <a:pt x="30" y="126"/>
                  </a:cubicBezTo>
                  <a:cubicBezTo>
                    <a:pt x="24" y="123"/>
                    <a:pt x="22" y="116"/>
                    <a:pt x="25" y="110"/>
                  </a:cubicBezTo>
                  <a:cubicBezTo>
                    <a:pt x="29" y="104"/>
                    <a:pt x="36" y="102"/>
                    <a:pt x="42" y="106"/>
                  </a:cubicBezTo>
                  <a:cubicBezTo>
                    <a:pt x="78" y="127"/>
                    <a:pt x="140" y="140"/>
                    <a:pt x="206" y="140"/>
                  </a:cubicBezTo>
                  <a:cubicBezTo>
                    <a:pt x="272" y="140"/>
                    <a:pt x="333" y="127"/>
                    <a:pt x="369" y="106"/>
                  </a:cubicBezTo>
                  <a:cubicBezTo>
                    <a:pt x="375" y="102"/>
                    <a:pt x="382" y="104"/>
                    <a:pt x="386" y="110"/>
                  </a:cubicBezTo>
                  <a:cubicBezTo>
                    <a:pt x="389" y="116"/>
                    <a:pt x="387" y="123"/>
                    <a:pt x="381" y="126"/>
                  </a:cubicBez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pic>
        <p:nvPicPr>
          <p:cNvPr id="43" name="Picture 42"/>
          <p:cNvPicPr>
            <a:picLocks noChangeAspect="1"/>
          </p:cNvPicPr>
          <p:nvPr/>
        </p:nvPicPr>
        <p:blipFill>
          <a:blip r:embed="rId7"/>
          <a:stretch>
            <a:fillRect/>
          </a:stretch>
        </p:blipFill>
        <p:spPr>
          <a:xfrm>
            <a:off x="2427418" y="828431"/>
            <a:ext cx="1147132" cy="953932"/>
          </a:xfrm>
          <a:prstGeom prst="rect">
            <a:avLst/>
          </a:prstGeom>
        </p:spPr>
      </p:pic>
      <p:grpSp>
        <p:nvGrpSpPr>
          <p:cNvPr id="3" name="Group 2"/>
          <p:cNvGrpSpPr/>
          <p:nvPr/>
        </p:nvGrpSpPr>
        <p:grpSpPr>
          <a:xfrm>
            <a:off x="4173274" y="5124138"/>
            <a:ext cx="1479892" cy="1136878"/>
            <a:chOff x="4670536" y="5743378"/>
            <a:chExt cx="1479892" cy="1136878"/>
          </a:xfrm>
        </p:grpSpPr>
        <p:sp>
          <p:nvSpPr>
            <p:cNvPr id="28" name="TextBox 27"/>
            <p:cNvSpPr txBox="1"/>
            <p:nvPr/>
          </p:nvSpPr>
          <p:spPr>
            <a:xfrm>
              <a:off x="4670536" y="6572479"/>
              <a:ext cx="1479892"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CGI/JavaScript</a:t>
              </a:r>
            </a:p>
          </p:txBody>
        </p:sp>
        <p:sp>
          <p:nvSpPr>
            <p:cNvPr id="45" name="Freeform 12"/>
            <p:cNvSpPr>
              <a:spLocks noEditPoints="1"/>
            </p:cNvSpPr>
            <p:nvPr/>
          </p:nvSpPr>
          <p:spPr bwMode="auto">
            <a:xfrm>
              <a:off x="5081071" y="5743378"/>
              <a:ext cx="658822" cy="820712"/>
            </a:xfrm>
            <a:custGeom>
              <a:avLst/>
              <a:gdLst>
                <a:gd name="T0" fmla="*/ 287 w 287"/>
                <a:gd name="T1" fmla="*/ 314 h 358"/>
                <a:gd name="T2" fmla="*/ 243 w 287"/>
                <a:gd name="T3" fmla="*/ 358 h 358"/>
                <a:gd name="T4" fmla="*/ 43 w 287"/>
                <a:gd name="T5" fmla="*/ 358 h 358"/>
                <a:gd name="T6" fmla="*/ 0 w 287"/>
                <a:gd name="T7" fmla="*/ 314 h 358"/>
                <a:gd name="T8" fmla="*/ 0 w 287"/>
                <a:gd name="T9" fmla="*/ 43 h 358"/>
                <a:gd name="T10" fmla="*/ 43 w 287"/>
                <a:gd name="T11" fmla="*/ 0 h 358"/>
                <a:gd name="T12" fmla="*/ 148 w 287"/>
                <a:gd name="T13" fmla="*/ 0 h 358"/>
                <a:gd name="T14" fmla="*/ 148 w 287"/>
                <a:gd name="T15" fmla="*/ 64 h 358"/>
                <a:gd name="T16" fmla="*/ 222 w 287"/>
                <a:gd name="T17" fmla="*/ 138 h 358"/>
                <a:gd name="T18" fmla="*/ 287 w 287"/>
                <a:gd name="T19" fmla="*/ 138 h 358"/>
                <a:gd name="T20" fmla="*/ 287 w 287"/>
                <a:gd name="T21" fmla="*/ 314 h 358"/>
                <a:gd name="T22" fmla="*/ 222 w 287"/>
                <a:gd name="T23" fmla="*/ 102 h 358"/>
                <a:gd name="T24" fmla="*/ 184 w 287"/>
                <a:gd name="T25" fmla="*/ 64 h 358"/>
                <a:gd name="T26" fmla="*/ 184 w 287"/>
                <a:gd name="T27" fmla="*/ 0 h 358"/>
                <a:gd name="T28" fmla="*/ 287 w 287"/>
                <a:gd name="T29" fmla="*/ 102 h 358"/>
                <a:gd name="T30" fmla="*/ 222 w 287"/>
                <a:gd name="T31" fmla="*/ 10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58">
                  <a:moveTo>
                    <a:pt x="287" y="314"/>
                  </a:moveTo>
                  <a:cubicBezTo>
                    <a:pt x="287" y="338"/>
                    <a:pt x="267" y="358"/>
                    <a:pt x="243" y="358"/>
                  </a:cubicBezTo>
                  <a:cubicBezTo>
                    <a:pt x="43" y="358"/>
                    <a:pt x="43" y="358"/>
                    <a:pt x="43" y="358"/>
                  </a:cubicBezTo>
                  <a:cubicBezTo>
                    <a:pt x="19" y="358"/>
                    <a:pt x="0" y="338"/>
                    <a:pt x="0" y="314"/>
                  </a:cubicBezTo>
                  <a:cubicBezTo>
                    <a:pt x="0" y="43"/>
                    <a:pt x="0" y="43"/>
                    <a:pt x="0" y="43"/>
                  </a:cubicBezTo>
                  <a:cubicBezTo>
                    <a:pt x="0" y="19"/>
                    <a:pt x="19" y="0"/>
                    <a:pt x="43" y="0"/>
                  </a:cubicBezTo>
                  <a:cubicBezTo>
                    <a:pt x="148" y="0"/>
                    <a:pt x="148" y="0"/>
                    <a:pt x="148" y="0"/>
                  </a:cubicBezTo>
                  <a:cubicBezTo>
                    <a:pt x="148" y="64"/>
                    <a:pt x="148" y="64"/>
                    <a:pt x="148" y="64"/>
                  </a:cubicBezTo>
                  <a:cubicBezTo>
                    <a:pt x="148" y="105"/>
                    <a:pt x="182" y="138"/>
                    <a:pt x="222" y="138"/>
                  </a:cubicBezTo>
                  <a:cubicBezTo>
                    <a:pt x="287" y="138"/>
                    <a:pt x="287" y="138"/>
                    <a:pt x="287" y="138"/>
                  </a:cubicBezTo>
                  <a:lnTo>
                    <a:pt x="287" y="314"/>
                  </a:lnTo>
                  <a:close/>
                  <a:moveTo>
                    <a:pt x="222" y="102"/>
                  </a:moveTo>
                  <a:cubicBezTo>
                    <a:pt x="202" y="102"/>
                    <a:pt x="184" y="85"/>
                    <a:pt x="184" y="64"/>
                  </a:cubicBezTo>
                  <a:cubicBezTo>
                    <a:pt x="184" y="0"/>
                    <a:pt x="184" y="0"/>
                    <a:pt x="184" y="0"/>
                  </a:cubicBezTo>
                  <a:cubicBezTo>
                    <a:pt x="287" y="102"/>
                    <a:pt x="287" y="102"/>
                    <a:pt x="287" y="102"/>
                  </a:cubicBezTo>
                  <a:lnTo>
                    <a:pt x="222" y="102"/>
                  </a:ln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2" name="Group 1"/>
          <p:cNvGrpSpPr/>
          <p:nvPr/>
        </p:nvGrpSpPr>
        <p:grpSpPr>
          <a:xfrm>
            <a:off x="2420568" y="4867161"/>
            <a:ext cx="1160832" cy="1393855"/>
            <a:chOff x="1671665" y="4867161"/>
            <a:chExt cx="1160832" cy="1393855"/>
          </a:xfrm>
        </p:grpSpPr>
        <p:sp>
          <p:nvSpPr>
            <p:cNvPr id="11" name="TextBox 10"/>
            <p:cNvSpPr txBox="1"/>
            <p:nvPr/>
          </p:nvSpPr>
          <p:spPr>
            <a:xfrm>
              <a:off x="1671665" y="5953239"/>
              <a:ext cx="1160832"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Web server</a:t>
              </a:r>
            </a:p>
          </p:txBody>
        </p:sp>
        <p:pic>
          <p:nvPicPr>
            <p:cNvPr id="46" name="Picture 45"/>
            <p:cNvPicPr>
              <a:picLocks noChangeAspect="1"/>
            </p:cNvPicPr>
            <p:nvPr/>
          </p:nvPicPr>
          <p:blipFill>
            <a:blip r:embed="rId6"/>
            <a:stretch>
              <a:fillRect/>
            </a:stretch>
          </p:blipFill>
          <p:spPr>
            <a:xfrm>
              <a:off x="1897017" y="4867161"/>
              <a:ext cx="710129" cy="1086079"/>
            </a:xfrm>
            <a:prstGeom prst="rect">
              <a:avLst/>
            </a:prstGeom>
          </p:spPr>
        </p:pic>
      </p:grpSp>
      <p:grpSp>
        <p:nvGrpSpPr>
          <p:cNvPr id="4" name="Group 3"/>
          <p:cNvGrpSpPr/>
          <p:nvPr/>
        </p:nvGrpSpPr>
        <p:grpSpPr>
          <a:xfrm>
            <a:off x="6245040" y="4867160"/>
            <a:ext cx="1114409" cy="1393856"/>
            <a:chOff x="5719263" y="5146756"/>
            <a:chExt cx="1114409" cy="1393856"/>
          </a:xfrm>
        </p:grpSpPr>
        <p:sp>
          <p:nvSpPr>
            <p:cNvPr id="13" name="TextBox 12"/>
            <p:cNvSpPr txBox="1"/>
            <p:nvPr/>
          </p:nvSpPr>
          <p:spPr>
            <a:xfrm>
              <a:off x="5719263" y="6232835"/>
              <a:ext cx="1114409" cy="307777"/>
            </a:xfrm>
            <a:prstGeom prst="rect">
              <a:avLst/>
            </a:prstGeom>
          </p:spPr>
          <p:txBody>
            <a:bodyPr vert="horz" wrap="none" lIns="91440" tIns="45720" rIns="91440" bIns="45720" rtlCol="0" anchor="t">
              <a:spAutoFit/>
            </a:bodyPr>
            <a:lstStyle/>
            <a:p>
              <a:pPr algn="ctr">
                <a:spcBef>
                  <a:spcPct val="20000"/>
                </a:spcBef>
                <a:buClr>
                  <a:schemeClr val="bg1">
                    <a:lumMod val="50000"/>
                  </a:schemeClr>
                </a:buClr>
                <a:buSzPct val="200000"/>
              </a:pPr>
              <a:r>
                <a:rPr lang="en-US" sz="1400" spc="50" dirty="0"/>
                <a:t>App server</a:t>
              </a:r>
            </a:p>
          </p:txBody>
        </p:sp>
        <p:pic>
          <p:nvPicPr>
            <p:cNvPr id="47" name="Picture 46"/>
            <p:cNvPicPr>
              <a:picLocks noChangeAspect="1"/>
            </p:cNvPicPr>
            <p:nvPr/>
          </p:nvPicPr>
          <p:blipFill>
            <a:blip r:embed="rId6"/>
            <a:stretch>
              <a:fillRect/>
            </a:stretch>
          </p:blipFill>
          <p:spPr>
            <a:xfrm>
              <a:off x="5883377" y="5146756"/>
              <a:ext cx="710129" cy="1086079"/>
            </a:xfrm>
            <a:prstGeom prst="rect">
              <a:avLst/>
            </a:prstGeom>
          </p:spPr>
        </p:pic>
      </p:grpSp>
      <p:sp>
        <p:nvSpPr>
          <p:cNvPr id="80" name="TextBox 79"/>
          <p:cNvSpPr txBox="1"/>
          <p:nvPr/>
        </p:nvSpPr>
        <p:spPr>
          <a:xfrm>
            <a:off x="3657727" y="1286416"/>
            <a:ext cx="814907" cy="495947"/>
          </a:xfrm>
          <a:prstGeom prst="rect">
            <a:avLst/>
          </a:prstGeom>
          <a:solidFill>
            <a:schemeClr val="accent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100" b="1" dirty="0">
                <a:solidFill>
                  <a:schemeClr val="bg2"/>
                </a:solidFill>
              </a:rPr>
              <a:t>HTTP request</a:t>
            </a:r>
          </a:p>
        </p:txBody>
      </p:sp>
      <p:sp>
        <p:nvSpPr>
          <p:cNvPr id="74" name="Freeform 81"/>
          <p:cNvSpPr>
            <a:spLocks noChangeAspect="1" noEditPoints="1"/>
          </p:cNvSpPr>
          <p:nvPr/>
        </p:nvSpPr>
        <p:spPr bwMode="auto">
          <a:xfrm>
            <a:off x="3667559" y="2209800"/>
            <a:ext cx="1049878" cy="1050152"/>
          </a:xfrm>
          <a:custGeom>
            <a:avLst/>
            <a:gdLst>
              <a:gd name="T0" fmla="*/ 432 w 446"/>
              <a:gd name="T1" fmla="*/ 361 h 446"/>
              <a:gd name="T2" fmla="*/ 345 w 446"/>
              <a:gd name="T3" fmla="*/ 274 h 446"/>
              <a:gd name="T4" fmla="*/ 309 w 446"/>
              <a:gd name="T5" fmla="*/ 261 h 446"/>
              <a:gd name="T6" fmla="*/ 338 w 446"/>
              <a:gd name="T7" fmla="*/ 168 h 446"/>
              <a:gd name="T8" fmla="*/ 288 w 446"/>
              <a:gd name="T9" fmla="*/ 49 h 446"/>
              <a:gd name="T10" fmla="*/ 169 w 446"/>
              <a:gd name="T11" fmla="*/ 0 h 446"/>
              <a:gd name="T12" fmla="*/ 49 w 446"/>
              <a:gd name="T13" fmla="*/ 49 h 446"/>
              <a:gd name="T14" fmla="*/ 0 w 446"/>
              <a:gd name="T15" fmla="*/ 168 h 446"/>
              <a:gd name="T16" fmla="*/ 50 w 446"/>
              <a:gd name="T17" fmla="*/ 288 h 446"/>
              <a:gd name="T18" fmla="*/ 169 w 446"/>
              <a:gd name="T19" fmla="*/ 337 h 446"/>
              <a:gd name="T20" fmla="*/ 261 w 446"/>
              <a:gd name="T21" fmla="*/ 309 h 446"/>
              <a:gd name="T22" fmla="*/ 275 w 446"/>
              <a:gd name="T23" fmla="*/ 344 h 446"/>
              <a:gd name="T24" fmla="*/ 362 w 446"/>
              <a:gd name="T25" fmla="*/ 431 h 446"/>
              <a:gd name="T26" fmla="*/ 397 w 446"/>
              <a:gd name="T27" fmla="*/ 446 h 446"/>
              <a:gd name="T28" fmla="*/ 432 w 446"/>
              <a:gd name="T29" fmla="*/ 431 h 446"/>
              <a:gd name="T30" fmla="*/ 446 w 446"/>
              <a:gd name="T31" fmla="*/ 396 h 446"/>
              <a:gd name="T32" fmla="*/ 432 w 446"/>
              <a:gd name="T33" fmla="*/ 361 h 446"/>
              <a:gd name="T34" fmla="*/ 248 w 446"/>
              <a:gd name="T35" fmla="*/ 248 h 446"/>
              <a:gd name="T36" fmla="*/ 169 w 446"/>
              <a:gd name="T37" fmla="*/ 281 h 446"/>
              <a:gd name="T38" fmla="*/ 89 w 446"/>
              <a:gd name="T39" fmla="*/ 248 h 446"/>
              <a:gd name="T40" fmla="*/ 57 w 446"/>
              <a:gd name="T41" fmla="*/ 168 h 446"/>
              <a:gd name="T42" fmla="*/ 89 w 446"/>
              <a:gd name="T43" fmla="*/ 89 h 446"/>
              <a:gd name="T44" fmla="*/ 169 w 446"/>
              <a:gd name="T45" fmla="*/ 56 h 446"/>
              <a:gd name="T46" fmla="*/ 248 w 446"/>
              <a:gd name="T47" fmla="*/ 89 h 446"/>
              <a:gd name="T48" fmla="*/ 281 w 446"/>
              <a:gd name="T49" fmla="*/ 168 h 446"/>
              <a:gd name="T50" fmla="*/ 248 w 446"/>
              <a:gd name="T51" fmla="*/ 24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6" h="446">
                <a:moveTo>
                  <a:pt x="432" y="361"/>
                </a:moveTo>
                <a:cubicBezTo>
                  <a:pt x="345" y="274"/>
                  <a:pt x="345" y="274"/>
                  <a:pt x="345" y="274"/>
                </a:cubicBezTo>
                <a:cubicBezTo>
                  <a:pt x="336" y="265"/>
                  <a:pt x="323" y="260"/>
                  <a:pt x="309" y="261"/>
                </a:cubicBezTo>
                <a:cubicBezTo>
                  <a:pt x="327" y="233"/>
                  <a:pt x="338" y="202"/>
                  <a:pt x="338" y="168"/>
                </a:cubicBezTo>
                <a:cubicBezTo>
                  <a:pt x="338" y="123"/>
                  <a:pt x="320" y="81"/>
                  <a:pt x="288" y="49"/>
                </a:cubicBezTo>
                <a:cubicBezTo>
                  <a:pt x="256" y="17"/>
                  <a:pt x="214" y="0"/>
                  <a:pt x="169" y="0"/>
                </a:cubicBezTo>
                <a:cubicBezTo>
                  <a:pt x="124" y="0"/>
                  <a:pt x="81" y="17"/>
                  <a:pt x="49" y="49"/>
                </a:cubicBezTo>
                <a:cubicBezTo>
                  <a:pt x="18" y="81"/>
                  <a:pt x="0" y="123"/>
                  <a:pt x="0" y="168"/>
                </a:cubicBezTo>
                <a:cubicBezTo>
                  <a:pt x="0" y="213"/>
                  <a:pt x="18" y="256"/>
                  <a:pt x="50" y="288"/>
                </a:cubicBezTo>
                <a:cubicBezTo>
                  <a:pt x="81" y="319"/>
                  <a:pt x="124" y="337"/>
                  <a:pt x="169" y="337"/>
                </a:cubicBezTo>
                <a:cubicBezTo>
                  <a:pt x="202" y="337"/>
                  <a:pt x="234" y="327"/>
                  <a:pt x="261" y="309"/>
                </a:cubicBezTo>
                <a:cubicBezTo>
                  <a:pt x="261" y="322"/>
                  <a:pt x="266" y="335"/>
                  <a:pt x="275" y="344"/>
                </a:cubicBezTo>
                <a:cubicBezTo>
                  <a:pt x="362" y="431"/>
                  <a:pt x="362" y="431"/>
                  <a:pt x="362" y="431"/>
                </a:cubicBezTo>
                <a:cubicBezTo>
                  <a:pt x="371" y="441"/>
                  <a:pt x="384" y="446"/>
                  <a:pt x="397" y="446"/>
                </a:cubicBezTo>
                <a:cubicBezTo>
                  <a:pt x="410" y="446"/>
                  <a:pt x="422" y="441"/>
                  <a:pt x="432" y="431"/>
                </a:cubicBezTo>
                <a:cubicBezTo>
                  <a:pt x="441" y="422"/>
                  <a:pt x="446" y="409"/>
                  <a:pt x="446" y="396"/>
                </a:cubicBezTo>
                <a:cubicBezTo>
                  <a:pt x="446" y="383"/>
                  <a:pt x="441" y="370"/>
                  <a:pt x="432" y="361"/>
                </a:cubicBezTo>
                <a:close/>
                <a:moveTo>
                  <a:pt x="248" y="248"/>
                </a:moveTo>
                <a:cubicBezTo>
                  <a:pt x="227" y="269"/>
                  <a:pt x="199" y="281"/>
                  <a:pt x="169" y="281"/>
                </a:cubicBezTo>
                <a:cubicBezTo>
                  <a:pt x="139" y="281"/>
                  <a:pt x="111" y="269"/>
                  <a:pt x="89" y="248"/>
                </a:cubicBezTo>
                <a:cubicBezTo>
                  <a:pt x="68" y="227"/>
                  <a:pt x="56" y="198"/>
                  <a:pt x="57" y="168"/>
                </a:cubicBezTo>
                <a:cubicBezTo>
                  <a:pt x="56" y="138"/>
                  <a:pt x="68" y="110"/>
                  <a:pt x="89" y="89"/>
                </a:cubicBezTo>
                <a:cubicBezTo>
                  <a:pt x="111" y="68"/>
                  <a:pt x="139" y="56"/>
                  <a:pt x="169" y="56"/>
                </a:cubicBezTo>
                <a:cubicBezTo>
                  <a:pt x="199" y="56"/>
                  <a:pt x="227" y="68"/>
                  <a:pt x="248" y="89"/>
                </a:cubicBezTo>
                <a:cubicBezTo>
                  <a:pt x="270" y="110"/>
                  <a:pt x="281" y="138"/>
                  <a:pt x="281" y="168"/>
                </a:cubicBezTo>
                <a:cubicBezTo>
                  <a:pt x="281" y="198"/>
                  <a:pt x="270" y="226"/>
                  <a:pt x="248" y="248"/>
                </a:cubicBezTo>
                <a:close/>
              </a:path>
            </a:pathLst>
          </a:custGeom>
          <a:solidFill>
            <a:srgbClr val="00B050"/>
          </a:solidFill>
          <a:ln>
            <a:noFill/>
          </a:ln>
          <a:extLst/>
        </p:spPr>
        <p:txBody>
          <a:bodyPr vert="horz" wrap="square" lIns="121899" tIns="60949" rIns="121899" bIns="60949" numCol="1" anchor="t" anchorCtr="0" compatLnSpc="1">
            <a:prstTxWarp prst="textNoShape">
              <a:avLst/>
            </a:prstTxWarp>
          </a:bodyPr>
          <a:lstStyle/>
          <a:p>
            <a:endParaRPr lang="en-US" sz="1200" dirty="0"/>
          </a:p>
        </p:txBody>
      </p:sp>
      <p:cxnSp>
        <p:nvCxnSpPr>
          <p:cNvPr id="83" name="Straight Arrow Connector 82"/>
          <p:cNvCxnSpPr/>
          <p:nvPr/>
        </p:nvCxnSpPr>
        <p:spPr>
          <a:xfrm flipV="1">
            <a:off x="2971800" y="1782363"/>
            <a:ext cx="0" cy="914400"/>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46" idx="0"/>
          </p:cNvCxnSpPr>
          <p:nvPr/>
        </p:nvCxnSpPr>
        <p:spPr>
          <a:xfrm flipH="1" flipV="1">
            <a:off x="2995721" y="3598231"/>
            <a:ext cx="5264" cy="1268930"/>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1744987" y="4876164"/>
            <a:ext cx="814907" cy="495947"/>
          </a:xfrm>
          <a:prstGeom prst="rect">
            <a:avLst/>
          </a:prstGeom>
          <a:solidFill>
            <a:schemeClr val="accent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100" b="1" dirty="0">
                <a:solidFill>
                  <a:schemeClr val="bg2"/>
                </a:solidFill>
              </a:rPr>
              <a:t>HTTP response</a:t>
            </a:r>
          </a:p>
        </p:txBody>
      </p:sp>
      <p:sp>
        <p:nvSpPr>
          <p:cNvPr id="86" name="Rounded Rectangular Callout 85"/>
          <p:cNvSpPr/>
          <p:nvPr/>
        </p:nvSpPr>
        <p:spPr>
          <a:xfrm>
            <a:off x="60771" y="4670157"/>
            <a:ext cx="2503092" cy="860004"/>
          </a:xfrm>
          <a:prstGeom prst="wedgeRoundRectCallout">
            <a:avLst>
              <a:gd name="adj1" fmla="val 32388"/>
              <a:gd name="adj2" fmla="val -109968"/>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schemeClr val="bg2"/>
                </a:solidFill>
              </a:rPr>
              <a:t>ASM verifies response against a security policy</a:t>
            </a:r>
          </a:p>
        </p:txBody>
      </p:sp>
      <p:sp>
        <p:nvSpPr>
          <p:cNvPr id="85" name="Freeform 81"/>
          <p:cNvSpPr>
            <a:spLocks noChangeAspect="1" noEditPoints="1"/>
          </p:cNvSpPr>
          <p:nvPr/>
        </p:nvSpPr>
        <p:spPr bwMode="auto">
          <a:xfrm>
            <a:off x="1744987" y="3435004"/>
            <a:ext cx="1049878" cy="1050152"/>
          </a:xfrm>
          <a:custGeom>
            <a:avLst/>
            <a:gdLst>
              <a:gd name="T0" fmla="*/ 432 w 446"/>
              <a:gd name="T1" fmla="*/ 361 h 446"/>
              <a:gd name="T2" fmla="*/ 345 w 446"/>
              <a:gd name="T3" fmla="*/ 274 h 446"/>
              <a:gd name="T4" fmla="*/ 309 w 446"/>
              <a:gd name="T5" fmla="*/ 261 h 446"/>
              <a:gd name="T6" fmla="*/ 338 w 446"/>
              <a:gd name="T7" fmla="*/ 168 h 446"/>
              <a:gd name="T8" fmla="*/ 288 w 446"/>
              <a:gd name="T9" fmla="*/ 49 h 446"/>
              <a:gd name="T10" fmla="*/ 169 w 446"/>
              <a:gd name="T11" fmla="*/ 0 h 446"/>
              <a:gd name="T12" fmla="*/ 49 w 446"/>
              <a:gd name="T13" fmla="*/ 49 h 446"/>
              <a:gd name="T14" fmla="*/ 0 w 446"/>
              <a:gd name="T15" fmla="*/ 168 h 446"/>
              <a:gd name="T16" fmla="*/ 50 w 446"/>
              <a:gd name="T17" fmla="*/ 288 h 446"/>
              <a:gd name="T18" fmla="*/ 169 w 446"/>
              <a:gd name="T19" fmla="*/ 337 h 446"/>
              <a:gd name="T20" fmla="*/ 261 w 446"/>
              <a:gd name="T21" fmla="*/ 309 h 446"/>
              <a:gd name="T22" fmla="*/ 275 w 446"/>
              <a:gd name="T23" fmla="*/ 344 h 446"/>
              <a:gd name="T24" fmla="*/ 362 w 446"/>
              <a:gd name="T25" fmla="*/ 431 h 446"/>
              <a:gd name="T26" fmla="*/ 397 w 446"/>
              <a:gd name="T27" fmla="*/ 446 h 446"/>
              <a:gd name="T28" fmla="*/ 432 w 446"/>
              <a:gd name="T29" fmla="*/ 431 h 446"/>
              <a:gd name="T30" fmla="*/ 446 w 446"/>
              <a:gd name="T31" fmla="*/ 396 h 446"/>
              <a:gd name="T32" fmla="*/ 432 w 446"/>
              <a:gd name="T33" fmla="*/ 361 h 446"/>
              <a:gd name="T34" fmla="*/ 248 w 446"/>
              <a:gd name="T35" fmla="*/ 248 h 446"/>
              <a:gd name="T36" fmla="*/ 169 w 446"/>
              <a:gd name="T37" fmla="*/ 281 h 446"/>
              <a:gd name="T38" fmla="*/ 89 w 446"/>
              <a:gd name="T39" fmla="*/ 248 h 446"/>
              <a:gd name="T40" fmla="*/ 57 w 446"/>
              <a:gd name="T41" fmla="*/ 168 h 446"/>
              <a:gd name="T42" fmla="*/ 89 w 446"/>
              <a:gd name="T43" fmla="*/ 89 h 446"/>
              <a:gd name="T44" fmla="*/ 169 w 446"/>
              <a:gd name="T45" fmla="*/ 56 h 446"/>
              <a:gd name="T46" fmla="*/ 248 w 446"/>
              <a:gd name="T47" fmla="*/ 89 h 446"/>
              <a:gd name="T48" fmla="*/ 281 w 446"/>
              <a:gd name="T49" fmla="*/ 168 h 446"/>
              <a:gd name="T50" fmla="*/ 248 w 446"/>
              <a:gd name="T51" fmla="*/ 24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6" h="446">
                <a:moveTo>
                  <a:pt x="432" y="361"/>
                </a:moveTo>
                <a:cubicBezTo>
                  <a:pt x="345" y="274"/>
                  <a:pt x="345" y="274"/>
                  <a:pt x="345" y="274"/>
                </a:cubicBezTo>
                <a:cubicBezTo>
                  <a:pt x="336" y="265"/>
                  <a:pt x="323" y="260"/>
                  <a:pt x="309" y="261"/>
                </a:cubicBezTo>
                <a:cubicBezTo>
                  <a:pt x="327" y="233"/>
                  <a:pt x="338" y="202"/>
                  <a:pt x="338" y="168"/>
                </a:cubicBezTo>
                <a:cubicBezTo>
                  <a:pt x="338" y="123"/>
                  <a:pt x="320" y="81"/>
                  <a:pt x="288" y="49"/>
                </a:cubicBezTo>
                <a:cubicBezTo>
                  <a:pt x="256" y="17"/>
                  <a:pt x="214" y="0"/>
                  <a:pt x="169" y="0"/>
                </a:cubicBezTo>
                <a:cubicBezTo>
                  <a:pt x="124" y="0"/>
                  <a:pt x="81" y="17"/>
                  <a:pt x="49" y="49"/>
                </a:cubicBezTo>
                <a:cubicBezTo>
                  <a:pt x="18" y="81"/>
                  <a:pt x="0" y="123"/>
                  <a:pt x="0" y="168"/>
                </a:cubicBezTo>
                <a:cubicBezTo>
                  <a:pt x="0" y="213"/>
                  <a:pt x="18" y="256"/>
                  <a:pt x="50" y="288"/>
                </a:cubicBezTo>
                <a:cubicBezTo>
                  <a:pt x="81" y="319"/>
                  <a:pt x="124" y="337"/>
                  <a:pt x="169" y="337"/>
                </a:cubicBezTo>
                <a:cubicBezTo>
                  <a:pt x="202" y="337"/>
                  <a:pt x="234" y="327"/>
                  <a:pt x="261" y="309"/>
                </a:cubicBezTo>
                <a:cubicBezTo>
                  <a:pt x="261" y="322"/>
                  <a:pt x="266" y="335"/>
                  <a:pt x="275" y="344"/>
                </a:cubicBezTo>
                <a:cubicBezTo>
                  <a:pt x="362" y="431"/>
                  <a:pt x="362" y="431"/>
                  <a:pt x="362" y="431"/>
                </a:cubicBezTo>
                <a:cubicBezTo>
                  <a:pt x="371" y="441"/>
                  <a:pt x="384" y="446"/>
                  <a:pt x="397" y="446"/>
                </a:cubicBezTo>
                <a:cubicBezTo>
                  <a:pt x="410" y="446"/>
                  <a:pt x="422" y="441"/>
                  <a:pt x="432" y="431"/>
                </a:cubicBezTo>
                <a:cubicBezTo>
                  <a:pt x="441" y="422"/>
                  <a:pt x="446" y="409"/>
                  <a:pt x="446" y="396"/>
                </a:cubicBezTo>
                <a:cubicBezTo>
                  <a:pt x="446" y="383"/>
                  <a:pt x="441" y="370"/>
                  <a:pt x="432" y="361"/>
                </a:cubicBezTo>
                <a:close/>
                <a:moveTo>
                  <a:pt x="248" y="248"/>
                </a:moveTo>
                <a:cubicBezTo>
                  <a:pt x="227" y="269"/>
                  <a:pt x="199" y="281"/>
                  <a:pt x="169" y="281"/>
                </a:cubicBezTo>
                <a:cubicBezTo>
                  <a:pt x="139" y="281"/>
                  <a:pt x="111" y="269"/>
                  <a:pt x="89" y="248"/>
                </a:cubicBezTo>
                <a:cubicBezTo>
                  <a:pt x="68" y="227"/>
                  <a:pt x="56" y="198"/>
                  <a:pt x="57" y="168"/>
                </a:cubicBezTo>
                <a:cubicBezTo>
                  <a:pt x="56" y="138"/>
                  <a:pt x="68" y="110"/>
                  <a:pt x="89" y="89"/>
                </a:cubicBezTo>
                <a:cubicBezTo>
                  <a:pt x="111" y="68"/>
                  <a:pt x="139" y="56"/>
                  <a:pt x="169" y="56"/>
                </a:cubicBezTo>
                <a:cubicBezTo>
                  <a:pt x="199" y="56"/>
                  <a:pt x="227" y="68"/>
                  <a:pt x="248" y="89"/>
                </a:cubicBezTo>
                <a:cubicBezTo>
                  <a:pt x="270" y="110"/>
                  <a:pt x="281" y="138"/>
                  <a:pt x="281" y="168"/>
                </a:cubicBezTo>
                <a:cubicBezTo>
                  <a:pt x="281" y="198"/>
                  <a:pt x="270" y="226"/>
                  <a:pt x="248" y="248"/>
                </a:cubicBezTo>
                <a:close/>
              </a:path>
            </a:pathLst>
          </a:custGeom>
          <a:solidFill>
            <a:srgbClr val="00B050"/>
          </a:solidFill>
          <a:ln>
            <a:noFill/>
          </a:ln>
          <a:extLst/>
        </p:spPr>
        <p:txBody>
          <a:bodyPr vert="horz" wrap="square" lIns="121899" tIns="60949" rIns="121899" bIns="60949" numCol="1" anchor="t" anchorCtr="0" compatLnSpc="1">
            <a:prstTxWarp prst="textNoShape">
              <a:avLst/>
            </a:prstTxWarp>
          </a:bodyPr>
          <a:lstStyle/>
          <a:p>
            <a:endParaRPr lang="en-US" sz="1200" dirty="0"/>
          </a:p>
        </p:txBody>
      </p:sp>
      <p:sp>
        <p:nvSpPr>
          <p:cNvPr id="59" name="Plus 58"/>
          <p:cNvSpPr/>
          <p:nvPr/>
        </p:nvSpPr>
        <p:spPr>
          <a:xfrm>
            <a:off x="2833952" y="2771930"/>
            <a:ext cx="329216" cy="355448"/>
          </a:xfrm>
          <a:prstGeom prst="mathPlus">
            <a:avLst/>
          </a:prstGeom>
          <a:solidFill>
            <a:schemeClr val="accent4">
              <a:lumMod val="75000"/>
            </a:schemeClr>
          </a:solidFill>
          <a:ln w="19050">
            <a:noFill/>
            <a:miter lim="800000"/>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sz="2800" b="1" dirty="0">
              <a:solidFill>
                <a:schemeClr val="bg1"/>
              </a:solidFill>
              <a:ea typeface="ＭＳ Ｐゴシック" pitchFamily="-106" charset="-128"/>
            </a:endParaRPr>
          </a:p>
        </p:txBody>
      </p:sp>
      <p:sp>
        <p:nvSpPr>
          <p:cNvPr id="60" name="Rounded Rectangular Callout 59"/>
          <p:cNvSpPr/>
          <p:nvPr/>
        </p:nvSpPr>
        <p:spPr>
          <a:xfrm>
            <a:off x="3343896" y="1332411"/>
            <a:ext cx="2142503" cy="904923"/>
          </a:xfrm>
          <a:prstGeom prst="wedgeRoundRectCallout">
            <a:avLst>
              <a:gd name="adj1" fmla="val -61720"/>
              <a:gd name="adj2" fmla="val 107561"/>
              <a:gd name="adj3" fmla="val 16667"/>
            </a:avLst>
          </a:prstGeom>
          <a:solidFill>
            <a:schemeClr val="accent2">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schemeClr val="bg2"/>
                </a:solidFill>
              </a:rPr>
              <a:t>Full layer 3 through layer 7 protection</a:t>
            </a:r>
          </a:p>
        </p:txBody>
      </p:sp>
      <p:sp>
        <p:nvSpPr>
          <p:cNvPr id="61" name="TextBox 60"/>
          <p:cNvSpPr txBox="1"/>
          <p:nvPr/>
        </p:nvSpPr>
        <p:spPr>
          <a:xfrm>
            <a:off x="6849444" y="496160"/>
            <a:ext cx="5178344" cy="4401205"/>
          </a:xfrm>
          <a:prstGeom prst="rect">
            <a:avLst/>
          </a:prstGeom>
          <a:noFill/>
        </p:spPr>
        <p:txBody>
          <a:bodyPr wrap="square" rtlCol="0">
            <a:spAutoFit/>
          </a:bodyPr>
          <a:lstStyle/>
          <a:p>
            <a:pPr marL="457200" indent="-288925">
              <a:buFont typeface="Wingdings" panose="05000000000000000000" pitchFamily="2" charset="2"/>
              <a:buChar char="ü"/>
            </a:pPr>
            <a:r>
              <a:rPr lang="en-US" sz="2000" dirty="0"/>
              <a:t>Buffer overflow</a:t>
            </a:r>
          </a:p>
          <a:p>
            <a:pPr marL="457200" indent="-288925">
              <a:buFont typeface="Wingdings" panose="05000000000000000000" pitchFamily="2" charset="2"/>
              <a:buChar char="ü"/>
            </a:pPr>
            <a:r>
              <a:rPr lang="en-US" sz="2000" dirty="0"/>
              <a:t>OWASP top 10</a:t>
            </a:r>
          </a:p>
          <a:p>
            <a:pPr marL="914400" lvl="1" indent="-288925">
              <a:buFont typeface="Wingdings" panose="05000000000000000000" pitchFamily="2" charset="2"/>
              <a:buChar char="ü"/>
            </a:pPr>
            <a:r>
              <a:rPr lang="en-US" sz="2000" dirty="0"/>
              <a:t>Cross site scripting</a:t>
            </a:r>
          </a:p>
          <a:p>
            <a:pPr marL="914400" lvl="1" indent="-288925">
              <a:buFont typeface="Wingdings" panose="05000000000000000000" pitchFamily="2" charset="2"/>
              <a:buChar char="ü"/>
            </a:pPr>
            <a:r>
              <a:rPr lang="en-US" sz="2000" dirty="0"/>
              <a:t>SQL Injection</a:t>
            </a:r>
          </a:p>
          <a:p>
            <a:pPr marL="914400" lvl="1" indent="-288925">
              <a:buFont typeface="Wingdings" panose="05000000000000000000" pitchFamily="2" charset="2"/>
              <a:buChar char="ü"/>
            </a:pPr>
            <a:r>
              <a:rPr lang="en-US" sz="2000" dirty="0"/>
              <a:t>Cross site request forgery</a:t>
            </a:r>
          </a:p>
          <a:p>
            <a:pPr marL="457200" indent="-288925">
              <a:buFont typeface="Wingdings" panose="05000000000000000000" pitchFamily="2" charset="2"/>
              <a:buChar char="ü"/>
            </a:pPr>
            <a:r>
              <a:rPr lang="en-US" sz="2000" dirty="0"/>
              <a:t>Layer 7 DoS</a:t>
            </a:r>
          </a:p>
          <a:p>
            <a:pPr marL="457200" indent="-288925">
              <a:buFont typeface="Wingdings" panose="05000000000000000000" pitchFamily="2" charset="2"/>
              <a:buChar char="ü"/>
            </a:pPr>
            <a:r>
              <a:rPr lang="en-US" sz="2000" dirty="0"/>
              <a:t>Web scraping</a:t>
            </a:r>
          </a:p>
          <a:p>
            <a:pPr marL="457200" indent="-288925">
              <a:buFont typeface="Wingdings" panose="05000000000000000000" pitchFamily="2" charset="2"/>
              <a:buChar char="ü"/>
            </a:pPr>
            <a:r>
              <a:rPr lang="en-US" sz="2000" dirty="0"/>
              <a:t>Parameter tampering</a:t>
            </a:r>
          </a:p>
          <a:p>
            <a:pPr marL="457200" indent="-288925">
              <a:buFont typeface="Wingdings" panose="05000000000000000000" pitchFamily="2" charset="2"/>
              <a:buChar char="ü"/>
            </a:pPr>
            <a:r>
              <a:rPr lang="en-US" sz="2000" dirty="0"/>
              <a:t>Forceful browsing</a:t>
            </a:r>
          </a:p>
          <a:p>
            <a:pPr marL="457200" indent="-288925">
              <a:buFont typeface="Wingdings" panose="05000000000000000000" pitchFamily="2" charset="2"/>
              <a:buChar char="ü"/>
            </a:pPr>
            <a:r>
              <a:rPr lang="en-US" sz="2000" dirty="0"/>
              <a:t>Geolocation enforcement</a:t>
            </a:r>
          </a:p>
          <a:p>
            <a:pPr marL="457200" indent="-288925">
              <a:buFont typeface="Wingdings" panose="05000000000000000000" pitchFamily="2" charset="2"/>
              <a:buChar char="ü"/>
            </a:pPr>
            <a:r>
              <a:rPr lang="en-US" sz="2000" dirty="0"/>
              <a:t>Cookie poisoning</a:t>
            </a:r>
          </a:p>
          <a:p>
            <a:pPr marL="457200" indent="-288925">
              <a:buFont typeface="Wingdings" panose="05000000000000000000" pitchFamily="2" charset="2"/>
              <a:buChar char="ü"/>
            </a:pPr>
            <a:r>
              <a:rPr lang="en-US" sz="2000" dirty="0"/>
              <a:t>Brute force attacks</a:t>
            </a:r>
          </a:p>
          <a:p>
            <a:pPr marL="457200" indent="-288925">
              <a:buFont typeface="Wingdings" panose="05000000000000000000" pitchFamily="2" charset="2"/>
              <a:buChar char="ü"/>
            </a:pPr>
            <a:r>
              <a:rPr lang="en-US" sz="2000" dirty="0"/>
              <a:t>Botnet detection</a:t>
            </a:r>
          </a:p>
          <a:p>
            <a:pPr marL="457200" indent="-288925">
              <a:buFont typeface="Wingdings" panose="05000000000000000000" pitchFamily="2" charset="2"/>
              <a:buChar char="ü"/>
            </a:pPr>
            <a:r>
              <a:rPr lang="en-US" sz="2000" dirty="0"/>
              <a:t>Proactive web bot identification</a:t>
            </a:r>
          </a:p>
        </p:txBody>
      </p:sp>
    </p:spTree>
    <p:custDataLst>
      <p:tags r:id="rId1"/>
    </p:custDataLst>
    <p:extLst>
      <p:ext uri="{BB962C8B-B14F-4D97-AF65-F5344CB8AC3E}">
        <p14:creationId xmlns:p14="http://schemas.microsoft.com/office/powerpoint/2010/main" val="165271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up)">
                                      <p:cBhvr>
                                        <p:cTn id="16" dur="1500"/>
                                        <p:tgtEl>
                                          <p:spTgt spid="5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42" presetClass="path" presetSubtype="0" accel="50000" decel="50000" fill="hold" grpId="3" nodeType="withEffect">
                                  <p:stCondLst>
                                    <p:cond delay="0"/>
                                  </p:stCondLst>
                                  <p:childTnLst>
                                    <p:animMotion origin="layout" path="M -3.33333E-6 -1.11111E-6 L -3.33333E-6 0.17639 " pathEditMode="relative" rAng="0" ptsTypes="AA">
                                      <p:cBhvr>
                                        <p:cTn id="20" dur="1500" fill="hold"/>
                                        <p:tgtEl>
                                          <p:spTgt spid="80"/>
                                        </p:tgtEl>
                                        <p:attrNameLst>
                                          <p:attrName>ppt_x</p:attrName>
                                          <p:attrName>ppt_y</p:attrName>
                                        </p:attrNameLst>
                                      </p:cBhvr>
                                      <p:rCtr x="0" y="8819"/>
                                    </p:animMotion>
                                  </p:childTnLst>
                                </p:cTn>
                              </p:par>
                            </p:childTnLst>
                          </p:cTn>
                        </p:par>
                        <p:par>
                          <p:cTn id="21" fill="hold">
                            <p:stCondLst>
                              <p:cond delay="1500"/>
                            </p:stCondLst>
                            <p:childTnLst>
                              <p:par>
                                <p:cTn id="22" presetID="10" presetClass="entr" presetSubtype="0" fill="hold" grpId="0" nodeType="afterEffect">
                                  <p:stCondLst>
                                    <p:cond delay="50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childTnLst>
                                </p:cTn>
                              </p:par>
                              <p:par>
                                <p:cTn id="25" presetID="1" presetClass="path" presetSubtype="0" accel="50000" decel="50000" fill="hold" grpId="1" nodeType="withEffect">
                                  <p:stCondLst>
                                    <p:cond delay="500"/>
                                  </p:stCondLst>
                                  <p:childTnLst>
                                    <p:animMotion origin="layout" path="M -2.08333E-7 -2.59259E-6 C 0.01888 -2.59259E-6 0.03451 0.02153 0.03451 0.04815 C 0.03451 0.07454 0.01888 0.0963 -2.08333E-7 0.0963 C -0.01914 0.0963 -0.0345 0.07454 -0.0345 0.04815 C -0.0345 0.02153 -0.01914 -2.59259E-6 -2.08333E-7 -2.59259E-6 Z " pathEditMode="relative" rAng="0" ptsTypes="AAAAA">
                                      <p:cBhvr>
                                        <p:cTn id="26" dur="2000" fill="hold"/>
                                        <p:tgtEl>
                                          <p:spTgt spid="74"/>
                                        </p:tgtEl>
                                        <p:attrNameLst>
                                          <p:attrName>ppt_x</p:attrName>
                                          <p:attrName>ppt_y</p:attrName>
                                        </p:attrNameLst>
                                      </p:cBhvr>
                                      <p:rCtr x="0" y="4815"/>
                                    </p:animMotion>
                                  </p:childTnLst>
                                </p:cTn>
                              </p:par>
                              <p:par>
                                <p:cTn id="27" presetID="10" presetClass="entr" presetSubtype="0" fill="hold" grpId="0" nodeType="withEffect">
                                  <p:stCondLst>
                                    <p:cond delay="50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up)">
                                      <p:cBhvr>
                                        <p:cTn id="34" dur="500"/>
                                        <p:tgtEl>
                                          <p:spTgt spid="37"/>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80"/>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74"/>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80"/>
                                        </p:tgtEl>
                                        <p:attrNameLst>
                                          <p:attrName>style.visibility</p:attrName>
                                        </p:attrNameLst>
                                      </p:cBhvr>
                                      <p:to>
                                        <p:strVal val="hidden"/>
                                      </p:to>
                                    </p:se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right)">
                                      <p:cBhvr>
                                        <p:cTn id="49" dur="500"/>
                                        <p:tgtEl>
                                          <p:spTgt spid="36"/>
                                        </p:tgtEl>
                                      </p:cBhvr>
                                    </p:animEffect>
                                  </p:childTnLst>
                                </p:cTn>
                              </p:par>
                              <p:par>
                                <p:cTn id="50" presetID="1" presetClass="exit" presetSubtype="0" fill="hold" nodeType="withEffect">
                                  <p:stCondLst>
                                    <p:cond delay="0"/>
                                  </p:stCondLst>
                                  <p:childTnLst>
                                    <p:set>
                                      <p:cBhvr>
                                        <p:cTn id="51" dur="1" fill="hold">
                                          <p:stCondLst>
                                            <p:cond delay="0"/>
                                          </p:stCondLst>
                                        </p:cTn>
                                        <p:tgtEl>
                                          <p:spTgt spid="23"/>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56"/>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7"/>
                                        </p:tgtEl>
                                        <p:attrNameLst>
                                          <p:attrName>style.visibility</p:attrName>
                                        </p:attrNameLst>
                                      </p:cBhvr>
                                      <p:to>
                                        <p:strVal val="hidden"/>
                                      </p:to>
                                    </p:set>
                                  </p:childTnLst>
                                </p:cTn>
                              </p:par>
                            </p:childTnLst>
                          </p:cTn>
                        </p:par>
                        <p:par>
                          <p:cTn id="56" fill="hold">
                            <p:stCondLst>
                              <p:cond delay="500"/>
                            </p:stCondLst>
                            <p:childTnLst>
                              <p:par>
                                <p:cTn id="57" presetID="22" presetClass="entr" presetSubtype="4"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1500"/>
                                        <p:tgtEl>
                                          <p:spTgt spid="22"/>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84"/>
                                        </p:tgtEl>
                                        <p:attrNameLst>
                                          <p:attrName>style.visibility</p:attrName>
                                        </p:attrNameLst>
                                      </p:cBhvr>
                                      <p:to>
                                        <p:strVal val="visible"/>
                                      </p:to>
                                    </p:set>
                                  </p:childTnLst>
                                </p:cTn>
                              </p:par>
                              <p:par>
                                <p:cTn id="62" presetID="42" presetClass="path" presetSubtype="0" accel="50000" decel="50000" fill="hold" grpId="2" nodeType="withEffect">
                                  <p:stCondLst>
                                    <p:cond delay="0"/>
                                  </p:stCondLst>
                                  <p:childTnLst>
                                    <p:animMotion origin="layout" path="M -2.5E-6 -2.22222E-6 L -2.5E-6 -0.18055 " pathEditMode="relative" rAng="0" ptsTypes="AA">
                                      <p:cBhvr>
                                        <p:cTn id="63" dur="1500" fill="hold"/>
                                        <p:tgtEl>
                                          <p:spTgt spid="84"/>
                                        </p:tgtEl>
                                        <p:attrNameLst>
                                          <p:attrName>ppt_x</p:attrName>
                                          <p:attrName>ppt_y</p:attrName>
                                        </p:attrNameLst>
                                      </p:cBhvr>
                                      <p:rCtr x="0" y="-9028"/>
                                    </p:animMotion>
                                  </p:childTnLst>
                                </p:cTn>
                              </p:par>
                            </p:childTnLst>
                          </p:cTn>
                        </p:par>
                        <p:par>
                          <p:cTn id="64" fill="hold">
                            <p:stCondLst>
                              <p:cond delay="2000"/>
                            </p:stCondLst>
                            <p:childTnLst>
                              <p:par>
                                <p:cTn id="65" presetID="10" presetClass="entr" presetSubtype="0" fill="hold" grpId="0" nodeType="afterEffect">
                                  <p:stCondLst>
                                    <p:cond delay="500"/>
                                  </p:stCondLst>
                                  <p:childTnLst>
                                    <p:set>
                                      <p:cBhvr>
                                        <p:cTn id="66" dur="1" fill="hold">
                                          <p:stCondLst>
                                            <p:cond delay="0"/>
                                          </p:stCondLst>
                                        </p:cTn>
                                        <p:tgtEl>
                                          <p:spTgt spid="85"/>
                                        </p:tgtEl>
                                        <p:attrNameLst>
                                          <p:attrName>style.visibility</p:attrName>
                                        </p:attrNameLst>
                                      </p:cBhvr>
                                      <p:to>
                                        <p:strVal val="visible"/>
                                      </p:to>
                                    </p:set>
                                    <p:animEffect transition="in" filter="fade">
                                      <p:cBhvr>
                                        <p:cTn id="67" dur="500"/>
                                        <p:tgtEl>
                                          <p:spTgt spid="85"/>
                                        </p:tgtEl>
                                      </p:cBhvr>
                                    </p:animEffect>
                                  </p:childTnLst>
                                </p:cTn>
                              </p:par>
                              <p:par>
                                <p:cTn id="68" presetID="1" presetClass="path" presetSubtype="0" accel="50000" decel="50000" fill="hold" grpId="1" nodeType="withEffect">
                                  <p:stCondLst>
                                    <p:cond delay="500"/>
                                  </p:stCondLst>
                                  <p:childTnLst>
                                    <p:animMotion origin="layout" path="M 2.08333E-6 -4.81481E-6 C 0.01888 -4.81481E-6 0.0345 0.02153 0.0345 0.04815 C 0.0345 0.07454 0.01888 0.0963 2.08333E-6 0.0963 C -0.01914 0.0963 -0.03451 0.07454 -0.03451 0.04815 C -0.03451 0.02153 -0.01914 -4.81481E-6 2.08333E-6 -4.81481E-6 Z " pathEditMode="relative" rAng="0" ptsTypes="AAAAA">
                                      <p:cBhvr>
                                        <p:cTn id="69" dur="2000" fill="hold"/>
                                        <p:tgtEl>
                                          <p:spTgt spid="85"/>
                                        </p:tgtEl>
                                        <p:attrNameLst>
                                          <p:attrName>ppt_x</p:attrName>
                                          <p:attrName>ppt_y</p:attrName>
                                        </p:attrNameLst>
                                      </p:cBhvr>
                                      <p:rCtr x="0" y="4815"/>
                                    </p:animMotion>
                                  </p:childTnLst>
                                </p:cTn>
                              </p:par>
                              <p:par>
                                <p:cTn id="70" presetID="10" presetClass="entr" presetSubtype="0" fill="hold" grpId="0" nodeType="withEffect">
                                  <p:stCondLst>
                                    <p:cond delay="500"/>
                                  </p:stCondLst>
                                  <p:childTnLst>
                                    <p:set>
                                      <p:cBhvr>
                                        <p:cTn id="71" dur="1" fill="hold">
                                          <p:stCondLst>
                                            <p:cond delay="0"/>
                                          </p:stCondLst>
                                        </p:cTn>
                                        <p:tgtEl>
                                          <p:spTgt spid="86"/>
                                        </p:tgtEl>
                                        <p:attrNameLst>
                                          <p:attrName>style.visibility</p:attrName>
                                        </p:attrNameLst>
                                      </p:cBhvr>
                                      <p:to>
                                        <p:strVal val="visible"/>
                                      </p:to>
                                    </p:set>
                                    <p:animEffect transition="in" filter="fade">
                                      <p:cBhvr>
                                        <p:cTn id="72" dur="500"/>
                                        <p:tgtEl>
                                          <p:spTgt spid="86"/>
                                        </p:tgtEl>
                                      </p:cBhvr>
                                    </p:animEffect>
                                  </p:childTnLst>
                                  <p:subTnLst>
                                    <p:set>
                                      <p:cBhvr override="childStyle">
                                        <p:cTn dur="1" fill="hold" display="0" masterRel="nextClick" afterEffect="1"/>
                                        <p:tgtEl>
                                          <p:spTgt spid="86"/>
                                        </p:tgtEl>
                                        <p:attrNameLst>
                                          <p:attrName>style.visibility</p:attrName>
                                        </p:attrNameLst>
                                      </p:cBhvr>
                                      <p:to>
                                        <p:strVal val="hidden"/>
                                      </p:to>
                                    </p:set>
                                  </p:subTnLst>
                                </p:cTn>
                              </p:par>
                            </p:childTnLst>
                          </p:cTn>
                        </p:par>
                        <p:par>
                          <p:cTn id="73" fill="hold">
                            <p:stCondLst>
                              <p:cond delay="4500"/>
                            </p:stCondLst>
                            <p:childTnLst>
                              <p:par>
                                <p:cTn id="74" presetID="22" presetClass="entr" presetSubtype="4" fill="hold" nodeType="afterEffect">
                                  <p:stCondLst>
                                    <p:cond delay="500"/>
                                  </p:stCondLst>
                                  <p:childTnLst>
                                    <p:set>
                                      <p:cBhvr>
                                        <p:cTn id="75" dur="1" fill="hold">
                                          <p:stCondLst>
                                            <p:cond delay="0"/>
                                          </p:stCondLst>
                                        </p:cTn>
                                        <p:tgtEl>
                                          <p:spTgt spid="83"/>
                                        </p:tgtEl>
                                        <p:attrNameLst>
                                          <p:attrName>style.visibility</p:attrName>
                                        </p:attrNameLst>
                                      </p:cBhvr>
                                      <p:to>
                                        <p:strVal val="visible"/>
                                      </p:to>
                                    </p:set>
                                    <p:animEffect transition="in" filter="wipe(down)">
                                      <p:cBhvr>
                                        <p:cTn id="76" dur="500"/>
                                        <p:tgtEl>
                                          <p:spTgt spid="83"/>
                                        </p:tgtEl>
                                      </p:cBhvr>
                                    </p:animEffect>
                                  </p:childTnLst>
                                </p:cTn>
                              </p:par>
                              <p:par>
                                <p:cTn id="77" presetID="1" presetClass="exit" presetSubtype="0" fill="hold" grpId="2" nodeType="withEffect">
                                  <p:stCondLst>
                                    <p:cond delay="500"/>
                                  </p:stCondLst>
                                  <p:childTnLst>
                                    <p:set>
                                      <p:cBhvr>
                                        <p:cTn id="78" dur="1" fill="hold">
                                          <p:stCondLst>
                                            <p:cond delay="0"/>
                                          </p:stCondLst>
                                        </p:cTn>
                                        <p:tgtEl>
                                          <p:spTgt spid="85"/>
                                        </p:tgtEl>
                                        <p:attrNameLst>
                                          <p:attrName>style.visibility</p:attrName>
                                        </p:attrNameLst>
                                      </p:cBhvr>
                                      <p:to>
                                        <p:strVal val="hidden"/>
                                      </p:to>
                                    </p:set>
                                  </p:childTnLst>
                                </p:cTn>
                              </p:par>
                              <p:par>
                                <p:cTn id="79" presetID="1" presetClass="exit" presetSubtype="0" fill="hold" grpId="1" nodeType="withEffect">
                                  <p:stCondLst>
                                    <p:cond delay="500"/>
                                  </p:stCondLst>
                                  <p:childTnLst>
                                    <p:set>
                                      <p:cBhvr>
                                        <p:cTn id="80" dur="1" fill="hold">
                                          <p:stCondLst>
                                            <p:cond delay="0"/>
                                          </p:stCondLst>
                                        </p:cTn>
                                        <p:tgtEl>
                                          <p:spTgt spid="8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xit" presetSubtype="0" fill="hold" nodeType="withEffect">
                                  <p:stCondLst>
                                    <p:cond delay="0"/>
                                  </p:stCondLst>
                                  <p:childTnLst>
                                    <p:set>
                                      <p:cBhvr>
                                        <p:cTn id="86" dur="1" fill="hold">
                                          <p:stCondLst>
                                            <p:cond delay="0"/>
                                          </p:stCondLst>
                                        </p:cTn>
                                        <p:tgtEl>
                                          <p:spTgt spid="36"/>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2"/>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83"/>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67"/>
                                        </p:tgtEl>
                                        <p:attrNameLst>
                                          <p:attrName>style.visibility</p:attrName>
                                        </p:attrNameLst>
                                      </p:cBhvr>
                                      <p:to>
                                        <p:strVal val="hidden"/>
                                      </p:to>
                                    </p:set>
                                  </p:childTnLst>
                                </p:cTn>
                              </p:par>
                              <p:par>
                                <p:cTn id="93" presetID="1" presetClass="entr" presetSubtype="0" fill="hold" grpId="1" nodeType="with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childTnLst>
                          </p:cTn>
                        </p:par>
                        <p:par>
                          <p:cTn id="95" fill="hold">
                            <p:stCondLst>
                              <p:cond delay="0"/>
                            </p:stCondLst>
                            <p:childTnLst>
                              <p:par>
                                <p:cTn id="96" presetID="42" presetClass="path" presetSubtype="0" accel="50000" decel="50000" fill="hold" grpId="0" nodeType="afterEffect">
                                  <p:stCondLst>
                                    <p:cond delay="0"/>
                                  </p:stCondLst>
                                  <p:childTnLst>
                                    <p:animMotion origin="layout" path="M -2.08333E-6 -1.11111E-6 L 0.0487 -1.11111E-6 " pathEditMode="relative" rAng="0" ptsTypes="AA">
                                      <p:cBhvr>
                                        <p:cTn id="97" dur="1500" fill="hold"/>
                                        <p:tgtEl>
                                          <p:spTgt spid="57"/>
                                        </p:tgtEl>
                                        <p:attrNameLst>
                                          <p:attrName>ppt_x</p:attrName>
                                          <p:attrName>ppt_y</p:attrName>
                                        </p:attrNameLst>
                                      </p:cBhvr>
                                      <p:rCtr x="2435" y="0"/>
                                    </p:animMotion>
                                  </p:childTnLst>
                                </p:cTn>
                              </p:par>
                            </p:childTnLst>
                          </p:cTn>
                        </p:par>
                        <p:par>
                          <p:cTn id="98" fill="hold">
                            <p:stCondLst>
                              <p:cond delay="1500"/>
                            </p:stCondLst>
                            <p:childTnLst>
                              <p:par>
                                <p:cTn id="99" presetID="10" presetClass="entr" presetSubtype="0" fill="hold" grpId="0" nodeType="afterEffect">
                                  <p:stCondLst>
                                    <p:cond delay="0"/>
                                  </p:stCondLst>
                                  <p:childTnLst>
                                    <p:set>
                                      <p:cBhvr>
                                        <p:cTn id="100" dur="1" fill="hold">
                                          <p:stCondLst>
                                            <p:cond delay="0"/>
                                          </p:stCondLst>
                                        </p:cTn>
                                        <p:tgtEl>
                                          <p:spTgt spid="59"/>
                                        </p:tgtEl>
                                        <p:attrNameLst>
                                          <p:attrName>style.visibility</p:attrName>
                                        </p:attrNameLst>
                                      </p:cBhvr>
                                      <p:to>
                                        <p:strVal val="visible"/>
                                      </p:to>
                                    </p:set>
                                    <p:animEffect transition="in" filter="fade">
                                      <p:cBhvr>
                                        <p:cTn id="101" dur="500"/>
                                        <p:tgtEl>
                                          <p:spTgt spid="5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fade">
                                      <p:cBhvr>
                                        <p:cTn id="104" dur="500"/>
                                        <p:tgtEl>
                                          <p:spTgt spid="58"/>
                                        </p:tgtEl>
                                      </p:cBhvr>
                                    </p:animEffect>
                                  </p:childTnLst>
                                </p:cTn>
                              </p:par>
                            </p:childTnLst>
                          </p:cTn>
                        </p:par>
                        <p:par>
                          <p:cTn id="105" fill="hold">
                            <p:stCondLst>
                              <p:cond delay="2000"/>
                            </p:stCondLst>
                            <p:childTnLst>
                              <p:par>
                                <p:cTn id="106" presetID="10" presetClass="entr" presetSubtype="0" fill="hold" grpId="0" nodeType="afterEffect">
                                  <p:stCondLst>
                                    <p:cond delay="0"/>
                                  </p:stCondLst>
                                  <p:childTnLst>
                                    <p:set>
                                      <p:cBhvr>
                                        <p:cTn id="107" dur="1" fill="hold">
                                          <p:stCondLst>
                                            <p:cond delay="0"/>
                                          </p:stCondLst>
                                        </p:cTn>
                                        <p:tgtEl>
                                          <p:spTgt spid="60"/>
                                        </p:tgtEl>
                                        <p:attrNameLst>
                                          <p:attrName>style.visibility</p:attrName>
                                        </p:attrNameLst>
                                      </p:cBhvr>
                                      <p:to>
                                        <p:strVal val="visible"/>
                                      </p:to>
                                    </p:set>
                                    <p:animEffect transition="in" filter="fade">
                                      <p:cBhvr>
                                        <p:cTn id="108" dur="500"/>
                                        <p:tgtEl>
                                          <p:spTgt spid="60"/>
                                        </p:tgtEl>
                                      </p:cBhvr>
                                    </p:animEffect>
                                  </p:childTnLst>
                                  <p:subTnLst>
                                    <p:set>
                                      <p:cBhvr override="childStyle">
                                        <p:cTn dur="1" fill="hold" display="0" masterRel="nextClick" afterEffect="1"/>
                                        <p:tgtEl>
                                          <p:spTgt spid="60"/>
                                        </p:tgtEl>
                                        <p:attrNameLst>
                                          <p:attrName>style.visibility</p:attrName>
                                        </p:attrNameLst>
                                      </p:cBhvr>
                                      <p:to>
                                        <p:strVal val="hidden"/>
                                      </p:to>
                                    </p:set>
                                  </p:sub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61">
                                            <p:txEl>
                                              <p:pRg st="0" end="0"/>
                                            </p:txEl>
                                          </p:spTgt>
                                        </p:tgtEl>
                                        <p:attrNameLst>
                                          <p:attrName>style.visibility</p:attrName>
                                        </p:attrNameLst>
                                      </p:cBhvr>
                                      <p:to>
                                        <p:strVal val="visible"/>
                                      </p:to>
                                    </p:set>
                                    <p:animEffect transition="in" filter="fade">
                                      <p:cBhvr>
                                        <p:cTn id="113" dur="500"/>
                                        <p:tgtEl>
                                          <p:spTgt spid="61">
                                            <p:txEl>
                                              <p:pRg st="0" end="0"/>
                                            </p:txEl>
                                          </p:spTgt>
                                        </p:tgtEl>
                                      </p:cBhvr>
                                    </p:animEffect>
                                  </p:childTnLst>
                                </p:cTn>
                              </p:par>
                            </p:childTnLst>
                          </p:cTn>
                        </p:par>
                        <p:par>
                          <p:cTn id="114" fill="hold">
                            <p:stCondLst>
                              <p:cond delay="500"/>
                            </p:stCondLst>
                            <p:childTnLst>
                              <p:par>
                                <p:cTn id="115" presetID="10" presetClass="entr" presetSubtype="0" fill="hold" grpId="0" nodeType="afterEffect">
                                  <p:stCondLst>
                                    <p:cond delay="250"/>
                                  </p:stCondLst>
                                  <p:childTnLst>
                                    <p:set>
                                      <p:cBhvr>
                                        <p:cTn id="116" dur="1" fill="hold">
                                          <p:stCondLst>
                                            <p:cond delay="0"/>
                                          </p:stCondLst>
                                        </p:cTn>
                                        <p:tgtEl>
                                          <p:spTgt spid="61">
                                            <p:txEl>
                                              <p:pRg st="1" end="1"/>
                                            </p:txEl>
                                          </p:spTgt>
                                        </p:tgtEl>
                                        <p:attrNameLst>
                                          <p:attrName>style.visibility</p:attrName>
                                        </p:attrNameLst>
                                      </p:cBhvr>
                                      <p:to>
                                        <p:strVal val="visible"/>
                                      </p:to>
                                    </p:set>
                                    <p:animEffect transition="in" filter="fade">
                                      <p:cBhvr>
                                        <p:cTn id="117" dur="500"/>
                                        <p:tgtEl>
                                          <p:spTgt spid="61">
                                            <p:txEl>
                                              <p:pRg st="1" end="1"/>
                                            </p:txEl>
                                          </p:spTgt>
                                        </p:tgtEl>
                                      </p:cBhvr>
                                    </p:animEffect>
                                  </p:childTnLst>
                                </p:cTn>
                              </p:par>
                              <p:par>
                                <p:cTn id="118" presetID="10" presetClass="entr" presetSubtype="0" fill="hold" grpId="0" nodeType="withEffect">
                                  <p:stCondLst>
                                    <p:cond delay="250"/>
                                  </p:stCondLst>
                                  <p:childTnLst>
                                    <p:set>
                                      <p:cBhvr>
                                        <p:cTn id="119" dur="1" fill="hold">
                                          <p:stCondLst>
                                            <p:cond delay="0"/>
                                          </p:stCondLst>
                                        </p:cTn>
                                        <p:tgtEl>
                                          <p:spTgt spid="61">
                                            <p:txEl>
                                              <p:pRg st="2" end="2"/>
                                            </p:txEl>
                                          </p:spTgt>
                                        </p:tgtEl>
                                        <p:attrNameLst>
                                          <p:attrName>style.visibility</p:attrName>
                                        </p:attrNameLst>
                                      </p:cBhvr>
                                      <p:to>
                                        <p:strVal val="visible"/>
                                      </p:to>
                                    </p:set>
                                    <p:animEffect transition="in" filter="fade">
                                      <p:cBhvr>
                                        <p:cTn id="120" dur="500"/>
                                        <p:tgtEl>
                                          <p:spTgt spid="61">
                                            <p:txEl>
                                              <p:pRg st="2" end="2"/>
                                            </p:txEl>
                                          </p:spTgt>
                                        </p:tgtEl>
                                      </p:cBhvr>
                                    </p:animEffect>
                                  </p:childTnLst>
                                </p:cTn>
                              </p:par>
                              <p:par>
                                <p:cTn id="121" presetID="10" presetClass="entr" presetSubtype="0" fill="hold" grpId="0" nodeType="withEffect">
                                  <p:stCondLst>
                                    <p:cond delay="250"/>
                                  </p:stCondLst>
                                  <p:childTnLst>
                                    <p:set>
                                      <p:cBhvr>
                                        <p:cTn id="122" dur="1" fill="hold">
                                          <p:stCondLst>
                                            <p:cond delay="0"/>
                                          </p:stCondLst>
                                        </p:cTn>
                                        <p:tgtEl>
                                          <p:spTgt spid="61">
                                            <p:txEl>
                                              <p:pRg st="3" end="3"/>
                                            </p:txEl>
                                          </p:spTgt>
                                        </p:tgtEl>
                                        <p:attrNameLst>
                                          <p:attrName>style.visibility</p:attrName>
                                        </p:attrNameLst>
                                      </p:cBhvr>
                                      <p:to>
                                        <p:strVal val="visible"/>
                                      </p:to>
                                    </p:set>
                                    <p:animEffect transition="in" filter="fade">
                                      <p:cBhvr>
                                        <p:cTn id="123" dur="500"/>
                                        <p:tgtEl>
                                          <p:spTgt spid="61">
                                            <p:txEl>
                                              <p:pRg st="3" end="3"/>
                                            </p:txEl>
                                          </p:spTgt>
                                        </p:tgtEl>
                                      </p:cBhvr>
                                    </p:animEffect>
                                  </p:childTnLst>
                                </p:cTn>
                              </p:par>
                              <p:par>
                                <p:cTn id="124" presetID="10" presetClass="entr" presetSubtype="0" fill="hold" grpId="0" nodeType="withEffect">
                                  <p:stCondLst>
                                    <p:cond delay="250"/>
                                  </p:stCondLst>
                                  <p:childTnLst>
                                    <p:set>
                                      <p:cBhvr>
                                        <p:cTn id="125" dur="1" fill="hold">
                                          <p:stCondLst>
                                            <p:cond delay="0"/>
                                          </p:stCondLst>
                                        </p:cTn>
                                        <p:tgtEl>
                                          <p:spTgt spid="61">
                                            <p:txEl>
                                              <p:pRg st="4" end="4"/>
                                            </p:txEl>
                                          </p:spTgt>
                                        </p:tgtEl>
                                        <p:attrNameLst>
                                          <p:attrName>style.visibility</p:attrName>
                                        </p:attrNameLst>
                                      </p:cBhvr>
                                      <p:to>
                                        <p:strVal val="visible"/>
                                      </p:to>
                                    </p:set>
                                    <p:animEffect transition="in" filter="fade">
                                      <p:cBhvr>
                                        <p:cTn id="126" dur="500"/>
                                        <p:tgtEl>
                                          <p:spTgt spid="61">
                                            <p:txEl>
                                              <p:pRg st="4" end="4"/>
                                            </p:txEl>
                                          </p:spTgt>
                                        </p:tgtEl>
                                      </p:cBhvr>
                                    </p:animEffect>
                                  </p:childTnLst>
                                </p:cTn>
                              </p:par>
                            </p:childTnLst>
                          </p:cTn>
                        </p:par>
                        <p:par>
                          <p:cTn id="127" fill="hold">
                            <p:stCondLst>
                              <p:cond delay="1250"/>
                            </p:stCondLst>
                            <p:childTnLst>
                              <p:par>
                                <p:cTn id="128" presetID="10" presetClass="entr" presetSubtype="0" fill="hold" grpId="0" nodeType="afterEffect">
                                  <p:stCondLst>
                                    <p:cond delay="250"/>
                                  </p:stCondLst>
                                  <p:childTnLst>
                                    <p:set>
                                      <p:cBhvr>
                                        <p:cTn id="129" dur="1" fill="hold">
                                          <p:stCondLst>
                                            <p:cond delay="0"/>
                                          </p:stCondLst>
                                        </p:cTn>
                                        <p:tgtEl>
                                          <p:spTgt spid="61">
                                            <p:txEl>
                                              <p:pRg st="5" end="5"/>
                                            </p:txEl>
                                          </p:spTgt>
                                        </p:tgtEl>
                                        <p:attrNameLst>
                                          <p:attrName>style.visibility</p:attrName>
                                        </p:attrNameLst>
                                      </p:cBhvr>
                                      <p:to>
                                        <p:strVal val="visible"/>
                                      </p:to>
                                    </p:set>
                                    <p:animEffect transition="in" filter="fade">
                                      <p:cBhvr>
                                        <p:cTn id="130" dur="500"/>
                                        <p:tgtEl>
                                          <p:spTgt spid="61">
                                            <p:txEl>
                                              <p:pRg st="5" end="5"/>
                                            </p:txEl>
                                          </p:spTgt>
                                        </p:tgtEl>
                                      </p:cBhvr>
                                    </p:animEffect>
                                  </p:childTnLst>
                                </p:cTn>
                              </p:par>
                            </p:childTnLst>
                          </p:cTn>
                        </p:par>
                        <p:par>
                          <p:cTn id="131" fill="hold">
                            <p:stCondLst>
                              <p:cond delay="2000"/>
                            </p:stCondLst>
                            <p:childTnLst>
                              <p:par>
                                <p:cTn id="132" presetID="10" presetClass="entr" presetSubtype="0" fill="hold" grpId="0" nodeType="afterEffect">
                                  <p:stCondLst>
                                    <p:cond delay="250"/>
                                  </p:stCondLst>
                                  <p:childTnLst>
                                    <p:set>
                                      <p:cBhvr>
                                        <p:cTn id="133" dur="1" fill="hold">
                                          <p:stCondLst>
                                            <p:cond delay="0"/>
                                          </p:stCondLst>
                                        </p:cTn>
                                        <p:tgtEl>
                                          <p:spTgt spid="61">
                                            <p:txEl>
                                              <p:pRg st="6" end="6"/>
                                            </p:txEl>
                                          </p:spTgt>
                                        </p:tgtEl>
                                        <p:attrNameLst>
                                          <p:attrName>style.visibility</p:attrName>
                                        </p:attrNameLst>
                                      </p:cBhvr>
                                      <p:to>
                                        <p:strVal val="visible"/>
                                      </p:to>
                                    </p:set>
                                    <p:animEffect transition="in" filter="fade">
                                      <p:cBhvr>
                                        <p:cTn id="134" dur="500"/>
                                        <p:tgtEl>
                                          <p:spTgt spid="61">
                                            <p:txEl>
                                              <p:pRg st="6" end="6"/>
                                            </p:txEl>
                                          </p:spTgt>
                                        </p:tgtEl>
                                      </p:cBhvr>
                                    </p:animEffect>
                                  </p:childTnLst>
                                </p:cTn>
                              </p:par>
                            </p:childTnLst>
                          </p:cTn>
                        </p:par>
                        <p:par>
                          <p:cTn id="135" fill="hold">
                            <p:stCondLst>
                              <p:cond delay="2750"/>
                            </p:stCondLst>
                            <p:childTnLst>
                              <p:par>
                                <p:cTn id="136" presetID="10" presetClass="entr" presetSubtype="0" fill="hold" grpId="0" nodeType="afterEffect">
                                  <p:stCondLst>
                                    <p:cond delay="250"/>
                                  </p:stCondLst>
                                  <p:childTnLst>
                                    <p:set>
                                      <p:cBhvr>
                                        <p:cTn id="137" dur="1" fill="hold">
                                          <p:stCondLst>
                                            <p:cond delay="0"/>
                                          </p:stCondLst>
                                        </p:cTn>
                                        <p:tgtEl>
                                          <p:spTgt spid="61">
                                            <p:txEl>
                                              <p:pRg st="7" end="7"/>
                                            </p:txEl>
                                          </p:spTgt>
                                        </p:tgtEl>
                                        <p:attrNameLst>
                                          <p:attrName>style.visibility</p:attrName>
                                        </p:attrNameLst>
                                      </p:cBhvr>
                                      <p:to>
                                        <p:strVal val="visible"/>
                                      </p:to>
                                    </p:set>
                                    <p:animEffect transition="in" filter="fade">
                                      <p:cBhvr>
                                        <p:cTn id="138" dur="500"/>
                                        <p:tgtEl>
                                          <p:spTgt spid="61">
                                            <p:txEl>
                                              <p:pRg st="7" end="7"/>
                                            </p:txEl>
                                          </p:spTgt>
                                        </p:tgtEl>
                                      </p:cBhvr>
                                    </p:animEffect>
                                  </p:childTnLst>
                                </p:cTn>
                              </p:par>
                            </p:childTnLst>
                          </p:cTn>
                        </p:par>
                        <p:par>
                          <p:cTn id="139" fill="hold">
                            <p:stCondLst>
                              <p:cond delay="3500"/>
                            </p:stCondLst>
                            <p:childTnLst>
                              <p:par>
                                <p:cTn id="140" presetID="10" presetClass="entr" presetSubtype="0" fill="hold" grpId="0" nodeType="afterEffect">
                                  <p:stCondLst>
                                    <p:cond delay="250"/>
                                  </p:stCondLst>
                                  <p:childTnLst>
                                    <p:set>
                                      <p:cBhvr>
                                        <p:cTn id="141" dur="1" fill="hold">
                                          <p:stCondLst>
                                            <p:cond delay="0"/>
                                          </p:stCondLst>
                                        </p:cTn>
                                        <p:tgtEl>
                                          <p:spTgt spid="61">
                                            <p:txEl>
                                              <p:pRg st="8" end="8"/>
                                            </p:txEl>
                                          </p:spTgt>
                                        </p:tgtEl>
                                        <p:attrNameLst>
                                          <p:attrName>style.visibility</p:attrName>
                                        </p:attrNameLst>
                                      </p:cBhvr>
                                      <p:to>
                                        <p:strVal val="visible"/>
                                      </p:to>
                                    </p:set>
                                    <p:animEffect transition="in" filter="fade">
                                      <p:cBhvr>
                                        <p:cTn id="142" dur="500"/>
                                        <p:tgtEl>
                                          <p:spTgt spid="61">
                                            <p:txEl>
                                              <p:pRg st="8" end="8"/>
                                            </p:txEl>
                                          </p:spTgt>
                                        </p:tgtEl>
                                      </p:cBhvr>
                                    </p:animEffect>
                                  </p:childTnLst>
                                </p:cTn>
                              </p:par>
                            </p:childTnLst>
                          </p:cTn>
                        </p:par>
                        <p:par>
                          <p:cTn id="143" fill="hold">
                            <p:stCondLst>
                              <p:cond delay="4250"/>
                            </p:stCondLst>
                            <p:childTnLst>
                              <p:par>
                                <p:cTn id="144" presetID="10" presetClass="entr" presetSubtype="0" fill="hold" grpId="0" nodeType="afterEffect">
                                  <p:stCondLst>
                                    <p:cond delay="250"/>
                                  </p:stCondLst>
                                  <p:childTnLst>
                                    <p:set>
                                      <p:cBhvr>
                                        <p:cTn id="145" dur="1" fill="hold">
                                          <p:stCondLst>
                                            <p:cond delay="0"/>
                                          </p:stCondLst>
                                        </p:cTn>
                                        <p:tgtEl>
                                          <p:spTgt spid="61">
                                            <p:txEl>
                                              <p:pRg st="9" end="9"/>
                                            </p:txEl>
                                          </p:spTgt>
                                        </p:tgtEl>
                                        <p:attrNameLst>
                                          <p:attrName>style.visibility</p:attrName>
                                        </p:attrNameLst>
                                      </p:cBhvr>
                                      <p:to>
                                        <p:strVal val="visible"/>
                                      </p:to>
                                    </p:set>
                                    <p:animEffect transition="in" filter="fade">
                                      <p:cBhvr>
                                        <p:cTn id="146" dur="500"/>
                                        <p:tgtEl>
                                          <p:spTgt spid="61">
                                            <p:txEl>
                                              <p:pRg st="9" end="9"/>
                                            </p:txEl>
                                          </p:spTgt>
                                        </p:tgtEl>
                                      </p:cBhvr>
                                    </p:animEffect>
                                  </p:childTnLst>
                                </p:cTn>
                              </p:par>
                            </p:childTnLst>
                          </p:cTn>
                        </p:par>
                        <p:par>
                          <p:cTn id="147" fill="hold">
                            <p:stCondLst>
                              <p:cond delay="5000"/>
                            </p:stCondLst>
                            <p:childTnLst>
                              <p:par>
                                <p:cTn id="148" presetID="10" presetClass="entr" presetSubtype="0" fill="hold" grpId="0" nodeType="afterEffect">
                                  <p:stCondLst>
                                    <p:cond delay="250"/>
                                  </p:stCondLst>
                                  <p:childTnLst>
                                    <p:set>
                                      <p:cBhvr>
                                        <p:cTn id="149" dur="1" fill="hold">
                                          <p:stCondLst>
                                            <p:cond delay="0"/>
                                          </p:stCondLst>
                                        </p:cTn>
                                        <p:tgtEl>
                                          <p:spTgt spid="61">
                                            <p:txEl>
                                              <p:pRg st="10" end="10"/>
                                            </p:txEl>
                                          </p:spTgt>
                                        </p:tgtEl>
                                        <p:attrNameLst>
                                          <p:attrName>style.visibility</p:attrName>
                                        </p:attrNameLst>
                                      </p:cBhvr>
                                      <p:to>
                                        <p:strVal val="visible"/>
                                      </p:to>
                                    </p:set>
                                    <p:animEffect transition="in" filter="fade">
                                      <p:cBhvr>
                                        <p:cTn id="150" dur="500"/>
                                        <p:tgtEl>
                                          <p:spTgt spid="61">
                                            <p:txEl>
                                              <p:pRg st="10" end="10"/>
                                            </p:txEl>
                                          </p:spTgt>
                                        </p:tgtEl>
                                      </p:cBhvr>
                                    </p:animEffect>
                                  </p:childTnLst>
                                </p:cTn>
                              </p:par>
                            </p:childTnLst>
                          </p:cTn>
                        </p:par>
                        <p:par>
                          <p:cTn id="151" fill="hold">
                            <p:stCondLst>
                              <p:cond delay="5750"/>
                            </p:stCondLst>
                            <p:childTnLst>
                              <p:par>
                                <p:cTn id="152" presetID="10" presetClass="entr" presetSubtype="0" fill="hold" grpId="0" nodeType="afterEffect">
                                  <p:stCondLst>
                                    <p:cond delay="250"/>
                                  </p:stCondLst>
                                  <p:childTnLst>
                                    <p:set>
                                      <p:cBhvr>
                                        <p:cTn id="153" dur="1" fill="hold">
                                          <p:stCondLst>
                                            <p:cond delay="0"/>
                                          </p:stCondLst>
                                        </p:cTn>
                                        <p:tgtEl>
                                          <p:spTgt spid="61">
                                            <p:txEl>
                                              <p:pRg st="11" end="11"/>
                                            </p:txEl>
                                          </p:spTgt>
                                        </p:tgtEl>
                                        <p:attrNameLst>
                                          <p:attrName>style.visibility</p:attrName>
                                        </p:attrNameLst>
                                      </p:cBhvr>
                                      <p:to>
                                        <p:strVal val="visible"/>
                                      </p:to>
                                    </p:set>
                                    <p:animEffect transition="in" filter="fade">
                                      <p:cBhvr>
                                        <p:cTn id="154" dur="500"/>
                                        <p:tgtEl>
                                          <p:spTgt spid="61">
                                            <p:txEl>
                                              <p:pRg st="11" end="11"/>
                                            </p:txEl>
                                          </p:spTgt>
                                        </p:tgtEl>
                                      </p:cBhvr>
                                    </p:animEffect>
                                  </p:childTnLst>
                                </p:cTn>
                              </p:par>
                            </p:childTnLst>
                          </p:cTn>
                        </p:par>
                        <p:par>
                          <p:cTn id="155" fill="hold">
                            <p:stCondLst>
                              <p:cond delay="6500"/>
                            </p:stCondLst>
                            <p:childTnLst>
                              <p:par>
                                <p:cTn id="156" presetID="10" presetClass="entr" presetSubtype="0" fill="hold" grpId="0" nodeType="afterEffect">
                                  <p:stCondLst>
                                    <p:cond delay="250"/>
                                  </p:stCondLst>
                                  <p:childTnLst>
                                    <p:set>
                                      <p:cBhvr>
                                        <p:cTn id="157" dur="1" fill="hold">
                                          <p:stCondLst>
                                            <p:cond delay="0"/>
                                          </p:stCondLst>
                                        </p:cTn>
                                        <p:tgtEl>
                                          <p:spTgt spid="61">
                                            <p:txEl>
                                              <p:pRg st="12" end="12"/>
                                            </p:txEl>
                                          </p:spTgt>
                                        </p:tgtEl>
                                        <p:attrNameLst>
                                          <p:attrName>style.visibility</p:attrName>
                                        </p:attrNameLst>
                                      </p:cBhvr>
                                      <p:to>
                                        <p:strVal val="visible"/>
                                      </p:to>
                                    </p:set>
                                    <p:animEffect transition="in" filter="fade">
                                      <p:cBhvr>
                                        <p:cTn id="158" dur="500"/>
                                        <p:tgtEl>
                                          <p:spTgt spid="61">
                                            <p:txEl>
                                              <p:pRg st="12" end="12"/>
                                            </p:txEl>
                                          </p:spTgt>
                                        </p:tgtEl>
                                      </p:cBhvr>
                                    </p:animEffect>
                                  </p:childTnLst>
                                </p:cTn>
                              </p:par>
                            </p:childTnLst>
                          </p:cTn>
                        </p:par>
                        <p:par>
                          <p:cTn id="159" fill="hold">
                            <p:stCondLst>
                              <p:cond delay="7250"/>
                            </p:stCondLst>
                            <p:childTnLst>
                              <p:par>
                                <p:cTn id="160" presetID="10" presetClass="entr" presetSubtype="0" fill="hold" grpId="0" nodeType="afterEffect">
                                  <p:stCondLst>
                                    <p:cond delay="250"/>
                                  </p:stCondLst>
                                  <p:childTnLst>
                                    <p:set>
                                      <p:cBhvr>
                                        <p:cTn id="161" dur="1" fill="hold">
                                          <p:stCondLst>
                                            <p:cond delay="0"/>
                                          </p:stCondLst>
                                        </p:cTn>
                                        <p:tgtEl>
                                          <p:spTgt spid="61">
                                            <p:txEl>
                                              <p:pRg st="13" end="13"/>
                                            </p:txEl>
                                          </p:spTgt>
                                        </p:tgtEl>
                                        <p:attrNameLst>
                                          <p:attrName>style.visibility</p:attrName>
                                        </p:attrNameLst>
                                      </p:cBhvr>
                                      <p:to>
                                        <p:strVal val="visible"/>
                                      </p:to>
                                    </p:set>
                                    <p:animEffect transition="in" filter="fade">
                                      <p:cBhvr>
                                        <p:cTn id="162" dur="500"/>
                                        <p:tgtEl>
                                          <p:spTgt spid="6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P spid="58" grpId="0" animBg="1"/>
      <p:bldP spid="54" grpId="0" animBg="1"/>
      <p:bldP spid="80" grpId="0" animBg="1"/>
      <p:bldP spid="80" grpId="1" animBg="1"/>
      <p:bldP spid="80" grpId="2" animBg="1"/>
      <p:bldP spid="80" grpId="3" animBg="1"/>
      <p:bldP spid="74" grpId="0" animBg="1"/>
      <p:bldP spid="74" grpId="1" animBg="1"/>
      <p:bldP spid="74" grpId="2" animBg="1"/>
      <p:bldP spid="84" grpId="0" animBg="1"/>
      <p:bldP spid="84" grpId="1" animBg="1"/>
      <p:bldP spid="84" grpId="2" animBg="1"/>
      <p:bldP spid="86" grpId="0" animBg="1"/>
      <p:bldP spid="85" grpId="0" animBg="1"/>
      <p:bldP spid="85" grpId="1" animBg="1"/>
      <p:bldP spid="85" grpId="2" animBg="1"/>
      <p:bldP spid="59" grpId="0" animBg="1"/>
      <p:bldP spid="60" grpId="0" animBg="1"/>
      <p:bldP spid="6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real-threat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46476" y="917575"/>
            <a:ext cx="5307013"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a:spLocks noChangeArrowheads="1"/>
          </p:cNvSpPr>
          <p:nvPr/>
        </p:nvSpPr>
        <p:spPr bwMode="auto">
          <a:xfrm>
            <a:off x="3352800" y="3625850"/>
            <a:ext cx="2514600" cy="1016000"/>
          </a:xfrm>
          <a:prstGeom prst="rect">
            <a:avLst/>
          </a:prstGeom>
          <a:ln>
            <a:noFill/>
            <a:headEnd/>
            <a:tailEnd/>
          </a:ln>
        </p:spPr>
        <p:style>
          <a:lnRef idx="3">
            <a:schemeClr val="lt1"/>
          </a:lnRef>
          <a:fillRef idx="1">
            <a:schemeClr val="accent1"/>
          </a:fillRef>
          <a:effectRef idx="1">
            <a:schemeClr val="accent1"/>
          </a:effectRef>
          <a:fontRef idx="minor">
            <a:schemeClr val="lt1"/>
          </a:fontRef>
        </p:style>
        <p:txBody>
          <a:bodyPr lIns="91432" tIns="45716" rIns="91432" bIns="45716">
            <a:spAutoFit/>
          </a:bodyPr>
          <a:lstStyle/>
          <a:p>
            <a:pPr algn="ctr">
              <a:defRPr/>
            </a:pPr>
            <a:r>
              <a:rPr lang="en-US" sz="2000" b="1" dirty="0">
                <a:solidFill>
                  <a:schemeClr val="tx1"/>
                </a:solidFill>
                <a:effectLst>
                  <a:outerShdw blurRad="38100" dist="38100" dir="2700000" algn="tl">
                    <a:srgbClr val="000000">
                      <a:alpha val="43137"/>
                    </a:srgbClr>
                  </a:outerShdw>
                </a:effectLst>
              </a:rPr>
              <a:t>MAJORITY </a:t>
            </a:r>
            <a:r>
              <a:rPr lang="en-US" sz="2000" dirty="0">
                <a:solidFill>
                  <a:schemeClr val="tx1"/>
                </a:solidFill>
                <a:effectLst>
                  <a:outerShdw blurRad="38100" dist="38100" dir="2700000" algn="tl">
                    <a:srgbClr val="000000">
                      <a:alpha val="43137"/>
                    </a:srgbClr>
                  </a:outerShdw>
                </a:effectLst>
              </a:rPr>
              <a:t>of security investment goes here</a:t>
            </a:r>
          </a:p>
        </p:txBody>
      </p:sp>
      <p:sp>
        <p:nvSpPr>
          <p:cNvPr id="575490" name="AutoShape 9"/>
          <p:cNvSpPr>
            <a:spLocks noChangeArrowheads="1"/>
          </p:cNvSpPr>
          <p:nvPr/>
        </p:nvSpPr>
        <p:spPr bwMode="auto">
          <a:xfrm>
            <a:off x="6621464" y="874714"/>
            <a:ext cx="2224087" cy="554037"/>
          </a:xfrm>
          <a:prstGeom prst="roundRect">
            <a:avLst>
              <a:gd name="adj" fmla="val 16667"/>
            </a:avLst>
          </a:prstGeom>
          <a:solidFill>
            <a:srgbClr val="22232E">
              <a:alpha val="65097"/>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32" tIns="45716" rIns="91432" bIns="45716" anchor="ctr"/>
          <a:lstStyle/>
          <a:p>
            <a:endParaRPr lang="en-AU"/>
          </a:p>
        </p:txBody>
      </p:sp>
      <p:graphicFrame>
        <p:nvGraphicFramePr>
          <p:cNvPr id="14" name="Table 13"/>
          <p:cNvGraphicFramePr>
            <a:graphicFrameLocks noGrp="1"/>
          </p:cNvGraphicFramePr>
          <p:nvPr>
            <p:extLst/>
          </p:nvPr>
        </p:nvGraphicFramePr>
        <p:xfrm>
          <a:off x="3611564" y="4906963"/>
          <a:ext cx="2027237" cy="1570036"/>
        </p:xfrm>
        <a:graphic>
          <a:graphicData uri="http://schemas.openxmlformats.org/drawingml/2006/table">
            <a:tbl>
              <a:tblPr firstRow="1" bandRow="1">
                <a:tableStyleId>{69012ECD-51FC-41F1-AA8D-1B2483CD663E}</a:tableStyleId>
              </a:tblPr>
              <a:tblGrid>
                <a:gridCol w="2027237">
                  <a:extLst>
                    <a:ext uri="{9D8B030D-6E8A-4147-A177-3AD203B41FA5}">
                      <a16:colId xmlns:a16="http://schemas.microsoft.com/office/drawing/2014/main" val="20000"/>
                    </a:ext>
                  </a:extLst>
                </a:gridCol>
              </a:tblGrid>
              <a:tr h="335348">
                <a:tc>
                  <a:txBody>
                    <a:bodyPr/>
                    <a:lstStyle/>
                    <a:p>
                      <a:pPr algn="ctr"/>
                      <a:r>
                        <a:rPr lang="en-US" sz="1600" dirty="0">
                          <a:solidFill>
                            <a:schemeClr val="tx1"/>
                          </a:solidFill>
                          <a:effectLst>
                            <a:outerShdw blurRad="38100" dist="38100" dir="2700000" algn="tl">
                              <a:srgbClr val="000000">
                                <a:alpha val="43137"/>
                              </a:srgbClr>
                            </a:outerShdw>
                          </a:effectLst>
                        </a:rPr>
                        <a:t>Attack</a:t>
                      </a:r>
                      <a:r>
                        <a:rPr lang="en-US" sz="1600" baseline="0" dirty="0">
                          <a:solidFill>
                            <a:schemeClr val="tx1"/>
                          </a:solidFill>
                          <a:effectLst>
                            <a:outerShdw blurRad="38100" dist="38100" dir="2700000" algn="tl">
                              <a:srgbClr val="000000">
                                <a:alpha val="43137"/>
                              </a:srgbClr>
                            </a:outerShdw>
                          </a:effectLst>
                        </a:rPr>
                        <a:t> Vectors</a:t>
                      </a:r>
                      <a:endParaRPr lang="en-US" sz="1600" dirty="0">
                        <a:solidFill>
                          <a:schemeClr val="tx1"/>
                        </a:solidFill>
                        <a:effectLst>
                          <a:outerShdw blurRad="38100" dist="38100" dir="2700000" algn="tl">
                            <a:srgbClr val="000000">
                              <a:alpha val="43137"/>
                            </a:srgbClr>
                          </a:outerShdw>
                        </a:effectLst>
                      </a:endParaRPr>
                    </a:p>
                  </a:txBody>
                  <a:tcPr marL="68586" marR="68586" marT="45729" marB="45729"/>
                </a:tc>
                <a:extLst>
                  <a:ext uri="{0D108BD9-81ED-4DB2-BD59-A6C34878D82A}">
                    <a16:rowId xmlns:a16="http://schemas.microsoft.com/office/drawing/2014/main" val="10000"/>
                  </a:ext>
                </a:extLst>
              </a:tr>
              <a:tr h="308672">
                <a:tc>
                  <a:txBody>
                    <a:bodyPr/>
                    <a:lstStyle/>
                    <a:p>
                      <a:pPr algn="ctr"/>
                      <a:r>
                        <a:rPr lang="en-US" sz="1400" dirty="0">
                          <a:solidFill>
                            <a:schemeClr val="tx1"/>
                          </a:solidFill>
                        </a:rPr>
                        <a:t>TCP</a:t>
                      </a:r>
                      <a:r>
                        <a:rPr lang="en-US" sz="1400" baseline="0" dirty="0">
                          <a:solidFill>
                            <a:schemeClr val="tx1"/>
                          </a:solidFill>
                        </a:rPr>
                        <a:t> SYN Flood</a:t>
                      </a:r>
                      <a:endParaRPr lang="en-US" sz="1400" dirty="0">
                        <a:solidFill>
                          <a:schemeClr val="tx1"/>
                        </a:solidFill>
                      </a:endParaRPr>
                    </a:p>
                  </a:txBody>
                  <a:tcPr marL="68586" marR="68586" marT="45729" marB="45729"/>
                </a:tc>
                <a:extLst>
                  <a:ext uri="{0D108BD9-81ED-4DB2-BD59-A6C34878D82A}">
                    <a16:rowId xmlns:a16="http://schemas.microsoft.com/office/drawing/2014/main" val="10001"/>
                  </a:ext>
                </a:extLst>
              </a:tr>
              <a:tr h="308672">
                <a:tc>
                  <a:txBody>
                    <a:bodyPr/>
                    <a:lstStyle/>
                    <a:p>
                      <a:pPr algn="ctr"/>
                      <a:r>
                        <a:rPr lang="en-US" sz="1400" dirty="0">
                          <a:solidFill>
                            <a:schemeClr val="tx1"/>
                          </a:solidFill>
                        </a:rPr>
                        <a:t>TCP Conn Flood</a:t>
                      </a:r>
                    </a:p>
                  </a:txBody>
                  <a:tcPr marL="68586" marR="68586" marT="45729" marB="45729"/>
                </a:tc>
                <a:extLst>
                  <a:ext uri="{0D108BD9-81ED-4DB2-BD59-A6C34878D82A}">
                    <a16:rowId xmlns:a16="http://schemas.microsoft.com/office/drawing/2014/main" val="10002"/>
                  </a:ext>
                </a:extLst>
              </a:tr>
              <a:tr h="308672">
                <a:tc>
                  <a:txBody>
                    <a:bodyPr/>
                    <a:lstStyle/>
                    <a:p>
                      <a:pPr algn="ctr"/>
                      <a:r>
                        <a:rPr lang="en-US" sz="1400" dirty="0">
                          <a:solidFill>
                            <a:schemeClr val="tx1"/>
                          </a:solidFill>
                        </a:rPr>
                        <a:t>DNS</a:t>
                      </a:r>
                      <a:r>
                        <a:rPr lang="en-US" sz="1400" baseline="0" dirty="0">
                          <a:solidFill>
                            <a:schemeClr val="tx1"/>
                          </a:solidFill>
                        </a:rPr>
                        <a:t> Flood</a:t>
                      </a:r>
                      <a:endParaRPr lang="en-US" sz="1400" dirty="0">
                        <a:solidFill>
                          <a:schemeClr val="tx1"/>
                        </a:solidFill>
                      </a:endParaRPr>
                    </a:p>
                  </a:txBody>
                  <a:tcPr marL="68586" marR="68586" marT="45729" marB="45729"/>
                </a:tc>
                <a:extLst>
                  <a:ext uri="{0D108BD9-81ED-4DB2-BD59-A6C34878D82A}">
                    <a16:rowId xmlns:a16="http://schemas.microsoft.com/office/drawing/2014/main" val="10003"/>
                  </a:ext>
                </a:extLst>
              </a:tr>
              <a:tr h="308672">
                <a:tc>
                  <a:txBody>
                    <a:bodyPr/>
                    <a:lstStyle/>
                    <a:p>
                      <a:pPr algn="ctr"/>
                      <a:r>
                        <a:rPr lang="en-US" sz="1400" dirty="0">
                          <a:solidFill>
                            <a:schemeClr val="tx1"/>
                          </a:solidFill>
                        </a:rPr>
                        <a:t>HTTP GET Flood</a:t>
                      </a:r>
                    </a:p>
                  </a:txBody>
                  <a:tcPr marL="68586" marR="68586" marT="45729" marB="45729"/>
                </a:tc>
                <a:extLst>
                  <a:ext uri="{0D108BD9-81ED-4DB2-BD59-A6C34878D82A}">
                    <a16:rowId xmlns:a16="http://schemas.microsoft.com/office/drawing/2014/main" val="10004"/>
                  </a:ext>
                </a:extLst>
              </a:tr>
            </a:tbl>
          </a:graphicData>
        </a:graphic>
      </p:graphicFrame>
      <p:sp>
        <p:nvSpPr>
          <p:cNvPr id="18" name="Rounded Rectangle 17"/>
          <p:cNvSpPr>
            <a:spLocks noChangeArrowheads="1"/>
          </p:cNvSpPr>
          <p:nvPr/>
        </p:nvSpPr>
        <p:spPr bwMode="auto">
          <a:xfrm>
            <a:off x="3127375" y="644525"/>
            <a:ext cx="2973388" cy="408614"/>
          </a:xfrm>
          <a:prstGeom prst="roundRect">
            <a:avLst/>
          </a:prstGeom>
          <a:ln>
            <a:noFill/>
            <a:headEnd/>
            <a:tailEnd/>
          </a:ln>
        </p:spPr>
        <p:style>
          <a:lnRef idx="3">
            <a:schemeClr val="lt1"/>
          </a:lnRef>
          <a:fillRef idx="1">
            <a:schemeClr val="accent1"/>
          </a:fillRef>
          <a:effectRef idx="1">
            <a:schemeClr val="accent1"/>
          </a:effectRef>
          <a:fontRef idx="minor">
            <a:schemeClr val="lt1"/>
          </a:fontRef>
        </p:style>
        <p:txBody>
          <a:bodyPr lIns="91432" tIns="45716" rIns="91432" bIns="45716">
            <a:spAutoFit/>
          </a:bodyPr>
          <a:lstStyle/>
          <a:p>
            <a:pPr algn="ctr">
              <a:defRPr/>
            </a:pPr>
            <a:r>
              <a:rPr lang="en-GB" b="1" dirty="0">
                <a:solidFill>
                  <a:schemeClr val="tx1"/>
                </a:solidFill>
                <a:effectLst>
                  <a:outerShdw blurRad="38100" dist="38100" dir="2700000" algn="tl">
                    <a:srgbClr val="000000">
                      <a:alpha val="43137"/>
                    </a:srgbClr>
                  </a:outerShdw>
                </a:effectLst>
              </a:rPr>
              <a:t>NETWORK THREATS</a:t>
            </a:r>
            <a:endParaRPr lang="en-US" b="1" dirty="0">
              <a:solidFill>
                <a:schemeClr val="tx1"/>
              </a:solidFill>
              <a:effectLst>
                <a:outerShdw blurRad="38100" dist="38100" dir="2700000" algn="tl">
                  <a:srgbClr val="000000">
                    <a:alpha val="43137"/>
                  </a:srgbClr>
                </a:outerShdw>
              </a:effectLst>
            </a:endParaRPr>
          </a:p>
        </p:txBody>
      </p:sp>
      <p:sp>
        <p:nvSpPr>
          <p:cNvPr id="24" name="Rectangle 23"/>
          <p:cNvSpPr>
            <a:spLocks noChangeArrowheads="1"/>
          </p:cNvSpPr>
          <p:nvPr/>
        </p:nvSpPr>
        <p:spPr bwMode="auto">
          <a:xfrm>
            <a:off x="6438900" y="3640138"/>
            <a:ext cx="2571750" cy="1016000"/>
          </a:xfrm>
          <a:prstGeom prst="rect">
            <a:avLst/>
          </a:prstGeom>
          <a:ln>
            <a:noFill/>
            <a:headEnd/>
            <a:tailEnd/>
          </a:ln>
        </p:spPr>
        <p:style>
          <a:lnRef idx="3">
            <a:schemeClr val="lt1"/>
          </a:lnRef>
          <a:fillRef idx="1">
            <a:schemeClr val="accent5"/>
          </a:fillRef>
          <a:effectRef idx="1">
            <a:schemeClr val="accent5"/>
          </a:effectRef>
          <a:fontRef idx="minor">
            <a:schemeClr val="lt1"/>
          </a:fontRef>
        </p:style>
        <p:txBody>
          <a:bodyPr lIns="91432" tIns="45716" rIns="91432" bIns="45716">
            <a:spAutoFit/>
          </a:bodyPr>
          <a:lstStyle/>
          <a:p>
            <a:pPr algn="ctr">
              <a:defRPr/>
            </a:pPr>
            <a:r>
              <a:rPr lang="en-GB" sz="2000" b="1" dirty="0">
                <a:solidFill>
                  <a:schemeClr val="tx1"/>
                </a:solidFill>
                <a:effectLst>
                  <a:outerShdw blurRad="38100" dist="38100" dir="2700000" algn="tl">
                    <a:srgbClr val="000000">
                      <a:alpha val="43137"/>
                    </a:srgbClr>
                  </a:outerShdw>
                </a:effectLst>
              </a:rPr>
              <a:t>MAJORITY</a:t>
            </a:r>
            <a:r>
              <a:rPr lang="en-GB" sz="2000" dirty="0">
                <a:solidFill>
                  <a:schemeClr val="tx1"/>
                </a:solidFill>
                <a:effectLst>
                  <a:outerShdw blurRad="38100" dist="38100" dir="2700000" algn="tl">
                    <a:srgbClr val="000000">
                      <a:alpha val="43137"/>
                    </a:srgbClr>
                  </a:outerShdw>
                </a:effectLst>
              </a:rPr>
              <a:t> of attacks are focused here</a:t>
            </a:r>
            <a:endParaRPr lang="en-US" sz="2000" dirty="0">
              <a:solidFill>
                <a:schemeClr val="tx1"/>
              </a:solidFill>
              <a:effectLst>
                <a:outerShdw blurRad="38100" dist="38100" dir="2700000" algn="tl">
                  <a:srgbClr val="000000">
                    <a:alpha val="43137"/>
                  </a:srgbClr>
                </a:outerShdw>
              </a:effectLst>
            </a:endParaRPr>
          </a:p>
        </p:txBody>
      </p:sp>
      <p:graphicFrame>
        <p:nvGraphicFramePr>
          <p:cNvPr id="25" name="Table 24"/>
          <p:cNvGraphicFramePr>
            <a:graphicFrameLocks noGrp="1"/>
          </p:cNvGraphicFramePr>
          <p:nvPr>
            <p:extLst/>
          </p:nvPr>
        </p:nvGraphicFramePr>
        <p:xfrm>
          <a:off x="6751639" y="4892675"/>
          <a:ext cx="2027237" cy="1570040"/>
        </p:xfrm>
        <a:graphic>
          <a:graphicData uri="http://schemas.openxmlformats.org/drawingml/2006/table">
            <a:tbl>
              <a:tblPr firstRow="1" bandRow="1">
                <a:tableStyleId>{5A111915-BE36-4E01-A7E5-04B1672EAD32}</a:tableStyleId>
              </a:tblPr>
              <a:tblGrid>
                <a:gridCol w="2027237">
                  <a:extLst>
                    <a:ext uri="{9D8B030D-6E8A-4147-A177-3AD203B41FA5}">
                      <a16:colId xmlns:a16="http://schemas.microsoft.com/office/drawing/2014/main" val="20000"/>
                    </a:ext>
                  </a:extLst>
                </a:gridCol>
              </a:tblGrid>
              <a:tr h="335348">
                <a:tc>
                  <a:txBody>
                    <a:bodyPr/>
                    <a:lstStyle/>
                    <a:p>
                      <a:pPr algn="ctr"/>
                      <a:r>
                        <a:rPr lang="en-US" sz="1600" dirty="0">
                          <a:solidFill>
                            <a:schemeClr val="tx1"/>
                          </a:solidFill>
                          <a:effectLst>
                            <a:outerShdw blurRad="38100" dist="38100" dir="2700000" algn="tl">
                              <a:srgbClr val="000000">
                                <a:alpha val="43137"/>
                              </a:srgbClr>
                            </a:outerShdw>
                          </a:effectLst>
                        </a:rPr>
                        <a:t>Attack</a:t>
                      </a:r>
                      <a:r>
                        <a:rPr lang="en-US" sz="1600" baseline="0" dirty="0">
                          <a:solidFill>
                            <a:schemeClr val="tx1"/>
                          </a:solidFill>
                          <a:effectLst>
                            <a:outerShdw blurRad="38100" dist="38100" dir="2700000" algn="tl">
                              <a:srgbClr val="000000">
                                <a:alpha val="43137"/>
                              </a:srgbClr>
                            </a:outerShdw>
                          </a:effectLst>
                        </a:rPr>
                        <a:t> Vectors</a:t>
                      </a:r>
                      <a:endParaRPr lang="en-US" sz="1600" dirty="0">
                        <a:solidFill>
                          <a:schemeClr val="tx1"/>
                        </a:solidFill>
                        <a:effectLst>
                          <a:outerShdw blurRad="38100" dist="38100" dir="2700000" algn="tl">
                            <a:srgbClr val="000000">
                              <a:alpha val="43137"/>
                            </a:srgbClr>
                          </a:outerShdw>
                        </a:effectLst>
                      </a:endParaRPr>
                    </a:p>
                  </a:txBody>
                  <a:tcPr marL="68586" marR="68586" marT="45729" marB="45729"/>
                </a:tc>
                <a:extLst>
                  <a:ext uri="{0D108BD9-81ED-4DB2-BD59-A6C34878D82A}">
                    <a16:rowId xmlns:a16="http://schemas.microsoft.com/office/drawing/2014/main" val="10000"/>
                  </a:ext>
                </a:extLst>
              </a:tr>
              <a:tr h="308673">
                <a:tc>
                  <a:txBody>
                    <a:bodyPr/>
                    <a:lstStyle/>
                    <a:p>
                      <a:pPr algn="ctr"/>
                      <a:r>
                        <a:rPr lang="en-US" sz="1400" dirty="0">
                          <a:solidFill>
                            <a:schemeClr val="tx1"/>
                          </a:solidFill>
                        </a:rPr>
                        <a:t>HTTP </a:t>
                      </a:r>
                      <a:r>
                        <a:rPr lang="en-US" sz="1400" dirty="0" err="1">
                          <a:solidFill>
                            <a:schemeClr val="tx1"/>
                          </a:solidFill>
                        </a:rPr>
                        <a:t>Slowloris</a:t>
                      </a:r>
                      <a:endParaRPr lang="en-US" sz="1400" dirty="0">
                        <a:solidFill>
                          <a:schemeClr val="tx1"/>
                        </a:solidFill>
                      </a:endParaRPr>
                    </a:p>
                  </a:txBody>
                  <a:tcPr marL="68586" marR="68586" marT="45729" marB="45729"/>
                </a:tc>
                <a:extLst>
                  <a:ext uri="{0D108BD9-81ED-4DB2-BD59-A6C34878D82A}">
                    <a16:rowId xmlns:a16="http://schemas.microsoft.com/office/drawing/2014/main" val="10001"/>
                  </a:ext>
                </a:extLst>
              </a:tr>
              <a:tr h="308673">
                <a:tc>
                  <a:txBody>
                    <a:bodyPr/>
                    <a:lstStyle/>
                    <a:p>
                      <a:pPr algn="ctr"/>
                      <a:r>
                        <a:rPr lang="en-GB" sz="1400" dirty="0">
                          <a:solidFill>
                            <a:schemeClr val="tx1"/>
                          </a:solidFill>
                        </a:rPr>
                        <a:t>SQL</a:t>
                      </a:r>
                      <a:r>
                        <a:rPr lang="en-GB" sz="1400" baseline="0" dirty="0">
                          <a:solidFill>
                            <a:schemeClr val="tx1"/>
                          </a:solidFill>
                        </a:rPr>
                        <a:t> Injection</a:t>
                      </a:r>
                      <a:endParaRPr lang="en-US" sz="1400" dirty="0">
                        <a:solidFill>
                          <a:schemeClr val="tx1"/>
                        </a:solidFill>
                      </a:endParaRPr>
                    </a:p>
                  </a:txBody>
                  <a:tcPr marL="68586" marR="68586" marT="45729" marB="45729"/>
                </a:tc>
                <a:extLst>
                  <a:ext uri="{0D108BD9-81ED-4DB2-BD59-A6C34878D82A}">
                    <a16:rowId xmlns:a16="http://schemas.microsoft.com/office/drawing/2014/main" val="10002"/>
                  </a:ext>
                </a:extLst>
              </a:tr>
              <a:tr h="308673">
                <a:tc>
                  <a:txBody>
                    <a:bodyPr/>
                    <a:lstStyle/>
                    <a:p>
                      <a:pPr algn="ctr"/>
                      <a:r>
                        <a:rPr lang="en-GB" sz="1400" dirty="0">
                          <a:solidFill>
                            <a:schemeClr val="tx1"/>
                          </a:solidFill>
                        </a:rPr>
                        <a:t>Cross</a:t>
                      </a:r>
                      <a:r>
                        <a:rPr lang="en-GB" sz="1400" baseline="0" dirty="0">
                          <a:solidFill>
                            <a:schemeClr val="tx1"/>
                          </a:solidFill>
                        </a:rPr>
                        <a:t> Site Scripting</a:t>
                      </a:r>
                      <a:endParaRPr lang="en-US" sz="1400" dirty="0">
                        <a:solidFill>
                          <a:schemeClr val="tx1"/>
                        </a:solidFill>
                      </a:endParaRPr>
                    </a:p>
                  </a:txBody>
                  <a:tcPr marL="68586" marR="68586" marT="45729" marB="45729"/>
                </a:tc>
                <a:extLst>
                  <a:ext uri="{0D108BD9-81ED-4DB2-BD59-A6C34878D82A}">
                    <a16:rowId xmlns:a16="http://schemas.microsoft.com/office/drawing/2014/main" val="10003"/>
                  </a:ext>
                </a:extLst>
              </a:tr>
              <a:tr h="308673">
                <a:tc>
                  <a:txBody>
                    <a:bodyPr/>
                    <a:lstStyle/>
                    <a:p>
                      <a:pPr algn="ctr"/>
                      <a:r>
                        <a:rPr lang="en-US" sz="1400" dirty="0">
                          <a:solidFill>
                            <a:schemeClr val="tx1"/>
                          </a:solidFill>
                        </a:rPr>
                        <a:t>DNS Cache Poison</a:t>
                      </a:r>
                    </a:p>
                  </a:txBody>
                  <a:tcPr marL="68586" marR="68586" marT="45729" marB="45729"/>
                </a:tc>
                <a:extLst>
                  <a:ext uri="{0D108BD9-81ED-4DB2-BD59-A6C34878D82A}">
                    <a16:rowId xmlns:a16="http://schemas.microsoft.com/office/drawing/2014/main" val="10004"/>
                  </a:ext>
                </a:extLst>
              </a:tr>
            </a:tbl>
          </a:graphicData>
        </a:graphic>
      </p:graphicFrame>
      <p:sp>
        <p:nvSpPr>
          <p:cNvPr id="26" name="Rounded Rectangle 25"/>
          <p:cNvSpPr>
            <a:spLocks noChangeArrowheads="1"/>
          </p:cNvSpPr>
          <p:nvPr/>
        </p:nvSpPr>
        <p:spPr bwMode="auto">
          <a:xfrm>
            <a:off x="6269038" y="657226"/>
            <a:ext cx="2971800" cy="409575"/>
          </a:xfrm>
          <a:prstGeom prst="roundRect">
            <a:avLst/>
          </a:prstGeom>
          <a:ln>
            <a:noFill/>
            <a:headEnd/>
            <a:tailEnd/>
          </a:ln>
        </p:spPr>
        <p:style>
          <a:lnRef idx="3">
            <a:schemeClr val="lt1"/>
          </a:lnRef>
          <a:fillRef idx="1">
            <a:schemeClr val="accent5"/>
          </a:fillRef>
          <a:effectRef idx="1">
            <a:schemeClr val="accent5"/>
          </a:effectRef>
          <a:fontRef idx="minor">
            <a:schemeClr val="lt1"/>
          </a:fontRef>
        </p:style>
        <p:txBody>
          <a:bodyPr lIns="91432" tIns="45716" rIns="91432" bIns="45716">
            <a:spAutoFit/>
          </a:bodyPr>
          <a:lstStyle/>
          <a:p>
            <a:pPr algn="ctr">
              <a:defRPr/>
            </a:pPr>
            <a:r>
              <a:rPr lang="en-GB" b="1" dirty="0">
                <a:solidFill>
                  <a:schemeClr val="tx1"/>
                </a:solidFill>
                <a:effectLst>
                  <a:outerShdw blurRad="38100" dist="38100" dir="2700000" algn="tl">
                    <a:srgbClr val="000000">
                      <a:alpha val="43137"/>
                    </a:srgbClr>
                  </a:outerShdw>
                </a:effectLst>
              </a:rPr>
              <a:t>APPLICATION THREATS</a:t>
            </a:r>
            <a:endParaRPr lang="en-US" b="1" dirty="0">
              <a:solidFill>
                <a:schemeClr val="tx1"/>
              </a:solidFill>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a:t>Network Threats vs. Application Threats</a:t>
            </a:r>
          </a:p>
        </p:txBody>
      </p:sp>
    </p:spTree>
    <p:custDataLst>
      <p:tags r:id="rId1"/>
    </p:custDataLst>
    <p:extLst>
      <p:ext uri="{BB962C8B-B14F-4D97-AF65-F5344CB8AC3E}">
        <p14:creationId xmlns:p14="http://schemas.microsoft.com/office/powerpoint/2010/main" val="251554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24"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1d3797cc-20fc-4e74-920b-a5cb76ddd541"/>
  <p:tag name="ARTICULATE_SLIDE_NAV" val="1"/>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GUID" val="6861b853-641b-4f2d-9de8-161d2e308ead"/>
  <p:tag name="AUDIO_ID" val="280"/>
  <p:tag name="ELAPSEDTIME" val="40.015"/>
  <p:tag name="ARTICULATE_SLIDE_PAUSE" val="1"/>
  <p:tag name="ARTICULATE_NAV_LEVEL" val="1"/>
  <p:tag name="ARTICULATE_PLAYLIST_ID" val="-1"/>
  <p:tag name="ARTICULATE_LOCK_SLIDE" val="0"/>
  <p:tag name="ARTICULATE_SLIDE_NAV" val="5"/>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6861b853-641b-4f2d-9de8-161d2e308ead"/>
  <p:tag name="AUDIO_ID" val="280"/>
  <p:tag name="ELAPSEDTIME" val="40.015"/>
  <p:tag name="ARTICULATE_SLIDE_PAUSE" val="1"/>
  <p:tag name="ARTICULATE_NAV_LEVEL" val="1"/>
  <p:tag name="ARTICULATE_PLAYLIST_ID" val="-1"/>
  <p:tag name="ARTICULATE_LOCK_SLIDE" val="0"/>
  <p:tag name="ARTICULATE_SLIDE_NAV" val="5"/>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5-Corporate-Template-2017_(Dark)">
  <a:themeElements>
    <a:clrScheme name="Custom 3">
      <a:dk1>
        <a:srgbClr val="4D4F53"/>
      </a:dk1>
      <a:lt1>
        <a:srgbClr val="FFFFFF"/>
      </a:lt1>
      <a:dk2>
        <a:srgbClr val="000000"/>
      </a:dk2>
      <a:lt2>
        <a:srgbClr val="F4F4F4"/>
      </a:lt2>
      <a:accent1>
        <a:srgbClr val="0194D2"/>
      </a:accent1>
      <a:accent2>
        <a:srgbClr val="F7901E"/>
      </a:accent2>
      <a:accent3>
        <a:srgbClr val="855FA8"/>
      </a:accent3>
      <a:accent4>
        <a:srgbClr val="004892"/>
      </a:accent4>
      <a:accent5>
        <a:srgbClr val="D60000"/>
      </a:accent5>
      <a:accent6>
        <a:srgbClr val="A0BF37"/>
      </a:accent6>
      <a:hlink>
        <a:srgbClr val="D60000"/>
      </a:hlink>
      <a:folHlink>
        <a:srgbClr val="C0C0C0"/>
      </a:folHlink>
    </a:clrScheme>
    <a:fontScheme name="F5 2016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55448" tIns="155448" rIns="155448" bIns="155448" rtlCol="0">
        <a:spAutoFit/>
      </a:bodyPr>
      <a:lstStyle>
        <a:defPPr>
          <a:defRPr sz="2400" dirty="0" err="1" smtClean="0">
            <a:gradFill>
              <a:gsLst>
                <a:gs pos="0">
                  <a:schemeClr val="tx1"/>
                </a:gs>
                <a:gs pos="100000">
                  <a:schemeClr val="tx1"/>
                </a:gs>
              </a:gsLst>
              <a:lin ang="5400000" scaled="1"/>
            </a:gra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D5A3A978-271A-2A47-A483-EC6A3BB585DB}" vid="{118C2B0D-5808-B04E-B8C3-322E889859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7cdeead-6725-48ab-8f7c-6d5489ea45f4">
      <UserInfo>
        <DisplayName>Gary O'SULLIVAN</DisplayName>
        <AccountId>3922</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D10E4AFB6F004FAF98BD1CB62ADE85" ma:contentTypeVersion="6" ma:contentTypeDescription="Create a new document." ma:contentTypeScope="" ma:versionID="a558a8d7665efe314a8db53402a15a60">
  <xsd:schema xmlns:xsd="http://www.w3.org/2001/XMLSchema" xmlns:xs="http://www.w3.org/2001/XMLSchema" xmlns:p="http://schemas.microsoft.com/office/2006/metadata/properties" xmlns:ns1="http://schemas.microsoft.com/sharepoint/v3" xmlns:ns2="e7cdeead-6725-48ab-8f7c-6d5489ea45f4" xmlns:ns3="c65e7935-94d7-431d-93b7-e7a00754d5fc" xmlns:ns4="4e8c7ecd-5484-4971-83a8-99300881b35d" targetNamespace="http://schemas.microsoft.com/office/2006/metadata/properties" ma:root="true" ma:fieldsID="9effb3db211e1feb596e621ca7f9625d" ns1:_="" ns2:_="" ns3:_="" ns4:_="">
    <xsd:import namespace="http://schemas.microsoft.com/sharepoint/v3"/>
    <xsd:import namespace="e7cdeead-6725-48ab-8f7c-6d5489ea45f4"/>
    <xsd:import namespace="c65e7935-94d7-431d-93b7-e7a00754d5fc"/>
    <xsd:import namespace="4e8c7ecd-5484-4971-83a8-99300881b35d"/>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LastSharedByUser" minOccurs="0"/>
                <xsd:element ref="ns3:LastSharedByTime"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description="" ma:hidden="true" ma:internalName="_ip_UnifiedCompliancePolicyProperties">
      <xsd:simpleType>
        <xsd:restriction base="dms:Note"/>
      </xsd:simpleType>
    </xsd:element>
    <xsd:element name="_ip_UnifiedCompliancePolicyUIAction" ma:index="11"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cdeead-6725-48ab-8f7c-6d5489ea45f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5e7935-94d7-431d-93b7-e7a00754d5fc" elementFormDefault="qualified">
    <xsd:import namespace="http://schemas.microsoft.com/office/2006/documentManagement/types"/>
    <xsd:import namespace="http://schemas.microsoft.com/office/infopath/2007/PartnerControls"/>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e8c7ecd-5484-4971-83a8-99300881b35d"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0CEE42-20A9-420E-BAF3-8D9A64E02D76}">
  <ds:schemaRefs>
    <ds:schemaRef ds:uri="http://www.w3.org/XML/1998/namespace"/>
    <ds:schemaRef ds:uri="http://purl.org/dc/terms/"/>
    <ds:schemaRef ds:uri="c65e7935-94d7-431d-93b7-e7a00754d5fc"/>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e7cdeead-6725-48ab-8f7c-6d5489ea45f4"/>
    <ds:schemaRef ds:uri="4e8c7ecd-5484-4971-83a8-99300881b35d"/>
    <ds:schemaRef ds:uri="http://schemas.microsoft.com/sharepoint/v3"/>
    <ds:schemaRef ds:uri="http://purl.org/dc/dcmitype/"/>
  </ds:schemaRefs>
</ds:datastoreItem>
</file>

<file path=customXml/itemProps2.xml><?xml version="1.0" encoding="utf-8"?>
<ds:datastoreItem xmlns:ds="http://schemas.openxmlformats.org/officeDocument/2006/customXml" ds:itemID="{48476E5A-1D59-45B6-AF24-ED09142F6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7cdeead-6725-48ab-8f7c-6d5489ea45f4"/>
    <ds:schemaRef ds:uri="c65e7935-94d7-431d-93b7-e7a00754d5fc"/>
    <ds:schemaRef ds:uri="4e8c7ecd-5484-4971-83a8-99300881b3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189F46-3369-4E4C-B089-6774965863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15262</TotalTime>
  <Words>10250</Words>
  <Application>Microsoft Office PowerPoint</Application>
  <PresentationFormat>Widescreen</PresentationFormat>
  <Paragraphs>647</Paragraphs>
  <Slides>44</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ＭＳ Ｐゴシック</vt:lpstr>
      <vt:lpstr>Arial</vt:lpstr>
      <vt:lpstr>Arial Black</vt:lpstr>
      <vt:lpstr>Calibri</vt:lpstr>
      <vt:lpstr>FreeSans</vt:lpstr>
      <vt:lpstr>Frutiger 45 Light</vt:lpstr>
      <vt:lpstr>Lucida Grande</vt:lpstr>
      <vt:lpstr>Wingdings</vt:lpstr>
      <vt:lpstr>F5-Corporate-Template-2017_(Dark)</vt:lpstr>
      <vt:lpstr>BIG-IP Application Security Manager (ASM)</vt:lpstr>
      <vt:lpstr>PowerPoint Presentation</vt:lpstr>
      <vt:lpstr>Anatomy of Web Application</vt:lpstr>
      <vt:lpstr>Common Application Security Measures</vt:lpstr>
      <vt:lpstr>Limitations with Common Application Security Measures</vt:lpstr>
      <vt:lpstr>PowerPoint Presentation</vt:lpstr>
      <vt:lpstr>Application Attack Threats</vt:lpstr>
      <vt:lpstr>Using BIG-IP ASM to Protect Web Applications</vt:lpstr>
      <vt:lpstr>Network Threats vs. Application Threats</vt:lpstr>
      <vt:lpstr>What’s Driving Web Application Firewall Sales</vt:lpstr>
      <vt:lpstr>PowerPoint Presentation</vt:lpstr>
      <vt:lpstr>F5 Networks Positioned as a Leader in 2017 Gartner Magic Quadrant for Web Application Firewalls* </vt:lpstr>
      <vt:lpstr>OWASP Top 10</vt:lpstr>
      <vt:lpstr>Injection</vt:lpstr>
      <vt:lpstr>Cross-Site Scripting (XSS)</vt:lpstr>
      <vt:lpstr>Examine an HTTP Request</vt:lpstr>
      <vt:lpstr>ASM Checks RFC Compliance</vt:lpstr>
      <vt:lpstr>ASM Checks for Length Limits</vt:lpstr>
      <vt:lpstr>ASM Can Enforce Specific File Types</vt:lpstr>
      <vt:lpstr>ASM Can Enforce Specific URLs</vt:lpstr>
      <vt:lpstr>ASM Can Allow Only Specific Parameters</vt:lpstr>
      <vt:lpstr>ASM Can Check Each Parameter for Specific Criteria</vt:lpstr>
      <vt:lpstr>ASM Can Scan For Attack Signatures</vt:lpstr>
      <vt:lpstr>PowerPoint Presentation</vt:lpstr>
      <vt:lpstr>ASM Verifies the Server Response</vt:lpstr>
      <vt:lpstr>Create a New Security Policy</vt:lpstr>
      <vt:lpstr>ASM Exercise 1 – Create an ASM Security Policy</vt:lpstr>
      <vt:lpstr>PowerPoint Presentation</vt:lpstr>
      <vt:lpstr>File Type Enforcement</vt:lpstr>
      <vt:lpstr>PowerPoint Presentation</vt:lpstr>
      <vt:lpstr>File Type Enforcement</vt:lpstr>
      <vt:lpstr>Use the Learning and Blocking Settings Page</vt:lpstr>
      <vt:lpstr>Step 1: Adjust Learning and Blocking Settings </vt:lpstr>
      <vt:lpstr>Define Specific File Types Step 2: Generate Learning Suggestions</vt:lpstr>
      <vt:lpstr>View Traffic Learning Suggestions</vt:lpstr>
      <vt:lpstr>View a Specific Traffic Suggestion</vt:lpstr>
      <vt:lpstr>Step 3: Add a File Type to the Security Policy</vt:lpstr>
      <vt:lpstr>Adding Multiple File Types to the Security Policy</vt:lpstr>
      <vt:lpstr>Define Specific File Types Step 4: Remove the Wildcard Entry</vt:lpstr>
      <vt:lpstr>Add Server Technologies</vt:lpstr>
      <vt:lpstr>Adding Attack Signatures to a Security Policy</vt:lpstr>
      <vt:lpstr>Viewing Attack Signatures Per Security Policy</vt:lpstr>
      <vt:lpstr>Attack Signature Updates</vt:lpstr>
      <vt:lpstr>ASM Exercise 2 – Use File Type Enforcement</vt:lpstr>
    </vt:vector>
  </TitlesOfParts>
  <Manager>&lt;Speech writer name goes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Placeholder</dc:title>
  <dc:subject>F5 Networks</dc:subject>
  <dc:creator>Claire Delaney</dc:creator>
  <cp:lastModifiedBy>Chris Manly</cp:lastModifiedBy>
  <cp:revision>273</cp:revision>
  <cp:lastPrinted>2016-08-10T19:03:55Z</cp:lastPrinted>
  <dcterms:created xsi:type="dcterms:W3CDTF">2017-08-28T17:18:48Z</dcterms:created>
  <dcterms:modified xsi:type="dcterms:W3CDTF">2018-06-15T17:44:22Z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0x01010085D10E4AFB6F004FAF98BD1CB62ADE85</vt:lpwstr>
  </property>
</Properties>
</file>