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2"/>
  </p:notesMasterIdLst>
  <p:sldIdLst>
    <p:sldId id="256" r:id="rId6"/>
    <p:sldId id="807" r:id="rId7"/>
    <p:sldId id="806" r:id="rId8"/>
    <p:sldId id="799" r:id="rId9"/>
    <p:sldId id="808" r:id="rId10"/>
    <p:sldId id="809" r:id="rId11"/>
    <p:sldId id="810" r:id="rId12"/>
    <p:sldId id="811" r:id="rId13"/>
    <p:sldId id="813" r:id="rId14"/>
    <p:sldId id="816" r:id="rId15"/>
    <p:sldId id="814" r:id="rId16"/>
    <p:sldId id="815" r:id="rId17"/>
    <p:sldId id="817" r:id="rId18"/>
    <p:sldId id="818" r:id="rId19"/>
    <p:sldId id="820" r:id="rId20"/>
    <p:sldId id="729" r:id="rId21"/>
  </p:sldIdLst>
  <p:sldSz cx="9144000" cy="6858000" type="screen4x3"/>
  <p:notesSz cx="6858000" cy="9144000"/>
  <p:custDataLst>
    <p:tags r:id="rId23"/>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900"/>
    <a:srgbClr val="F7B23D"/>
    <a:srgbClr val="EAEAEA"/>
    <a:srgbClr val="F2C84D"/>
    <a:srgbClr val="DC9427"/>
    <a:srgbClr val="E5AA50"/>
    <a:srgbClr val="ECA421"/>
    <a:srgbClr val="B106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9" autoAdjust="0"/>
    <p:restoredTop sz="90723" autoAdjust="0"/>
  </p:normalViewPr>
  <p:slideViewPr>
    <p:cSldViewPr snapToGrid="0">
      <p:cViewPr>
        <p:scale>
          <a:sx n="70" d="100"/>
          <a:sy n="70" d="100"/>
        </p:scale>
        <p:origin x="-1152" y="-72"/>
      </p:cViewPr>
      <p:guideLst>
        <p:guide orient="horz" pos="782"/>
        <p:guide pos="285"/>
      </p:guideLst>
    </p:cSldViewPr>
  </p:slideViewPr>
  <p:outlineViewPr>
    <p:cViewPr>
      <p:scale>
        <a:sx n="33" d="100"/>
        <a:sy n="33" d="100"/>
      </p:scale>
      <p:origin x="0" y="33378"/>
    </p:cViewPr>
  </p:outlineViewPr>
  <p:notesTextViewPr>
    <p:cViewPr>
      <p:scale>
        <a:sx n="100" d="100"/>
        <a:sy n="100" d="100"/>
      </p:scale>
      <p:origin x="0" y="0"/>
    </p:cViewPr>
  </p:notesTextViewPr>
  <p:sorterViewPr>
    <p:cViewPr>
      <p:scale>
        <a:sx n="95" d="100"/>
        <a:sy n="9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0EE56E7-757C-4588-B17C-2003F6B37D52}" type="datetime1">
              <a:rPr lang="en-US"/>
              <a:pPr>
                <a:defRPr/>
              </a:pPr>
              <a:t>5/21/2012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ABA2B1F-FE7B-4126-AAA1-2C75E906053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BFF9D5B-DB77-404A-B6BF-605199DB83B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DACF2E8-EB0A-4242-83F6-B200847C93B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DACF2E8-EB0A-4242-83F6-B200847C93B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158AE0FB-B16A-4954-BEE1-E9A0E99C2357}"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62AEB939-78E7-4520-8C10-DAE8E78FB40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DACF2E8-EB0A-4242-83F6-B200847C93B0}"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3AAE4656-AD19-40C1-AA7D-1D907EE19AD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al Title Slide">
    <p:spTree>
      <p:nvGrpSpPr>
        <p:cNvPr id="1" name=""/>
        <p:cNvGrpSpPr/>
        <p:nvPr/>
      </p:nvGrpSpPr>
      <p:grpSpPr>
        <a:xfrm>
          <a:off x="0" y="0"/>
          <a:ext cx="0" cy="0"/>
          <a:chOff x="0" y="0"/>
          <a:chExt cx="0" cy="0"/>
        </a:xfrm>
      </p:grpSpPr>
      <p:pic>
        <p:nvPicPr>
          <p:cNvPr id="4" name="Picture 8" descr="PPT comps_title2.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Picture 11" descr="F5logo_tagline.jpg"/>
          <p:cNvPicPr>
            <a:picLocks noChangeAspect="1"/>
          </p:cNvPicPr>
          <p:nvPr userDrawn="1"/>
        </p:nvPicPr>
        <p:blipFill>
          <a:blip r:embed="rId3" cstate="screen"/>
          <a:srcRect/>
          <a:stretch>
            <a:fillRect/>
          </a:stretch>
        </p:blipFill>
        <p:spPr bwMode="auto">
          <a:xfrm>
            <a:off x="6680200" y="5638800"/>
            <a:ext cx="1941513" cy="703263"/>
          </a:xfrm>
          <a:prstGeom prst="rect">
            <a:avLst/>
          </a:prstGeom>
          <a:noFill/>
          <a:ln w="9525">
            <a:noFill/>
            <a:miter lim="800000"/>
            <a:headEnd/>
            <a:tailEnd/>
          </a:ln>
        </p:spPr>
      </p:pic>
      <p:sp>
        <p:nvSpPr>
          <p:cNvPr id="6" name="Title 1"/>
          <p:cNvSpPr>
            <a:spLocks noGrp="1"/>
          </p:cNvSpPr>
          <p:nvPr>
            <p:ph type="ctrTitle"/>
          </p:nvPr>
        </p:nvSpPr>
        <p:spPr>
          <a:xfrm>
            <a:off x="2819400" y="2056372"/>
            <a:ext cx="5562600" cy="893203"/>
          </a:xfrm>
          <a:ln>
            <a:noFill/>
          </a:ln>
        </p:spPr>
        <p:txBody>
          <a:bodyPr>
            <a:noAutofit/>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482600" y="3922776"/>
            <a:ext cx="6578600" cy="774700"/>
          </a:xfrm>
        </p:spPr>
        <p:txBody>
          <a:bodyPr>
            <a:noAutofit/>
          </a:bodyPr>
          <a:lstStyle>
            <a:lvl1pPr marL="342900" marR="0" indent="-342900" algn="l" defTabSz="457200" rtl="0" eaLnBrk="1" fontAlgn="auto" latinLnBrk="0" hangingPunct="1">
              <a:lnSpc>
                <a:spcPct val="100000"/>
              </a:lnSpc>
              <a:spcBef>
                <a:spcPct val="20000"/>
              </a:spcBef>
              <a:spcAft>
                <a:spcPts val="0"/>
              </a:spcAft>
              <a:buClr>
                <a:srgbClr val="A5072B"/>
              </a:buClr>
              <a:buSzTx/>
              <a:buFont typeface="Arial"/>
              <a:buNone/>
              <a:tabLst/>
              <a:defRPr sz="1600" baseline="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8" descr="PPT comps_back.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415925"/>
          </a:xfrm>
          <a:prstGeom prst="rect">
            <a:avLst/>
          </a:prstGeom>
          <a:solidFill>
            <a:srgbClr val="A507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51" name="Title Placeholder 1"/>
          <p:cNvSpPr>
            <a:spLocks noGrp="1"/>
          </p:cNvSpPr>
          <p:nvPr>
            <p:ph type="title"/>
          </p:nvPr>
        </p:nvSpPr>
        <p:spPr bwMode="auto">
          <a:xfrm>
            <a:off x="457200" y="658813"/>
            <a:ext cx="8229600" cy="808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63700"/>
            <a:ext cx="8229600" cy="436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 name="Straight Connector 9"/>
          <p:cNvCxnSpPr/>
          <p:nvPr/>
        </p:nvCxnSpPr>
        <p:spPr>
          <a:xfrm rot="5400000">
            <a:off x="402431" y="207169"/>
            <a:ext cx="415925" cy="1588"/>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 Box 9"/>
          <p:cNvSpPr txBox="1">
            <a:spLocks noChangeArrowheads="1"/>
          </p:cNvSpPr>
          <p:nvPr/>
        </p:nvSpPr>
        <p:spPr bwMode="auto">
          <a:xfrm>
            <a:off x="8472668" y="30164"/>
            <a:ext cx="537982" cy="259204"/>
          </a:xfrm>
          <a:prstGeom prst="rect">
            <a:avLst/>
          </a:prstGeom>
          <a:noFill/>
          <a:ln w="9525">
            <a:noFill/>
            <a:miter lim="800000"/>
            <a:headEnd/>
            <a:tailEnd/>
          </a:ln>
          <a:effectLst/>
        </p:spPr>
        <p:txBody>
          <a:bodyPr wrap="square">
            <a:spAutoFit/>
          </a:bodyPr>
          <a:lstStyle/>
          <a:p>
            <a:pPr algn="r" fontAlgn="auto">
              <a:spcBef>
                <a:spcPts val="0"/>
              </a:spcBef>
              <a:spcAft>
                <a:spcPts val="0"/>
              </a:spcAft>
              <a:defRPr/>
            </a:pPr>
            <a:fld id="{3336A51C-604B-43A1-9D11-0883E3AAE530}" type="slidenum">
              <a:rPr lang="en-US" sz="1100">
                <a:solidFill>
                  <a:srgbClr val="FFFFFF"/>
                </a:solidFill>
                <a:latin typeface="Arial"/>
                <a:ea typeface="+mn-ea"/>
                <a:cs typeface="Arial"/>
              </a:rPr>
              <a:pPr algn="r" fontAlgn="auto">
                <a:spcBef>
                  <a:spcPts val="0"/>
                </a:spcBef>
                <a:spcAft>
                  <a:spcPts val="0"/>
                </a:spcAft>
                <a:defRPr/>
              </a:pPr>
              <a:t>‹#›</a:t>
            </a:fld>
            <a:endParaRPr lang="en-US" sz="1100" dirty="0">
              <a:solidFill>
                <a:srgbClr val="FFFFFF"/>
              </a:solidFill>
              <a:latin typeface="Arial"/>
              <a:ea typeface="+mn-ea"/>
              <a:cs typeface="Arial"/>
            </a:endParaRPr>
          </a:p>
        </p:txBody>
      </p:sp>
      <p:cxnSp>
        <p:nvCxnSpPr>
          <p:cNvPr id="13" name="Straight Connector 12"/>
          <p:cNvCxnSpPr/>
          <p:nvPr/>
        </p:nvCxnSpPr>
        <p:spPr>
          <a:xfrm rot="10800000" flipH="1">
            <a:off x="0" y="347663"/>
            <a:ext cx="9144000" cy="1587"/>
          </a:xfrm>
          <a:prstGeom prst="line">
            <a:avLst/>
          </a:prstGeom>
          <a:ln w="22225" cap="flat" cmpd="sng" algn="ctr">
            <a:solidFill>
              <a:srgbClr val="F7B23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0" y="6655443"/>
            <a:ext cx="3507129" cy="215444"/>
          </a:xfrm>
          <a:prstGeom prst="rect">
            <a:avLst/>
          </a:prstGeom>
          <a:noFill/>
        </p:spPr>
        <p:txBody>
          <a:bodyPr wrap="square" rtlCol="0">
            <a:spAutoFit/>
          </a:bodyPr>
          <a:lstStyle/>
          <a:p>
            <a:r>
              <a:rPr lang="en-US" sz="800" dirty="0" smtClean="0"/>
              <a:t>Copyright</a:t>
            </a:r>
            <a:r>
              <a:rPr lang="en-US" sz="800" baseline="0" dirty="0" smtClean="0"/>
              <a:t> © 2010 F5 Networks, Inc</a:t>
            </a:r>
            <a:endParaRPr lang="en-US" sz="800"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26" r:id="rId3"/>
    <p:sldLayoutId id="2147484027" r:id="rId4"/>
    <p:sldLayoutId id="2147484028" r:id="rId5"/>
    <p:sldLayoutId id="2147484038" r:id="rId6"/>
  </p:sldLayoutIdLst>
  <p:txStyles>
    <p:titleStyle>
      <a:lvl1pPr algn="l" defTabSz="457200" rtl="0" eaLnBrk="0" fontAlgn="base" hangingPunct="0">
        <a:spcBef>
          <a:spcPct val="0"/>
        </a:spcBef>
        <a:spcAft>
          <a:spcPct val="0"/>
        </a:spcAft>
        <a:defRPr sz="3000" b="1" kern="1200">
          <a:solidFill>
            <a:schemeClr val="tx1"/>
          </a:solidFill>
          <a:latin typeface="Arial"/>
          <a:ea typeface="+mj-ea"/>
          <a:cs typeface="Arial"/>
        </a:defRPr>
      </a:lvl1pPr>
      <a:lvl2pPr algn="l" defTabSz="457200" rtl="0" eaLnBrk="0" fontAlgn="base" hangingPunct="0">
        <a:spcBef>
          <a:spcPct val="0"/>
        </a:spcBef>
        <a:spcAft>
          <a:spcPct val="0"/>
        </a:spcAft>
        <a:defRPr sz="3000" b="1">
          <a:solidFill>
            <a:schemeClr val="tx1"/>
          </a:solidFill>
          <a:latin typeface="Arial" pitchFamily="34" charset="0"/>
          <a:cs typeface="Arial" pitchFamily="34" charset="0"/>
        </a:defRPr>
      </a:lvl2pPr>
      <a:lvl3pPr algn="l" defTabSz="457200" rtl="0" eaLnBrk="0" fontAlgn="base" hangingPunct="0">
        <a:spcBef>
          <a:spcPct val="0"/>
        </a:spcBef>
        <a:spcAft>
          <a:spcPct val="0"/>
        </a:spcAft>
        <a:defRPr sz="3000" b="1">
          <a:solidFill>
            <a:schemeClr val="tx1"/>
          </a:solidFill>
          <a:latin typeface="Arial" pitchFamily="34" charset="0"/>
          <a:cs typeface="Arial" pitchFamily="34" charset="0"/>
        </a:defRPr>
      </a:lvl3pPr>
      <a:lvl4pPr algn="l" defTabSz="457200" rtl="0" eaLnBrk="0" fontAlgn="base" hangingPunct="0">
        <a:spcBef>
          <a:spcPct val="0"/>
        </a:spcBef>
        <a:spcAft>
          <a:spcPct val="0"/>
        </a:spcAft>
        <a:defRPr sz="3000" b="1">
          <a:solidFill>
            <a:schemeClr val="tx1"/>
          </a:solidFill>
          <a:latin typeface="Arial" pitchFamily="34" charset="0"/>
          <a:cs typeface="Arial" pitchFamily="34" charset="0"/>
        </a:defRPr>
      </a:lvl4pPr>
      <a:lvl5pPr algn="l" defTabSz="457200" rtl="0" eaLnBrk="0" fontAlgn="base" hangingPunct="0">
        <a:spcBef>
          <a:spcPct val="0"/>
        </a:spcBef>
        <a:spcAft>
          <a:spcPct val="0"/>
        </a:spcAft>
        <a:defRPr sz="3000" b="1">
          <a:solidFill>
            <a:schemeClr val="tx1"/>
          </a:solidFill>
          <a:latin typeface="Arial" pitchFamily="34" charset="0"/>
          <a:cs typeface="Arial" pitchFamily="34" charset="0"/>
        </a:defRPr>
      </a:lvl5pPr>
      <a:lvl6pPr marL="457200" algn="l" defTabSz="457200" rtl="0" fontAlgn="base">
        <a:spcBef>
          <a:spcPct val="0"/>
        </a:spcBef>
        <a:spcAft>
          <a:spcPct val="0"/>
        </a:spcAft>
        <a:defRPr sz="3000" b="1">
          <a:solidFill>
            <a:schemeClr val="tx1"/>
          </a:solidFill>
          <a:latin typeface="Arial" pitchFamily="34" charset="0"/>
          <a:cs typeface="Arial" pitchFamily="34" charset="0"/>
        </a:defRPr>
      </a:lvl6pPr>
      <a:lvl7pPr marL="914400" algn="l" defTabSz="457200" rtl="0" fontAlgn="base">
        <a:spcBef>
          <a:spcPct val="0"/>
        </a:spcBef>
        <a:spcAft>
          <a:spcPct val="0"/>
        </a:spcAft>
        <a:defRPr sz="3000" b="1">
          <a:solidFill>
            <a:schemeClr val="tx1"/>
          </a:solidFill>
          <a:latin typeface="Arial" pitchFamily="34" charset="0"/>
          <a:cs typeface="Arial" pitchFamily="34" charset="0"/>
        </a:defRPr>
      </a:lvl7pPr>
      <a:lvl8pPr marL="1371600" algn="l" defTabSz="457200" rtl="0" fontAlgn="base">
        <a:spcBef>
          <a:spcPct val="0"/>
        </a:spcBef>
        <a:spcAft>
          <a:spcPct val="0"/>
        </a:spcAft>
        <a:defRPr sz="3000" b="1">
          <a:solidFill>
            <a:schemeClr val="tx1"/>
          </a:solidFill>
          <a:latin typeface="Arial" pitchFamily="34" charset="0"/>
          <a:cs typeface="Arial" pitchFamily="34" charset="0"/>
        </a:defRPr>
      </a:lvl8pPr>
      <a:lvl9pPr marL="1828800" algn="l" defTabSz="457200" rtl="0" fontAlgn="base">
        <a:spcBef>
          <a:spcPct val="0"/>
        </a:spcBef>
        <a:spcAft>
          <a:spcPct val="0"/>
        </a:spcAft>
        <a:defRPr sz="3000" b="1">
          <a:solidFill>
            <a:schemeClr val="tx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Clr>
          <a:srgbClr val="A5072B"/>
        </a:buClr>
        <a:buFont typeface="Arial" pitchFamily="34" charset="0"/>
        <a:buChar char="•"/>
        <a:defRPr sz="24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mn-ea"/>
          <a:cs typeface="Arial"/>
        </a:defRPr>
      </a:lvl2pPr>
      <a:lvl3pPr marL="977900" indent="-228600" algn="l" defTabSz="457200" rtl="0" eaLnBrk="0" fontAlgn="base" hangingPunct="0">
        <a:spcBef>
          <a:spcPct val="20000"/>
        </a:spcBef>
        <a:spcAft>
          <a:spcPct val="0"/>
        </a:spcAft>
        <a:buClr>
          <a:srgbClr val="595959"/>
        </a:buClr>
        <a:buFont typeface="Arial" pitchFamily="34" charset="0"/>
        <a:buChar char="•"/>
        <a:defRPr sz="2000" kern="1200">
          <a:solidFill>
            <a:schemeClr val="tx1"/>
          </a:solidFill>
          <a:latin typeface="Arial"/>
          <a:ea typeface="+mn-ea"/>
          <a:cs typeface="Arial"/>
        </a:defRPr>
      </a:lvl3pPr>
      <a:lvl4pPr marL="1371600" indent="-27940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4pPr>
      <a:lvl5pPr marL="16637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x.x.x.x:port/url.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app.abc.com/url.ht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ctrTitle"/>
          </p:nvPr>
        </p:nvSpPr>
        <p:spPr>
          <a:xfrm>
            <a:off x="2819400" y="2055813"/>
            <a:ext cx="5562600" cy="893762"/>
          </a:xfrm>
        </p:spPr>
        <p:txBody>
          <a:bodyPr anchor="ctr"/>
          <a:lstStyle/>
          <a:p>
            <a:pPr eaLnBrk="1" hangingPunct="1"/>
            <a:r>
              <a:rPr lang="en-US" sz="3000" dirty="0" smtClean="0">
                <a:solidFill>
                  <a:schemeClr val="bg1"/>
                </a:solidFill>
                <a:latin typeface="Arial" pitchFamily="34" charset="0"/>
                <a:ea typeface="ＭＳ Ｐゴシック"/>
                <a:cs typeface="Arial" pitchFamily="34" charset="0"/>
              </a:rPr>
              <a:t>Application Availabilit</a:t>
            </a:r>
            <a:r>
              <a:rPr lang="en-US" dirty="0" smtClean="0">
                <a:solidFill>
                  <a:schemeClr val="bg1"/>
                </a:solidFill>
                <a:latin typeface="Arial" pitchFamily="34" charset="0"/>
                <a:ea typeface="ＭＳ Ｐゴシック"/>
                <a:cs typeface="Arial" pitchFamily="34" charset="0"/>
              </a:rPr>
              <a:t>y Solution for </a:t>
            </a:r>
            <a:r>
              <a:rPr lang="en-US" dirty="0" err="1" smtClean="0">
                <a:solidFill>
                  <a:schemeClr val="bg1"/>
                </a:solidFill>
                <a:latin typeface="Arial" pitchFamily="34" charset="0"/>
                <a:ea typeface="ＭＳ Ｐゴシック"/>
                <a:cs typeface="Arial" pitchFamily="34" charset="0"/>
              </a:rPr>
              <a:t>Tigo</a:t>
            </a:r>
            <a:endParaRPr lang="en-US" sz="3000" dirty="0" smtClean="0">
              <a:solidFill>
                <a:schemeClr val="bg1"/>
              </a:solidFill>
              <a:latin typeface="Arial" pitchFamily="34" charset="0"/>
              <a:ea typeface="ＭＳ Ｐゴシック"/>
              <a:cs typeface="Arial" pitchFamily="34" charset="0"/>
            </a:endParaRPr>
          </a:p>
        </p:txBody>
      </p:sp>
      <p:sp>
        <p:nvSpPr>
          <p:cNvPr id="8195" name="Subtitle 2"/>
          <p:cNvSpPr>
            <a:spLocks noGrp="1"/>
          </p:cNvSpPr>
          <p:nvPr>
            <p:ph type="subTitle" idx="1"/>
          </p:nvPr>
        </p:nvSpPr>
        <p:spPr>
          <a:xfrm>
            <a:off x="457200" y="3937000"/>
            <a:ext cx="3922713" cy="914400"/>
          </a:xfrm>
        </p:spPr>
        <p:txBody>
          <a:bodyPr/>
          <a:lstStyle/>
          <a:p>
            <a:pPr algn="l" eaLnBrk="1" hangingPunct="1"/>
            <a:r>
              <a:rPr lang="en-US" sz="2000" dirty="0" smtClean="0">
                <a:solidFill>
                  <a:schemeClr val="tx1"/>
                </a:solidFill>
                <a:latin typeface="Arial" pitchFamily="34" charset="0"/>
                <a:ea typeface="ＭＳ Ｐゴシック"/>
                <a:cs typeface="Arial" pitchFamily="34" charset="0"/>
              </a:rPr>
              <a:t>Pankaj Chawla</a:t>
            </a:r>
          </a:p>
          <a:p>
            <a:pPr algn="l" eaLnBrk="1" hangingPunct="1"/>
            <a:r>
              <a:rPr lang="en-US" sz="1200" dirty="0" smtClean="0">
                <a:solidFill>
                  <a:schemeClr val="tx1"/>
                </a:solidFill>
                <a:latin typeface="Arial" pitchFamily="34" charset="0"/>
                <a:ea typeface="ＭＳ Ｐゴシック"/>
                <a:cs typeface="Arial" pitchFamily="34" charset="0"/>
              </a:rPr>
              <a:t>FSE</a:t>
            </a:r>
          </a:p>
          <a:p>
            <a:pPr algn="l" eaLnBrk="1" hangingPunct="1"/>
            <a:r>
              <a:rPr lang="en-US" sz="1200" dirty="0" smtClean="0">
                <a:solidFill>
                  <a:schemeClr val="tx1"/>
                </a:solidFill>
                <a:latin typeface="Arial" pitchFamily="34" charset="0"/>
                <a:ea typeface="ＭＳ Ｐゴシック"/>
                <a:cs typeface="Arial" pitchFamily="34" charset="0"/>
              </a:rPr>
              <a:t>New Delhi +91981078155</a:t>
            </a:r>
          </a:p>
        </p:txBody>
      </p:sp>
      <p:pic>
        <p:nvPicPr>
          <p:cNvPr id="8196" name="Picture 4" descr="F5logo_tagline.jpg"/>
          <p:cNvPicPr>
            <a:picLocks noChangeAspect="1"/>
          </p:cNvPicPr>
          <p:nvPr/>
        </p:nvPicPr>
        <p:blipFill>
          <a:blip r:embed="rId4" cstate="screen"/>
          <a:srcRect/>
          <a:stretch>
            <a:fillRect/>
          </a:stretch>
        </p:blipFill>
        <p:spPr bwMode="auto">
          <a:xfrm>
            <a:off x="6680200" y="5638800"/>
            <a:ext cx="1941513" cy="703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61666" y="2546471"/>
            <a:ext cx="8229600" cy="809625"/>
          </a:xfrm>
        </p:spPr>
        <p:txBody>
          <a:bodyPr/>
          <a:lstStyle/>
          <a:p>
            <a:pPr algn="ctr" eaLnBrk="1" hangingPunct="1"/>
            <a:r>
              <a:rPr lang="en-US" dirty="0" smtClean="0">
                <a:latin typeface="Arial" pitchFamily="34" charset="0"/>
                <a:cs typeface="Arial" pitchFamily="34" charset="0"/>
              </a:rPr>
              <a:t>When Web or App server un available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91" name="Oval Callout 90"/>
          <p:cNvSpPr/>
          <p:nvPr/>
        </p:nvSpPr>
        <p:spPr>
          <a:xfrm>
            <a:off x="177421" y="36848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218339" y="450375"/>
            <a:ext cx="1064549" cy="400110"/>
          </a:xfrm>
          <a:prstGeom prst="rect">
            <a:avLst/>
          </a:prstGeom>
          <a:noFill/>
        </p:spPr>
        <p:txBody>
          <a:bodyPr wrap="square" rtlCol="0">
            <a:spAutoFit/>
          </a:bodyPr>
          <a:lstStyle/>
          <a:p>
            <a:r>
              <a:rPr lang="en-US" sz="1000" dirty="0" smtClean="0"/>
              <a:t>DNS Query A? app.abc.com</a:t>
            </a:r>
            <a:endParaRPr lang="en-US" sz="1000" dirty="0"/>
          </a:p>
        </p:txBody>
      </p:sp>
      <p:cxnSp>
        <p:nvCxnSpPr>
          <p:cNvPr id="90" name="Straight Arrow Connector 89"/>
          <p:cNvCxnSpPr/>
          <p:nvPr/>
        </p:nvCxnSpPr>
        <p:spPr>
          <a:xfrm flipV="1">
            <a:off x="914400" y="682388"/>
            <a:ext cx="3098042" cy="45037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06" name="Freeform 105"/>
          <p:cNvSpPr/>
          <p:nvPr/>
        </p:nvSpPr>
        <p:spPr>
          <a:xfrm>
            <a:off x="1806054" y="914400"/>
            <a:ext cx="2124501" cy="1023582"/>
          </a:xfrm>
          <a:custGeom>
            <a:avLst/>
            <a:gdLst>
              <a:gd name="connsiteX0" fmla="*/ 2124501 w 2124501"/>
              <a:gd name="connsiteY0" fmla="*/ 0 h 1023582"/>
              <a:gd name="connsiteX1" fmla="*/ 213815 w 2124501"/>
              <a:gd name="connsiteY1" fmla="*/ 504967 h 1023582"/>
              <a:gd name="connsiteX2" fmla="*/ 841612 w 2124501"/>
              <a:gd name="connsiteY2" fmla="*/ 1023582 h 1023582"/>
            </a:gdLst>
            <a:ahLst/>
            <a:cxnLst>
              <a:cxn ang="0">
                <a:pos x="connsiteX0" y="connsiteY0"/>
              </a:cxn>
              <a:cxn ang="0">
                <a:pos x="connsiteX1" y="connsiteY1"/>
              </a:cxn>
              <a:cxn ang="0">
                <a:pos x="connsiteX2" y="connsiteY2"/>
              </a:cxn>
            </a:cxnLst>
            <a:rect l="l" t="t" r="r" b="b"/>
            <a:pathLst>
              <a:path w="2124501" h="1023582">
                <a:moveTo>
                  <a:pt x="2124501" y="0"/>
                </a:moveTo>
                <a:cubicBezTo>
                  <a:pt x="1276065" y="167185"/>
                  <a:pt x="427630" y="334370"/>
                  <a:pt x="213815" y="504967"/>
                </a:cubicBezTo>
                <a:cubicBezTo>
                  <a:pt x="0" y="675564"/>
                  <a:pt x="420806" y="849573"/>
                  <a:pt x="841612" y="1023582"/>
                </a:cubicBezTo>
              </a:path>
            </a:pathLst>
          </a:custGeom>
          <a:ln>
            <a:solidFill>
              <a:srgbClr val="00B05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Oval Callout 106"/>
          <p:cNvSpPr/>
          <p:nvPr/>
        </p:nvSpPr>
        <p:spPr>
          <a:xfrm>
            <a:off x="2472520" y="793844"/>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513438" y="875730"/>
            <a:ext cx="1064549" cy="400110"/>
          </a:xfrm>
          <a:prstGeom prst="rect">
            <a:avLst/>
          </a:prstGeom>
          <a:noFill/>
        </p:spPr>
        <p:txBody>
          <a:bodyPr wrap="square" rtlCol="0">
            <a:spAutoFit/>
          </a:bodyPr>
          <a:lstStyle/>
          <a:p>
            <a:r>
              <a:rPr lang="en-US" sz="1000" dirty="0" smtClean="0"/>
              <a:t>DNS Query A? app.abc.com</a:t>
            </a:r>
            <a:endParaRPr lang="en-US" sz="1000" dirty="0"/>
          </a:p>
        </p:txBody>
      </p:sp>
      <p:cxnSp>
        <p:nvCxnSpPr>
          <p:cNvPr id="85" name="Straight Arrow Connector 84"/>
          <p:cNvCxnSpPr/>
          <p:nvPr/>
        </p:nvCxnSpPr>
        <p:spPr>
          <a:xfrm flipV="1">
            <a:off x="914400" y="2183642"/>
            <a:ext cx="1665027" cy="85980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V="1">
            <a:off x="1583140" y="2183642"/>
            <a:ext cx="5786651" cy="98263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9" name="Cross 108"/>
          <p:cNvSpPr/>
          <p:nvPr/>
        </p:nvSpPr>
        <p:spPr>
          <a:xfrm>
            <a:off x="259307" y="4763069"/>
            <a:ext cx="327546" cy="436728"/>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ross 109"/>
          <p:cNvSpPr/>
          <p:nvPr/>
        </p:nvSpPr>
        <p:spPr>
          <a:xfrm>
            <a:off x="725605" y="4806286"/>
            <a:ext cx="327546" cy="436728"/>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a:off x="918949" y="2693156"/>
            <a:ext cx="1103194" cy="400110"/>
          </a:xfrm>
          <a:prstGeom prst="rect">
            <a:avLst/>
          </a:prstGeom>
          <a:noFill/>
        </p:spPr>
        <p:txBody>
          <a:bodyPr wrap="square" rtlCol="0">
            <a:spAutoFit/>
          </a:bodyPr>
          <a:lstStyle/>
          <a:p>
            <a:r>
              <a:rPr lang="en-US" sz="1000" dirty="0" smtClean="0"/>
              <a:t>Application in DC1 is down</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ox(in)">
                                      <p:cBhvr>
                                        <p:cTn id="7" dur="500"/>
                                        <p:tgtEl>
                                          <p:spTgt spid="1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down)">
                                      <p:cBhvr>
                                        <p:cTn id="18" dur="500"/>
                                        <p:tgtEl>
                                          <p:spTgt spid="85"/>
                                        </p:tgtEl>
                                      </p:cBhvr>
                                    </p:animEffect>
                                  </p:childTnLst>
                                </p:cTn>
                              </p:par>
                              <p:par>
                                <p:cTn id="19" presetID="22" presetClass="entr" presetSubtype="4"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down)">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box(in)">
                                      <p:cBhvr>
                                        <p:cTn id="26" dur="500"/>
                                        <p:tgtEl>
                                          <p:spTgt spid="9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box(in)">
                                      <p:cBhvr>
                                        <p:cTn id="29" dur="500"/>
                                        <p:tgtEl>
                                          <p:spTgt spid="92"/>
                                        </p:tgtEl>
                                      </p:cBhvr>
                                    </p:animEffect>
                                  </p:childTnLst>
                                </p:cTn>
                              </p:par>
                              <p:par>
                                <p:cTn id="30" presetID="22" presetClass="entr" presetSubtype="4"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down)">
                                      <p:cBhvr>
                                        <p:cTn id="32" dur="500"/>
                                        <p:tgtEl>
                                          <p:spTgt spid="90"/>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up)">
                                      <p:cBhvr>
                                        <p:cTn id="36" dur="500"/>
                                        <p:tgtEl>
                                          <p:spTgt spid="10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box(in)">
                                      <p:cBhvr>
                                        <p:cTn id="39" dur="500"/>
                                        <p:tgtEl>
                                          <p:spTgt spid="10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box(in)">
                                      <p:cBhvr>
                                        <p:cTn id="4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106" grpId="0" animBg="1"/>
      <p:bldP spid="107" grpId="0" animBg="1"/>
      <p:bldP spid="112" grpId="0"/>
      <p:bldP spid="109" grpId="0" animBg="1"/>
      <p:bldP spid="110" grpId="0" animBg="1"/>
      <p:bldP spid="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84" name="Oval Callout 83"/>
          <p:cNvSpPr/>
          <p:nvPr/>
        </p:nvSpPr>
        <p:spPr>
          <a:xfrm>
            <a:off x="2841016" y="1339764"/>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2881934" y="1421650"/>
            <a:ext cx="1021325" cy="400110"/>
          </a:xfrm>
          <a:prstGeom prst="rect">
            <a:avLst/>
          </a:prstGeom>
          <a:noFill/>
        </p:spPr>
        <p:txBody>
          <a:bodyPr wrap="square" rtlCol="0">
            <a:spAutoFit/>
          </a:bodyPr>
          <a:lstStyle/>
          <a:p>
            <a:r>
              <a:rPr lang="en-US" sz="1000" dirty="0" smtClean="0"/>
              <a:t>IP address is 20.20.20.20</a:t>
            </a:r>
            <a:endParaRPr lang="en-US" sz="1000" dirty="0"/>
          </a:p>
        </p:txBody>
      </p:sp>
      <p:sp>
        <p:nvSpPr>
          <p:cNvPr id="108" name="Freeform 107"/>
          <p:cNvSpPr/>
          <p:nvPr/>
        </p:nvSpPr>
        <p:spPr>
          <a:xfrm>
            <a:off x="1760561" y="736979"/>
            <a:ext cx="2224585" cy="1351128"/>
          </a:xfrm>
          <a:custGeom>
            <a:avLst/>
            <a:gdLst>
              <a:gd name="connsiteX0" fmla="*/ 832514 w 2224585"/>
              <a:gd name="connsiteY0" fmla="*/ 1351128 h 1351128"/>
              <a:gd name="connsiteX1" fmla="*/ 68239 w 2224585"/>
              <a:gd name="connsiteY1" fmla="*/ 1050878 h 1351128"/>
              <a:gd name="connsiteX2" fmla="*/ 423081 w 2224585"/>
              <a:gd name="connsiteY2" fmla="*/ 736979 h 1351128"/>
              <a:gd name="connsiteX3" fmla="*/ 2224585 w 2224585"/>
              <a:gd name="connsiteY3" fmla="*/ 0 h 1351128"/>
            </a:gdLst>
            <a:ahLst/>
            <a:cxnLst>
              <a:cxn ang="0">
                <a:pos x="connsiteX0" y="connsiteY0"/>
              </a:cxn>
              <a:cxn ang="0">
                <a:pos x="connsiteX1" y="connsiteY1"/>
              </a:cxn>
              <a:cxn ang="0">
                <a:pos x="connsiteX2" y="connsiteY2"/>
              </a:cxn>
              <a:cxn ang="0">
                <a:pos x="connsiteX3" y="connsiteY3"/>
              </a:cxn>
            </a:cxnLst>
            <a:rect l="l" t="t" r="r" b="b"/>
            <a:pathLst>
              <a:path w="2224585" h="1351128">
                <a:moveTo>
                  <a:pt x="832514" y="1351128"/>
                </a:moveTo>
                <a:cubicBezTo>
                  <a:pt x="484496" y="1252182"/>
                  <a:pt x="136478" y="1153236"/>
                  <a:pt x="68239" y="1050878"/>
                </a:cubicBezTo>
                <a:cubicBezTo>
                  <a:pt x="0" y="948520"/>
                  <a:pt x="63690" y="912125"/>
                  <a:pt x="423081" y="736979"/>
                </a:cubicBezTo>
                <a:cubicBezTo>
                  <a:pt x="782472" y="561833"/>
                  <a:pt x="1503528" y="280916"/>
                  <a:pt x="2224585" y="0"/>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p:cNvCxnSpPr/>
          <p:nvPr/>
        </p:nvCxnSpPr>
        <p:spPr>
          <a:xfrm rot="10800000" flipV="1">
            <a:off x="1064525" y="545909"/>
            <a:ext cx="2756848" cy="55955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464843" y="523172"/>
            <a:ext cx="912144" cy="246221"/>
          </a:xfrm>
          <a:prstGeom prst="rect">
            <a:avLst/>
          </a:prstGeom>
          <a:noFill/>
        </p:spPr>
        <p:txBody>
          <a:bodyPr wrap="square" rtlCol="0">
            <a:spAutoFit/>
          </a:bodyPr>
          <a:lstStyle/>
          <a:p>
            <a:r>
              <a:rPr lang="en-US" sz="1000" dirty="0" smtClean="0"/>
              <a:t>20.20.20.20</a:t>
            </a:r>
            <a:endParaRPr lang="en-US" sz="1000" dirty="0"/>
          </a:p>
        </p:txBody>
      </p:sp>
      <p:sp>
        <p:nvSpPr>
          <p:cNvPr id="113" name="TextBox 112"/>
          <p:cNvSpPr txBox="1"/>
          <p:nvPr/>
        </p:nvSpPr>
        <p:spPr>
          <a:xfrm>
            <a:off x="1453470" y="3009339"/>
            <a:ext cx="912144" cy="246221"/>
          </a:xfrm>
          <a:prstGeom prst="rect">
            <a:avLst/>
          </a:prstGeom>
          <a:noFill/>
        </p:spPr>
        <p:txBody>
          <a:bodyPr wrap="square" rtlCol="0">
            <a:spAutoFit/>
          </a:bodyPr>
          <a:lstStyle/>
          <a:p>
            <a:r>
              <a:rPr lang="en-US" sz="1000" dirty="0" smtClean="0"/>
              <a:t>10.10.10.10</a:t>
            </a:r>
            <a:endParaRPr lang="en-US" sz="1000" dirty="0"/>
          </a:p>
        </p:txBody>
      </p:sp>
      <p:sp>
        <p:nvSpPr>
          <p:cNvPr id="114" name="TextBox 113"/>
          <p:cNvSpPr txBox="1"/>
          <p:nvPr/>
        </p:nvSpPr>
        <p:spPr>
          <a:xfrm>
            <a:off x="6287052" y="3052557"/>
            <a:ext cx="912144" cy="246221"/>
          </a:xfrm>
          <a:prstGeom prst="rect">
            <a:avLst/>
          </a:prstGeom>
          <a:noFill/>
        </p:spPr>
        <p:txBody>
          <a:bodyPr wrap="square" rtlCol="0">
            <a:spAutoFit/>
          </a:bodyPr>
          <a:lstStyle/>
          <a:p>
            <a:r>
              <a:rPr lang="en-US" sz="1000" dirty="0" smtClean="0"/>
              <a:t>20.20.20.20</a:t>
            </a:r>
            <a:endParaRPr lang="en-US" sz="1000" dirty="0"/>
          </a:p>
        </p:txBody>
      </p:sp>
      <p:sp>
        <p:nvSpPr>
          <p:cNvPr id="86" name="Cross 85"/>
          <p:cNvSpPr/>
          <p:nvPr/>
        </p:nvSpPr>
        <p:spPr>
          <a:xfrm>
            <a:off x="259307" y="4763069"/>
            <a:ext cx="327546" cy="436728"/>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Cross 89"/>
          <p:cNvSpPr/>
          <p:nvPr/>
        </p:nvSpPr>
        <p:spPr>
          <a:xfrm>
            <a:off x="725605" y="4806286"/>
            <a:ext cx="327546" cy="436728"/>
          </a:xfrm>
          <a:prstGeom prst="pl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box(in)">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down)">
                                      <p:cBhvr>
                                        <p:cTn id="15" dur="500"/>
                                        <p:tgtEl>
                                          <p:spTgt spid="10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up)">
                                      <p:cBhvr>
                                        <p:cTn id="20" dur="500"/>
                                        <p:tgtEl>
                                          <p:spTgt spid="1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box(in)">
                                      <p:cBhvr>
                                        <p:cTn id="2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108" grpId="0" animBg="1"/>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61666" y="2546471"/>
            <a:ext cx="8229600" cy="809625"/>
          </a:xfrm>
        </p:spPr>
        <p:txBody>
          <a:bodyPr/>
          <a:lstStyle/>
          <a:p>
            <a:pPr algn="ctr" eaLnBrk="1" hangingPunct="1"/>
            <a:r>
              <a:rPr lang="en-US" dirty="0" smtClean="0">
                <a:latin typeface="Arial" pitchFamily="34" charset="0"/>
                <a:cs typeface="Arial" pitchFamily="34" charset="0"/>
              </a:rPr>
              <a:t>When Links are down or whole DC is unavailable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91" name="Oval Callout 90"/>
          <p:cNvSpPr/>
          <p:nvPr/>
        </p:nvSpPr>
        <p:spPr>
          <a:xfrm>
            <a:off x="177421" y="36848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218339" y="450375"/>
            <a:ext cx="1064549" cy="400110"/>
          </a:xfrm>
          <a:prstGeom prst="rect">
            <a:avLst/>
          </a:prstGeom>
          <a:noFill/>
        </p:spPr>
        <p:txBody>
          <a:bodyPr wrap="square" rtlCol="0">
            <a:spAutoFit/>
          </a:bodyPr>
          <a:lstStyle/>
          <a:p>
            <a:r>
              <a:rPr lang="en-US" sz="1000" dirty="0" smtClean="0"/>
              <a:t>DNS Query A? app.abc.com</a:t>
            </a:r>
            <a:endParaRPr lang="en-US" sz="1000" dirty="0"/>
          </a:p>
        </p:txBody>
      </p:sp>
      <p:cxnSp>
        <p:nvCxnSpPr>
          <p:cNvPr id="90" name="Straight Arrow Connector 89"/>
          <p:cNvCxnSpPr/>
          <p:nvPr/>
        </p:nvCxnSpPr>
        <p:spPr>
          <a:xfrm flipV="1">
            <a:off x="914400" y="682388"/>
            <a:ext cx="3098042" cy="45037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07" name="Oval Callout 106"/>
          <p:cNvSpPr/>
          <p:nvPr/>
        </p:nvSpPr>
        <p:spPr>
          <a:xfrm>
            <a:off x="5843517" y="630071"/>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5884435" y="711957"/>
            <a:ext cx="1064549" cy="400110"/>
          </a:xfrm>
          <a:prstGeom prst="rect">
            <a:avLst/>
          </a:prstGeom>
          <a:noFill/>
        </p:spPr>
        <p:txBody>
          <a:bodyPr wrap="square" rtlCol="0">
            <a:spAutoFit/>
          </a:bodyPr>
          <a:lstStyle/>
          <a:p>
            <a:r>
              <a:rPr lang="en-US" sz="1000" dirty="0" smtClean="0"/>
              <a:t>DNS Query A? app.abc.com</a:t>
            </a:r>
            <a:endParaRPr lang="en-US" sz="1000" dirty="0"/>
          </a:p>
        </p:txBody>
      </p:sp>
      <p:sp>
        <p:nvSpPr>
          <p:cNvPr id="113" name="Quad Arrow 112"/>
          <p:cNvSpPr/>
          <p:nvPr/>
        </p:nvSpPr>
        <p:spPr>
          <a:xfrm>
            <a:off x="791570" y="1583141"/>
            <a:ext cx="2292824" cy="3643952"/>
          </a:xfrm>
          <a:prstGeom prst="quad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4722125" y="832513"/>
            <a:ext cx="2688609" cy="102358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1453470" y="3009339"/>
            <a:ext cx="912144" cy="246221"/>
          </a:xfrm>
          <a:prstGeom prst="rect">
            <a:avLst/>
          </a:prstGeom>
          <a:noFill/>
        </p:spPr>
        <p:txBody>
          <a:bodyPr wrap="square" rtlCol="0">
            <a:spAutoFit/>
          </a:bodyPr>
          <a:lstStyle/>
          <a:p>
            <a:r>
              <a:rPr lang="en-US" sz="1000" dirty="0" smtClean="0"/>
              <a:t>10.10.10.10</a:t>
            </a:r>
            <a:endParaRPr lang="en-US" sz="1000" dirty="0"/>
          </a:p>
        </p:txBody>
      </p:sp>
      <p:sp>
        <p:nvSpPr>
          <p:cNvPr id="117" name="TextBox 116"/>
          <p:cNvSpPr txBox="1"/>
          <p:nvPr/>
        </p:nvSpPr>
        <p:spPr>
          <a:xfrm>
            <a:off x="6273404" y="3025262"/>
            <a:ext cx="912144" cy="246221"/>
          </a:xfrm>
          <a:prstGeom prst="rect">
            <a:avLst/>
          </a:prstGeom>
          <a:noFill/>
        </p:spPr>
        <p:txBody>
          <a:bodyPr wrap="square" rtlCol="0">
            <a:spAutoFit/>
          </a:bodyPr>
          <a:lstStyle/>
          <a:p>
            <a:r>
              <a:rPr lang="en-US" sz="1000" dirty="0" smtClean="0"/>
              <a:t>20.20.20.20</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ox(in)">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box(in)">
                                      <p:cBhvr>
                                        <p:cTn id="12" dur="500"/>
                                        <p:tgtEl>
                                          <p:spTgt spid="9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box(in)">
                                      <p:cBhvr>
                                        <p:cTn id="15" dur="500"/>
                                        <p:tgtEl>
                                          <p:spTgt spid="92"/>
                                        </p:tgtEl>
                                      </p:cBhvr>
                                    </p:animEffect>
                                  </p:childTnLst>
                                </p:cTn>
                              </p:par>
                              <p:par>
                                <p:cTn id="16" presetID="22" presetClass="entr" presetSubtype="4"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wipe(down)">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up)">
                                      <p:cBhvr>
                                        <p:cTn id="23" dur="500"/>
                                        <p:tgtEl>
                                          <p:spTgt spid="11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box(in)">
                                      <p:cBhvr>
                                        <p:cTn id="26" dur="500"/>
                                        <p:tgtEl>
                                          <p:spTgt spid="10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box(in)">
                                      <p:cBhvr>
                                        <p:cTn id="2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107" grpId="0" animBg="1"/>
      <p:bldP spid="112" grpId="0"/>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113" name="Quad Arrow 112"/>
          <p:cNvSpPr/>
          <p:nvPr/>
        </p:nvSpPr>
        <p:spPr>
          <a:xfrm>
            <a:off x="791570" y="1583141"/>
            <a:ext cx="2292824" cy="3643952"/>
          </a:xfrm>
          <a:prstGeom prst="quad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TextBox 115"/>
          <p:cNvSpPr txBox="1"/>
          <p:nvPr/>
        </p:nvSpPr>
        <p:spPr>
          <a:xfrm>
            <a:off x="1453470" y="3009339"/>
            <a:ext cx="912144" cy="246221"/>
          </a:xfrm>
          <a:prstGeom prst="rect">
            <a:avLst/>
          </a:prstGeom>
          <a:noFill/>
        </p:spPr>
        <p:txBody>
          <a:bodyPr wrap="square" rtlCol="0">
            <a:spAutoFit/>
          </a:bodyPr>
          <a:lstStyle/>
          <a:p>
            <a:r>
              <a:rPr lang="en-US" sz="1000" dirty="0" smtClean="0"/>
              <a:t>10.10.10.10</a:t>
            </a:r>
            <a:endParaRPr lang="en-US" sz="1000" dirty="0"/>
          </a:p>
        </p:txBody>
      </p:sp>
      <p:sp>
        <p:nvSpPr>
          <p:cNvPr id="117" name="TextBox 116"/>
          <p:cNvSpPr txBox="1"/>
          <p:nvPr/>
        </p:nvSpPr>
        <p:spPr>
          <a:xfrm>
            <a:off x="6273404" y="3025262"/>
            <a:ext cx="912144" cy="246221"/>
          </a:xfrm>
          <a:prstGeom prst="rect">
            <a:avLst/>
          </a:prstGeom>
          <a:noFill/>
        </p:spPr>
        <p:txBody>
          <a:bodyPr wrap="square" rtlCol="0">
            <a:spAutoFit/>
          </a:bodyPr>
          <a:lstStyle/>
          <a:p>
            <a:r>
              <a:rPr lang="en-US" sz="1000" dirty="0" smtClean="0"/>
              <a:t>20.20.20.20</a:t>
            </a:r>
            <a:endParaRPr lang="en-US" sz="1000" dirty="0"/>
          </a:p>
        </p:txBody>
      </p:sp>
      <p:sp>
        <p:nvSpPr>
          <p:cNvPr id="106" name="Oval Callout 105"/>
          <p:cNvSpPr/>
          <p:nvPr/>
        </p:nvSpPr>
        <p:spPr>
          <a:xfrm>
            <a:off x="7647311" y="1260152"/>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7688229" y="1342038"/>
            <a:ext cx="1021325" cy="400110"/>
          </a:xfrm>
          <a:prstGeom prst="rect">
            <a:avLst/>
          </a:prstGeom>
          <a:noFill/>
        </p:spPr>
        <p:txBody>
          <a:bodyPr wrap="square" rtlCol="0">
            <a:spAutoFit/>
          </a:bodyPr>
          <a:lstStyle/>
          <a:p>
            <a:r>
              <a:rPr lang="en-US" sz="1000" dirty="0" smtClean="0"/>
              <a:t>IP address is 20.20.20.20</a:t>
            </a:r>
            <a:endParaRPr lang="en-US" sz="1000" dirty="0"/>
          </a:p>
        </p:txBody>
      </p:sp>
      <p:cxnSp>
        <p:nvCxnSpPr>
          <p:cNvPr id="110" name="Straight Arrow Connector 109"/>
          <p:cNvCxnSpPr/>
          <p:nvPr/>
        </p:nvCxnSpPr>
        <p:spPr>
          <a:xfrm rot="10800000">
            <a:off x="4804012" y="846162"/>
            <a:ext cx="2620370" cy="96899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rot="10800000" flipV="1">
            <a:off x="1091822" y="832513"/>
            <a:ext cx="2797791" cy="39578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1464843" y="523172"/>
            <a:ext cx="912144" cy="246221"/>
          </a:xfrm>
          <a:prstGeom prst="rect">
            <a:avLst/>
          </a:prstGeom>
          <a:noFill/>
        </p:spPr>
        <p:txBody>
          <a:bodyPr wrap="square" rtlCol="0">
            <a:spAutoFit/>
          </a:bodyPr>
          <a:lstStyle/>
          <a:p>
            <a:r>
              <a:rPr lang="en-US" sz="1000" dirty="0" smtClean="0"/>
              <a:t>20.20.20.20</a:t>
            </a:r>
            <a:endParaRPr lang="en-US" sz="1000" dirty="0"/>
          </a:p>
        </p:txBody>
      </p:sp>
      <p:sp>
        <p:nvSpPr>
          <p:cNvPr id="119" name="Freeform 118"/>
          <p:cNvSpPr/>
          <p:nvPr/>
        </p:nvSpPr>
        <p:spPr>
          <a:xfrm>
            <a:off x="1228299" y="948520"/>
            <a:ext cx="5515969" cy="1985749"/>
          </a:xfrm>
          <a:custGeom>
            <a:avLst/>
            <a:gdLst>
              <a:gd name="connsiteX0" fmla="*/ 0 w 5515969"/>
              <a:gd name="connsiteY0" fmla="*/ 75062 h 1985749"/>
              <a:gd name="connsiteX1" fmla="*/ 2538483 w 5515969"/>
              <a:gd name="connsiteY1" fmla="*/ 88710 h 1985749"/>
              <a:gd name="connsiteX2" fmla="*/ 5036023 w 5515969"/>
              <a:gd name="connsiteY2" fmla="*/ 607325 h 1985749"/>
              <a:gd name="connsiteX3" fmla="*/ 5418161 w 5515969"/>
              <a:gd name="connsiteY3" fmla="*/ 1985749 h 1985749"/>
            </a:gdLst>
            <a:ahLst/>
            <a:cxnLst>
              <a:cxn ang="0">
                <a:pos x="connsiteX0" y="connsiteY0"/>
              </a:cxn>
              <a:cxn ang="0">
                <a:pos x="connsiteX1" y="connsiteY1"/>
              </a:cxn>
              <a:cxn ang="0">
                <a:pos x="connsiteX2" y="connsiteY2"/>
              </a:cxn>
              <a:cxn ang="0">
                <a:pos x="connsiteX3" y="connsiteY3"/>
              </a:cxn>
            </a:cxnLst>
            <a:rect l="l" t="t" r="r" b="b"/>
            <a:pathLst>
              <a:path w="5515969" h="1985749">
                <a:moveTo>
                  <a:pt x="0" y="75062"/>
                </a:moveTo>
                <a:cubicBezTo>
                  <a:pt x="849573" y="37531"/>
                  <a:pt x="1699146" y="0"/>
                  <a:pt x="2538483" y="88710"/>
                </a:cubicBezTo>
                <a:cubicBezTo>
                  <a:pt x="3377820" y="177420"/>
                  <a:pt x="4556077" y="291152"/>
                  <a:pt x="5036023" y="607325"/>
                </a:cubicBezTo>
                <a:cubicBezTo>
                  <a:pt x="5515969" y="923498"/>
                  <a:pt x="5467065" y="1454623"/>
                  <a:pt x="5418161" y="1985749"/>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Oval Callout 119"/>
          <p:cNvSpPr/>
          <p:nvPr/>
        </p:nvSpPr>
        <p:spPr>
          <a:xfrm>
            <a:off x="-40918" y="45265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a:off x="-40945" y="534545"/>
            <a:ext cx="968993" cy="338554"/>
          </a:xfrm>
          <a:prstGeom prst="rect">
            <a:avLst/>
          </a:prstGeom>
          <a:noFill/>
        </p:spPr>
        <p:txBody>
          <a:bodyPr wrap="square" rtlCol="0">
            <a:spAutoFit/>
          </a:bodyPr>
          <a:lstStyle/>
          <a:p>
            <a:r>
              <a:rPr lang="en-US" sz="800" dirty="0" smtClean="0"/>
              <a:t>http://app.abc.com:port/url.htm</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ox(in)">
                                      <p:cBhvr>
                                        <p:cTn id="7" dur="500"/>
                                        <p:tgtEl>
                                          <p:spTgt spid="10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ox(in)">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down)">
                                      <p:cBhvr>
                                        <p:cTn id="15" dur="500"/>
                                        <p:tgtEl>
                                          <p:spTgt spid="1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wipe(up)">
                                      <p:cBhvr>
                                        <p:cTn id="20" dur="500"/>
                                        <p:tgtEl>
                                          <p:spTgt spid="114"/>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box(in)">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box(in)">
                                      <p:cBhvr>
                                        <p:cTn id="29" dur="500"/>
                                        <p:tgtEl>
                                          <p:spTgt spid="12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box(in)">
                                      <p:cBhvr>
                                        <p:cTn id="32" dur="500"/>
                                        <p:tgtEl>
                                          <p:spTgt spid="1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9"/>
                                        </p:tgtEl>
                                        <p:attrNameLst>
                                          <p:attrName>style.visibility</p:attrName>
                                        </p:attrNameLst>
                                      </p:cBhvr>
                                      <p:to>
                                        <p:strVal val="visible"/>
                                      </p:to>
                                    </p:set>
                                    <p:animEffect transition="in" filter="wipe(up)">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8" grpId="0"/>
      <p:bldP spid="118" grpId="0"/>
      <p:bldP spid="119" grpId="0" animBg="1"/>
      <p:bldP spid="120" grpId="0" animBg="1"/>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2438" y="523875"/>
            <a:ext cx="8229600" cy="808037"/>
          </a:xfrm>
        </p:spPr>
        <p:txBody>
          <a:bodyPr/>
          <a:lstStyle/>
          <a:p>
            <a:pPr eaLnBrk="1" hangingPunct="1"/>
            <a:r>
              <a:rPr lang="en-US" dirty="0" smtClean="0">
                <a:latin typeface="Arial" pitchFamily="34" charset="0"/>
                <a:cs typeface="Arial" pitchFamily="34" charset="0"/>
              </a:rPr>
              <a:t>Solution Requirements</a:t>
            </a:r>
          </a:p>
        </p:txBody>
      </p:sp>
      <p:sp>
        <p:nvSpPr>
          <p:cNvPr id="9219" name="Content Placeholder 2"/>
          <p:cNvSpPr>
            <a:spLocks noGrp="1"/>
          </p:cNvSpPr>
          <p:nvPr>
            <p:ph idx="1"/>
          </p:nvPr>
        </p:nvSpPr>
        <p:spPr/>
        <p:txBody>
          <a:bodyPr/>
          <a:lstStyle/>
          <a:p>
            <a:pPr eaLnBrk="1" hangingPunct="1"/>
            <a:r>
              <a:rPr lang="en-US" dirty="0" smtClean="0">
                <a:latin typeface="Arial" pitchFamily="34" charset="0"/>
                <a:cs typeface="Arial" pitchFamily="34" charset="0"/>
              </a:rPr>
              <a:t>Application is hosted in two data centre’s</a:t>
            </a:r>
          </a:p>
          <a:p>
            <a:pPr eaLnBrk="1" hangingPunct="1"/>
            <a:r>
              <a:rPr lang="en-US" dirty="0" smtClean="0">
                <a:latin typeface="Arial" pitchFamily="34" charset="0"/>
                <a:cs typeface="Arial" pitchFamily="34" charset="0"/>
              </a:rPr>
              <a:t>Web Server load balancing and failover in two data centre’s</a:t>
            </a:r>
          </a:p>
          <a:p>
            <a:pPr eaLnBrk="1" hangingPunct="1"/>
            <a:r>
              <a:rPr lang="en-US" dirty="0" smtClean="0">
                <a:latin typeface="Arial" pitchFamily="34" charset="0"/>
                <a:cs typeface="Arial" pitchFamily="34" charset="0"/>
              </a:rPr>
              <a:t>Application Server load balancing and failover in two data centre’s</a:t>
            </a:r>
          </a:p>
          <a:p>
            <a:pPr eaLnBrk="1" hangingPunct="1"/>
            <a:r>
              <a:rPr lang="en-US" dirty="0" smtClean="0">
                <a:latin typeface="Arial" pitchFamily="34" charset="0"/>
                <a:cs typeface="Arial" pitchFamily="34" charset="0"/>
              </a:rPr>
              <a:t>User requests to be distributed across both data centre’s</a:t>
            </a:r>
          </a:p>
          <a:p>
            <a:pPr eaLnBrk="1" hangingPunct="1"/>
            <a:r>
              <a:rPr lang="en-US" dirty="0" smtClean="0">
                <a:latin typeface="Arial" pitchFamily="34" charset="0"/>
                <a:cs typeface="Arial" pitchFamily="34" charset="0"/>
              </a:rPr>
              <a:t>In case of web/app server unavailability user traffic to be sent to available data centre</a:t>
            </a:r>
          </a:p>
          <a:p>
            <a:pPr eaLnBrk="1" hangingPunct="1"/>
            <a:r>
              <a:rPr lang="en-US" dirty="0" smtClean="0">
                <a:latin typeface="Arial" pitchFamily="34" charset="0"/>
                <a:cs typeface="Arial" pitchFamily="34" charset="0"/>
              </a:rPr>
              <a:t>Internet link monitoring in both data centre’s and in case of link un availability user traffic to be sent to data centre where internet link is up and running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2153769" flipV="1">
            <a:off x="4722007" y="1019467"/>
            <a:ext cx="1854886" cy="108053"/>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flipV="1">
            <a:off x="2113012" y="1099071"/>
            <a:ext cx="1854886" cy="108053"/>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0243" name="Title 1"/>
          <p:cNvSpPr>
            <a:spLocks noGrp="1"/>
          </p:cNvSpPr>
          <p:nvPr>
            <p:ph type="title"/>
          </p:nvPr>
        </p:nvSpPr>
        <p:spPr>
          <a:xfrm>
            <a:off x="452438" y="423076"/>
            <a:ext cx="2263466" cy="627797"/>
          </a:xfrm>
        </p:spPr>
        <p:txBody>
          <a:bodyPr/>
          <a:lstStyle/>
          <a:p>
            <a:pPr eaLnBrk="1" hangingPunct="1"/>
            <a:r>
              <a:rPr lang="en-US" dirty="0" smtClean="0">
                <a:latin typeface="Arial" pitchFamily="34" charset="0"/>
                <a:cs typeface="Arial" pitchFamily="34" charset="0"/>
              </a:rPr>
              <a:t>Proposed </a:t>
            </a:r>
          </a:p>
        </p:txBody>
      </p:sp>
      <p:pic>
        <p:nvPicPr>
          <p:cNvPr id="7" name="Picture 25"/>
          <p:cNvPicPr>
            <a:picLocks noChangeArrowheads="1"/>
          </p:cNvPicPr>
          <p:nvPr/>
        </p:nvPicPr>
        <p:blipFill>
          <a:blip r:embed="rId3"/>
          <a:srcRect/>
          <a:stretch>
            <a:fillRect/>
          </a:stretch>
        </p:blipFill>
        <p:spPr bwMode="auto">
          <a:xfrm>
            <a:off x="3771051" y="522919"/>
            <a:ext cx="1181100" cy="714375"/>
          </a:xfrm>
          <a:prstGeom prst="rect">
            <a:avLst/>
          </a:prstGeom>
          <a:noFill/>
          <a:ln w="9525">
            <a:noFill/>
            <a:miter lim="800000"/>
            <a:headEnd/>
            <a:tailEnd/>
          </a:ln>
          <a:effectLst/>
        </p:spPr>
      </p:pic>
      <p:cxnSp>
        <p:nvCxnSpPr>
          <p:cNvPr id="9" name="Straight Connector 8"/>
          <p:cNvCxnSpPr/>
          <p:nvPr/>
        </p:nvCxnSpPr>
        <p:spPr>
          <a:xfrm rot="16200000" flipH="1">
            <a:off x="1647962" y="4070442"/>
            <a:ext cx="5506882" cy="68237"/>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1009932"/>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8136354" y="889373"/>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417420"/>
            <a:ext cx="8229600" cy="809625"/>
          </a:xfrm>
        </p:spPr>
        <p:txBody>
          <a:bodyPr/>
          <a:lstStyle/>
          <a:p>
            <a:pPr algn="ctr" eaLnBrk="1" hangingPunct="1"/>
            <a:r>
              <a:rPr lang="en-US" dirty="0" smtClean="0">
                <a:latin typeface="Arial" pitchFamily="34" charset="0"/>
                <a:cs typeface="Arial" pitchFamily="34" charset="0"/>
              </a:rPr>
              <a:t>Traffic Flow</a:t>
            </a:r>
          </a:p>
        </p:txBody>
      </p:sp>
      <p:sp>
        <p:nvSpPr>
          <p:cNvPr id="3" name="TextBox 2"/>
          <p:cNvSpPr txBox="1"/>
          <p:nvPr/>
        </p:nvSpPr>
        <p:spPr>
          <a:xfrm>
            <a:off x="368490" y="1296537"/>
            <a:ext cx="8584441" cy="4693593"/>
          </a:xfrm>
          <a:prstGeom prst="rect">
            <a:avLst/>
          </a:prstGeom>
          <a:noFill/>
        </p:spPr>
        <p:txBody>
          <a:bodyPr wrap="square" rtlCol="0">
            <a:spAutoFit/>
          </a:bodyPr>
          <a:lstStyle/>
          <a:p>
            <a:pPr marL="342900" indent="-342900">
              <a:buAutoNum type="arabicParenR"/>
            </a:pPr>
            <a:r>
              <a:rPr lang="en-US" sz="1300" dirty="0" smtClean="0"/>
              <a:t>User access the web application using </a:t>
            </a:r>
            <a:r>
              <a:rPr lang="en-US" sz="1300" dirty="0" smtClean="0">
                <a:hlinkClick r:id="rId3"/>
              </a:rPr>
              <a:t>http://x.x.x.x:port/url.htm</a:t>
            </a:r>
            <a:endParaRPr lang="en-US" sz="1300" dirty="0" smtClean="0"/>
          </a:p>
          <a:p>
            <a:pPr marL="342900" indent="-342900">
              <a:buAutoNum type="arabicParenR"/>
            </a:pPr>
            <a:r>
              <a:rPr lang="en-US" sz="1300" dirty="0" smtClean="0"/>
              <a:t>The x.x.x.x IP address is being published via both DC F5 devices using  BGP anycast with DC 1 with high priority route and DC 2 with low priority route</a:t>
            </a:r>
          </a:p>
          <a:p>
            <a:pPr marL="342900" indent="-342900">
              <a:buAutoNum type="arabicParenR"/>
            </a:pPr>
            <a:r>
              <a:rPr lang="en-US" sz="1300" dirty="0" smtClean="0"/>
              <a:t>This forces the users initial web request to land of DC1 F5 device</a:t>
            </a:r>
          </a:p>
          <a:p>
            <a:pPr marL="342900" indent="-342900">
              <a:buAutoNum type="arabicParenR"/>
            </a:pPr>
            <a:r>
              <a:rPr lang="en-US" sz="1300" dirty="0" smtClean="0"/>
              <a:t>As long as DC1 f5 is available all initial </a:t>
            </a:r>
            <a:r>
              <a:rPr lang="en-US" sz="1300" dirty="0" smtClean="0">
                <a:hlinkClick r:id="rId3"/>
              </a:rPr>
              <a:t>http://x.x.x.x:port/url.htm</a:t>
            </a:r>
            <a:r>
              <a:rPr lang="en-US" sz="1300" dirty="0" smtClean="0"/>
              <a:t> request will hit DC1 and in case of DC1 is unavailable the only available route (because the next available route is DC2) to reach x.x.x.x will be DC2 and the initial user request will hit DC2</a:t>
            </a:r>
          </a:p>
          <a:p>
            <a:pPr marL="342900" indent="-342900">
              <a:buAutoNum type="arabicParenR"/>
            </a:pPr>
            <a:r>
              <a:rPr lang="en-US" sz="1300" dirty="0" smtClean="0"/>
              <a:t>When the initial http request hits the f5, f5 will redirect the user to a URL for ex </a:t>
            </a:r>
            <a:r>
              <a:rPr lang="en-US" sz="1300" dirty="0" smtClean="0">
                <a:hlinkClick r:id="rId4"/>
              </a:rPr>
              <a:t>http://app.abc.com/url.htm</a:t>
            </a:r>
            <a:r>
              <a:rPr lang="en-US" sz="1300" dirty="0" smtClean="0"/>
              <a:t> </a:t>
            </a:r>
          </a:p>
          <a:p>
            <a:pPr marL="342900" indent="-342900">
              <a:buAutoNum type="arabicParenR"/>
            </a:pPr>
            <a:r>
              <a:rPr lang="en-US" sz="1300" dirty="0" smtClean="0"/>
              <a:t>Now the users browser will access the application using redirected URL and will first go to DNS to resolve the IP of domain app.abc.com </a:t>
            </a:r>
          </a:p>
          <a:p>
            <a:pPr marL="342900" indent="-342900">
              <a:buAutoNum type="arabicParenR"/>
            </a:pPr>
            <a:r>
              <a:rPr lang="en-US" sz="1300" dirty="0" smtClean="0"/>
              <a:t>F5 GTM will be name server for this domain using NS delegation. Hence the DNS request from users DNS server will come to f5 GTM, now GTM will take load balancing decision and assign an IP address to the DNS request. If DC1 is selected for that session the GTM responds with web tier virtual IP address of DC1 and same thing will happen if GTM selects DC2 for the session</a:t>
            </a:r>
          </a:p>
          <a:p>
            <a:pPr marL="342900" indent="-342900">
              <a:buAutoNum type="arabicParenR"/>
            </a:pPr>
            <a:r>
              <a:rPr lang="en-US" sz="1300" dirty="0" smtClean="0"/>
              <a:t>Once the users http request with domain URL reaches F5 LTM, F5 LTM will load balance the traffic across web servers</a:t>
            </a:r>
          </a:p>
          <a:p>
            <a:pPr marL="342900" indent="-342900">
              <a:buAutoNum type="arabicParenR"/>
            </a:pPr>
            <a:r>
              <a:rPr lang="en-US" sz="1300" dirty="0" smtClean="0"/>
              <a:t>For each transaction web servers would also communicate to transaction servers and this traffic will be load balanced by same LTM boxes which are load balancing web traffic</a:t>
            </a:r>
          </a:p>
          <a:p>
            <a:pPr marL="342900" indent="-342900">
              <a:buAutoNum type="arabicParenR"/>
            </a:pPr>
            <a:r>
              <a:rPr lang="en-US" sz="1300" dirty="0" smtClean="0"/>
              <a:t>In case of any tier unavailability (web/app) the GTM in step 7 will always handover the IP address of the site which has both the tiers up and running</a:t>
            </a:r>
          </a:p>
          <a:p>
            <a:pPr marL="342900" indent="-342900">
              <a:buAutoNum type="arabicParenR"/>
            </a:pPr>
            <a:r>
              <a:rPr lang="en-US" sz="1300" dirty="0" smtClean="0"/>
              <a:t>GTM would also monitor the internet link as it is connected at edge and in case of link unavailability the DNS response at step 7 will be given of DC which has link up and running</a:t>
            </a:r>
          </a:p>
          <a:p>
            <a:pPr marL="342900" indent="-342900">
              <a:buAutoNum type="arabicParenR"/>
            </a:pPr>
            <a:endParaRPr lang="en-US" sz="13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91" name="Oval Callout 90"/>
          <p:cNvSpPr/>
          <p:nvPr/>
        </p:nvSpPr>
        <p:spPr>
          <a:xfrm>
            <a:off x="177421" y="36848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272932" y="450375"/>
            <a:ext cx="887104" cy="400110"/>
          </a:xfrm>
          <a:prstGeom prst="rect">
            <a:avLst/>
          </a:prstGeom>
          <a:noFill/>
        </p:spPr>
        <p:txBody>
          <a:bodyPr wrap="square" rtlCol="0">
            <a:spAutoFit/>
          </a:bodyPr>
          <a:lstStyle/>
          <a:p>
            <a:r>
              <a:rPr lang="en-US" sz="1000" dirty="0" smtClean="0"/>
              <a:t>http://x.x.x.x:port/url.htm</a:t>
            </a:r>
            <a:endParaRPr lang="en-US" sz="1000" dirty="0"/>
          </a:p>
        </p:txBody>
      </p:sp>
      <p:cxnSp>
        <p:nvCxnSpPr>
          <p:cNvPr id="108" name="Straight Arrow Connector 107"/>
          <p:cNvCxnSpPr/>
          <p:nvPr/>
        </p:nvCxnSpPr>
        <p:spPr>
          <a:xfrm flipV="1">
            <a:off x="996287" y="1050878"/>
            <a:ext cx="2825086" cy="177421"/>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09" name="Freeform 108"/>
          <p:cNvSpPr/>
          <p:nvPr/>
        </p:nvSpPr>
        <p:spPr>
          <a:xfrm>
            <a:off x="1990299" y="1119116"/>
            <a:ext cx="1708244" cy="928048"/>
          </a:xfrm>
          <a:custGeom>
            <a:avLst/>
            <a:gdLst>
              <a:gd name="connsiteX0" fmla="*/ 1708244 w 1708244"/>
              <a:gd name="connsiteY0" fmla="*/ 0 h 928048"/>
              <a:gd name="connsiteX1" fmla="*/ 261582 w 1708244"/>
              <a:gd name="connsiteY1" fmla="*/ 313899 h 928048"/>
              <a:gd name="connsiteX2" fmla="*/ 138752 w 1708244"/>
              <a:gd name="connsiteY2" fmla="*/ 736980 h 928048"/>
              <a:gd name="connsiteX3" fmla="*/ 643719 w 1708244"/>
              <a:gd name="connsiteY3" fmla="*/ 928048 h 928048"/>
            </a:gdLst>
            <a:ahLst/>
            <a:cxnLst>
              <a:cxn ang="0">
                <a:pos x="connsiteX0" y="connsiteY0"/>
              </a:cxn>
              <a:cxn ang="0">
                <a:pos x="connsiteX1" y="connsiteY1"/>
              </a:cxn>
              <a:cxn ang="0">
                <a:pos x="connsiteX2" y="connsiteY2"/>
              </a:cxn>
              <a:cxn ang="0">
                <a:pos x="connsiteX3" y="connsiteY3"/>
              </a:cxn>
            </a:cxnLst>
            <a:rect l="l" t="t" r="r" b="b"/>
            <a:pathLst>
              <a:path w="1708244" h="928048">
                <a:moveTo>
                  <a:pt x="1708244" y="0"/>
                </a:moveTo>
                <a:cubicBezTo>
                  <a:pt x="1115704" y="95534"/>
                  <a:pt x="523164" y="191069"/>
                  <a:pt x="261582" y="313899"/>
                </a:cubicBezTo>
                <a:cubicBezTo>
                  <a:pt x="0" y="436729"/>
                  <a:pt x="75063" y="634622"/>
                  <a:pt x="138752" y="736980"/>
                </a:cubicBezTo>
                <a:cubicBezTo>
                  <a:pt x="202441" y="839338"/>
                  <a:pt x="423080" y="883693"/>
                  <a:pt x="643719" y="928048"/>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TextBox 109"/>
          <p:cNvSpPr txBox="1"/>
          <p:nvPr/>
        </p:nvSpPr>
        <p:spPr>
          <a:xfrm>
            <a:off x="2922873" y="1312458"/>
            <a:ext cx="1048626" cy="553998"/>
          </a:xfrm>
          <a:prstGeom prst="rect">
            <a:avLst/>
          </a:prstGeom>
          <a:noFill/>
        </p:spPr>
        <p:txBody>
          <a:bodyPr wrap="square" rtlCol="0">
            <a:spAutoFit/>
          </a:bodyPr>
          <a:lstStyle/>
          <a:p>
            <a:r>
              <a:rPr lang="en-US" sz="1000" dirty="0" smtClean="0"/>
              <a:t>Redirect http://app.abc.com:port/url.htm</a:t>
            </a:r>
            <a:endParaRPr lang="en-US" sz="1000" dirty="0"/>
          </a:p>
        </p:txBody>
      </p:sp>
      <p:sp>
        <p:nvSpPr>
          <p:cNvPr id="111" name="Freeform 110"/>
          <p:cNvSpPr/>
          <p:nvPr/>
        </p:nvSpPr>
        <p:spPr>
          <a:xfrm>
            <a:off x="1981200" y="1132764"/>
            <a:ext cx="1840173" cy="736979"/>
          </a:xfrm>
          <a:custGeom>
            <a:avLst/>
            <a:gdLst>
              <a:gd name="connsiteX0" fmla="*/ 707409 w 1840173"/>
              <a:gd name="connsiteY0" fmla="*/ 736979 h 736979"/>
              <a:gd name="connsiteX1" fmla="*/ 188794 w 1840173"/>
              <a:gd name="connsiteY1" fmla="*/ 573206 h 736979"/>
              <a:gd name="connsiteX2" fmla="*/ 1840173 w 1840173"/>
              <a:gd name="connsiteY2" fmla="*/ 0 h 736979"/>
            </a:gdLst>
            <a:ahLst/>
            <a:cxnLst>
              <a:cxn ang="0">
                <a:pos x="connsiteX0" y="connsiteY0"/>
              </a:cxn>
              <a:cxn ang="0">
                <a:pos x="connsiteX1" y="connsiteY1"/>
              </a:cxn>
              <a:cxn ang="0">
                <a:pos x="connsiteX2" y="connsiteY2"/>
              </a:cxn>
            </a:cxnLst>
            <a:rect l="l" t="t" r="r" b="b"/>
            <a:pathLst>
              <a:path w="1840173" h="736979">
                <a:moveTo>
                  <a:pt x="707409" y="736979"/>
                </a:moveTo>
                <a:cubicBezTo>
                  <a:pt x="353704" y="716507"/>
                  <a:pt x="0" y="696036"/>
                  <a:pt x="188794" y="573206"/>
                </a:cubicBezTo>
                <a:cubicBezTo>
                  <a:pt x="377588" y="450376"/>
                  <a:pt x="1108880" y="225188"/>
                  <a:pt x="1840173" y="0"/>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3" name="Straight Arrow Connector 112"/>
          <p:cNvCxnSpPr/>
          <p:nvPr/>
        </p:nvCxnSpPr>
        <p:spPr>
          <a:xfrm rot="10800000" flipV="1">
            <a:off x="1009936" y="1023582"/>
            <a:ext cx="2634016" cy="95534"/>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1396598" y="427628"/>
            <a:ext cx="1048626" cy="553998"/>
          </a:xfrm>
          <a:prstGeom prst="rect">
            <a:avLst/>
          </a:prstGeom>
          <a:noFill/>
        </p:spPr>
        <p:txBody>
          <a:bodyPr wrap="square" rtlCol="0">
            <a:spAutoFit/>
          </a:bodyPr>
          <a:lstStyle/>
          <a:p>
            <a:r>
              <a:rPr lang="en-US" sz="1000" dirty="0" smtClean="0"/>
              <a:t>Redirect http://app.abc.com:port/url.htm</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ox(in)">
                                      <p:cBhvr>
                                        <p:cTn id="7" dur="500"/>
                                        <p:tgtEl>
                                          <p:spTgt spid="91"/>
                                        </p:tgtEl>
                                      </p:cBhvr>
                                    </p:animEffect>
                                  </p:childTnLst>
                                  <p:subTnLst>
                                    <p:set>
                                      <p:cBhvr override="childStyle">
                                        <p:cTn dur="1" fill="hold" display="0" masterRel="nextClick" afterEffect="1"/>
                                        <p:tgtEl>
                                          <p:spTgt spid="91"/>
                                        </p:tgtEl>
                                        <p:attrNameLst>
                                          <p:attrName>style.visibility</p:attrName>
                                        </p:attrNameLst>
                                      </p:cBhvr>
                                      <p:to>
                                        <p:strVal val="hidden"/>
                                      </p:to>
                                    </p:set>
                                  </p:subTnLst>
                                </p:cTn>
                              </p:par>
                              <p:par>
                                <p:cTn id="8" presetID="4" presetClass="entr" presetSubtype="16"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ox(in)">
                                      <p:cBhvr>
                                        <p:cTn id="10" dur="500"/>
                                        <p:tgtEl>
                                          <p:spTgt spid="92"/>
                                        </p:tgtEl>
                                      </p:cBhvr>
                                    </p:animEffect>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down)">
                                      <p:cBhvr>
                                        <p:cTn id="15" dur="500"/>
                                        <p:tgtEl>
                                          <p:spTgt spid="108"/>
                                        </p:tgtEl>
                                      </p:cBhvr>
                                    </p:animEffect>
                                  </p:childTnLst>
                                  <p:subTnLst>
                                    <p:set>
                                      <p:cBhvr override="childStyle">
                                        <p:cTn dur="1" fill="hold" display="0" masterRel="nextClick" afterEffect="1"/>
                                        <p:tgtEl>
                                          <p:spTgt spid="108"/>
                                        </p:tgtEl>
                                        <p:attrNameLst>
                                          <p:attrName>style.visibility</p:attrName>
                                        </p:attrNameLst>
                                      </p:cBhvr>
                                      <p:to>
                                        <p:strVal val="hidden"/>
                                      </p:to>
                                    </p:set>
                                  </p:subTnLst>
                                </p:cTn>
                              </p:par>
                              <p:par>
                                <p:cTn id="16" presetID="22" presetClass="entr" presetSubtype="1" fill="hold"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wipe(up)">
                                      <p:cBhvr>
                                        <p:cTn id="18" dur="5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box(in)">
                                      <p:cBhvr>
                                        <p:cTn id="23" dur="500"/>
                                        <p:tgtEl>
                                          <p:spTgt spid="110"/>
                                        </p:tgtEl>
                                      </p:cBhvr>
                                    </p:animEffect>
                                  </p:childTnLst>
                                  <p:subTnLst>
                                    <p:set>
                                      <p:cBhvr override="childStyle">
                                        <p:cTn dur="1" fill="hold" display="0" masterRel="nextClick" afterEffect="1"/>
                                        <p:tgtEl>
                                          <p:spTgt spid="110"/>
                                        </p:tgtEl>
                                        <p:attrNameLst>
                                          <p:attrName>style.visibility</p:attrName>
                                        </p:attrNameLst>
                                      </p:cBhvr>
                                      <p:to>
                                        <p:strVal val="hidden"/>
                                      </p:to>
                                    </p:set>
                                  </p:subTnLst>
                                </p:cTn>
                              </p:par>
                              <p:par>
                                <p:cTn id="24" presetID="22" presetClass="entr" presetSubtype="4"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down)">
                                      <p:cBhvr>
                                        <p:cTn id="26" dur="500"/>
                                        <p:tgtEl>
                                          <p:spTgt spid="111"/>
                                        </p:tgtEl>
                                      </p:cBhvr>
                                    </p:animEffect>
                                  </p:childTnLst>
                                  <p:subTnLst>
                                    <p:set>
                                      <p:cBhvr override="childStyle">
                                        <p:cTn dur="1" fill="hold" display="0" masterRel="nextClick" afterEffect="1"/>
                                        <p:tgtEl>
                                          <p:spTgt spid="111"/>
                                        </p:tgtEl>
                                        <p:attrNameLst>
                                          <p:attrName>style.visibility</p:attrName>
                                        </p:attrNameLst>
                                      </p:cBhvr>
                                      <p:to>
                                        <p:strVal val="hidden"/>
                                      </p:to>
                                    </p:set>
                                  </p:subTnLst>
                                </p:cTn>
                              </p:par>
                              <p:par>
                                <p:cTn id="27" presetID="22" presetClass="entr" presetSubtype="4"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ipe(down)">
                                      <p:cBhvr>
                                        <p:cTn id="29" dur="500"/>
                                        <p:tgtEl>
                                          <p:spTgt spid="113"/>
                                        </p:tgtEl>
                                      </p:cBhvr>
                                    </p:animEffect>
                                  </p:childTnLst>
                                  <p:subTnLst>
                                    <p:set>
                                      <p:cBhvr override="childStyle">
                                        <p:cTn dur="1" fill="hold" display="0" masterRel="nextClick" afterEffect="1"/>
                                        <p:tgtEl>
                                          <p:spTgt spid="113"/>
                                        </p:tgtEl>
                                        <p:attrNameLst>
                                          <p:attrName>style.visibility</p:attrName>
                                        </p:attrNameLst>
                                      </p:cBhvr>
                                      <p:to>
                                        <p:strVal val="hidden"/>
                                      </p:to>
                                    </p:set>
                                  </p:subTnLst>
                                </p:cTn>
                              </p:par>
                              <p:par>
                                <p:cTn id="30" presetID="4" presetClass="entr" presetSubtype="16" fill="hold" grpId="0" nodeType="withEffect">
                                  <p:stCondLst>
                                    <p:cond delay="0"/>
                                  </p:stCondLst>
                                  <p:childTnLst>
                                    <p:set>
                                      <p:cBhvr>
                                        <p:cTn id="31" dur="1" fill="hold">
                                          <p:stCondLst>
                                            <p:cond delay="0"/>
                                          </p:stCondLst>
                                        </p:cTn>
                                        <p:tgtEl>
                                          <p:spTgt spid="114"/>
                                        </p:tgtEl>
                                        <p:attrNameLst>
                                          <p:attrName>style.visibility</p:attrName>
                                        </p:attrNameLst>
                                      </p:cBhvr>
                                      <p:to>
                                        <p:strVal val="visible"/>
                                      </p:to>
                                    </p:set>
                                    <p:animEffect transition="in" filter="box(in)">
                                      <p:cBhvr>
                                        <p:cTn id="32" dur="500"/>
                                        <p:tgtEl>
                                          <p:spTgt spid="114"/>
                                        </p:tgtEl>
                                      </p:cBhvr>
                                    </p:animEffect>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110" grpId="0"/>
      <p:bldP spid="111" grpId="0" animBg="1"/>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91" name="Oval Callout 90"/>
          <p:cNvSpPr/>
          <p:nvPr/>
        </p:nvSpPr>
        <p:spPr>
          <a:xfrm>
            <a:off x="177421" y="36848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218339" y="450375"/>
            <a:ext cx="1064549" cy="400110"/>
          </a:xfrm>
          <a:prstGeom prst="rect">
            <a:avLst/>
          </a:prstGeom>
          <a:noFill/>
        </p:spPr>
        <p:txBody>
          <a:bodyPr wrap="square" rtlCol="0">
            <a:spAutoFit/>
          </a:bodyPr>
          <a:lstStyle/>
          <a:p>
            <a:r>
              <a:rPr lang="en-US" sz="1000" dirty="0" smtClean="0"/>
              <a:t>DNS Query A? app.abc.com</a:t>
            </a:r>
            <a:endParaRPr lang="en-US" sz="1000" dirty="0"/>
          </a:p>
        </p:txBody>
      </p:sp>
      <p:cxnSp>
        <p:nvCxnSpPr>
          <p:cNvPr id="90" name="Straight Arrow Connector 89"/>
          <p:cNvCxnSpPr/>
          <p:nvPr/>
        </p:nvCxnSpPr>
        <p:spPr>
          <a:xfrm flipV="1">
            <a:off x="914400" y="682388"/>
            <a:ext cx="3098042" cy="45037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06" name="Freeform 105"/>
          <p:cNvSpPr/>
          <p:nvPr/>
        </p:nvSpPr>
        <p:spPr>
          <a:xfrm>
            <a:off x="1806054" y="914400"/>
            <a:ext cx="2124501" cy="1023582"/>
          </a:xfrm>
          <a:custGeom>
            <a:avLst/>
            <a:gdLst>
              <a:gd name="connsiteX0" fmla="*/ 2124501 w 2124501"/>
              <a:gd name="connsiteY0" fmla="*/ 0 h 1023582"/>
              <a:gd name="connsiteX1" fmla="*/ 213815 w 2124501"/>
              <a:gd name="connsiteY1" fmla="*/ 504967 h 1023582"/>
              <a:gd name="connsiteX2" fmla="*/ 841612 w 2124501"/>
              <a:gd name="connsiteY2" fmla="*/ 1023582 h 1023582"/>
            </a:gdLst>
            <a:ahLst/>
            <a:cxnLst>
              <a:cxn ang="0">
                <a:pos x="connsiteX0" y="connsiteY0"/>
              </a:cxn>
              <a:cxn ang="0">
                <a:pos x="connsiteX1" y="connsiteY1"/>
              </a:cxn>
              <a:cxn ang="0">
                <a:pos x="connsiteX2" y="connsiteY2"/>
              </a:cxn>
            </a:cxnLst>
            <a:rect l="l" t="t" r="r" b="b"/>
            <a:pathLst>
              <a:path w="2124501" h="1023582">
                <a:moveTo>
                  <a:pt x="2124501" y="0"/>
                </a:moveTo>
                <a:cubicBezTo>
                  <a:pt x="1276065" y="167185"/>
                  <a:pt x="427630" y="334370"/>
                  <a:pt x="213815" y="504967"/>
                </a:cubicBezTo>
                <a:cubicBezTo>
                  <a:pt x="0" y="675564"/>
                  <a:pt x="420806" y="849573"/>
                  <a:pt x="841612" y="1023582"/>
                </a:cubicBezTo>
              </a:path>
            </a:pathLst>
          </a:custGeom>
          <a:ln>
            <a:solidFill>
              <a:srgbClr val="00B05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Oval Callout 106"/>
          <p:cNvSpPr/>
          <p:nvPr/>
        </p:nvSpPr>
        <p:spPr>
          <a:xfrm>
            <a:off x="2472520" y="793844"/>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2513438" y="875730"/>
            <a:ext cx="1064549" cy="400110"/>
          </a:xfrm>
          <a:prstGeom prst="rect">
            <a:avLst/>
          </a:prstGeom>
          <a:noFill/>
        </p:spPr>
        <p:txBody>
          <a:bodyPr wrap="square" rtlCol="0">
            <a:spAutoFit/>
          </a:bodyPr>
          <a:lstStyle/>
          <a:p>
            <a:r>
              <a:rPr lang="en-US" sz="1000" dirty="0" smtClean="0"/>
              <a:t>DNS Query A? app.abc.com</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ox(in)">
                                      <p:cBhvr>
                                        <p:cTn id="7" dur="500"/>
                                        <p:tgtEl>
                                          <p:spTgt spid="9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ox(in)">
                                      <p:cBhvr>
                                        <p:cTn id="10" dur="500"/>
                                        <p:tgtEl>
                                          <p:spTgt spid="92"/>
                                        </p:tgtEl>
                                      </p:cBhvr>
                                    </p:animEffect>
                                  </p:childTnLst>
                                </p:cTn>
                              </p:par>
                              <p:par>
                                <p:cTn id="11" presetID="22" presetClass="entr" presetSubtype="4"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down)">
                                      <p:cBhvr>
                                        <p:cTn id="13" dur="500"/>
                                        <p:tgtEl>
                                          <p:spTgt spid="90"/>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wipe(up)">
                                      <p:cBhvr>
                                        <p:cTn id="17" dur="500"/>
                                        <p:tgtEl>
                                          <p:spTgt spid="10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box(in)">
                                      <p:cBhvr>
                                        <p:cTn id="20" dur="500"/>
                                        <p:tgtEl>
                                          <p:spTgt spid="107"/>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ox(in)">
                                      <p:cBhvr>
                                        <p:cTn id="2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106" grpId="0" animBg="1"/>
      <p:bldP spid="107"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84" name="Oval Callout 83"/>
          <p:cNvSpPr/>
          <p:nvPr/>
        </p:nvSpPr>
        <p:spPr>
          <a:xfrm>
            <a:off x="2841016" y="1339764"/>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2881934" y="1421650"/>
            <a:ext cx="1021325" cy="400110"/>
          </a:xfrm>
          <a:prstGeom prst="rect">
            <a:avLst/>
          </a:prstGeom>
          <a:noFill/>
        </p:spPr>
        <p:txBody>
          <a:bodyPr wrap="square" rtlCol="0">
            <a:spAutoFit/>
          </a:bodyPr>
          <a:lstStyle/>
          <a:p>
            <a:r>
              <a:rPr lang="en-US" sz="1000" dirty="0" smtClean="0"/>
              <a:t>IP address is 10.10.10.10 </a:t>
            </a:r>
            <a:endParaRPr lang="en-US" sz="1000" dirty="0"/>
          </a:p>
        </p:txBody>
      </p:sp>
      <p:sp>
        <p:nvSpPr>
          <p:cNvPr id="108" name="Freeform 107"/>
          <p:cNvSpPr/>
          <p:nvPr/>
        </p:nvSpPr>
        <p:spPr>
          <a:xfrm>
            <a:off x="1760561" y="736979"/>
            <a:ext cx="2224585" cy="1351128"/>
          </a:xfrm>
          <a:custGeom>
            <a:avLst/>
            <a:gdLst>
              <a:gd name="connsiteX0" fmla="*/ 832514 w 2224585"/>
              <a:gd name="connsiteY0" fmla="*/ 1351128 h 1351128"/>
              <a:gd name="connsiteX1" fmla="*/ 68239 w 2224585"/>
              <a:gd name="connsiteY1" fmla="*/ 1050878 h 1351128"/>
              <a:gd name="connsiteX2" fmla="*/ 423081 w 2224585"/>
              <a:gd name="connsiteY2" fmla="*/ 736979 h 1351128"/>
              <a:gd name="connsiteX3" fmla="*/ 2224585 w 2224585"/>
              <a:gd name="connsiteY3" fmla="*/ 0 h 1351128"/>
            </a:gdLst>
            <a:ahLst/>
            <a:cxnLst>
              <a:cxn ang="0">
                <a:pos x="connsiteX0" y="connsiteY0"/>
              </a:cxn>
              <a:cxn ang="0">
                <a:pos x="connsiteX1" y="connsiteY1"/>
              </a:cxn>
              <a:cxn ang="0">
                <a:pos x="connsiteX2" y="connsiteY2"/>
              </a:cxn>
              <a:cxn ang="0">
                <a:pos x="connsiteX3" y="connsiteY3"/>
              </a:cxn>
            </a:cxnLst>
            <a:rect l="l" t="t" r="r" b="b"/>
            <a:pathLst>
              <a:path w="2224585" h="1351128">
                <a:moveTo>
                  <a:pt x="832514" y="1351128"/>
                </a:moveTo>
                <a:cubicBezTo>
                  <a:pt x="484496" y="1252182"/>
                  <a:pt x="136478" y="1153236"/>
                  <a:pt x="68239" y="1050878"/>
                </a:cubicBezTo>
                <a:cubicBezTo>
                  <a:pt x="0" y="948520"/>
                  <a:pt x="63690" y="912125"/>
                  <a:pt x="423081" y="736979"/>
                </a:cubicBezTo>
                <a:cubicBezTo>
                  <a:pt x="782472" y="561833"/>
                  <a:pt x="1503528" y="280916"/>
                  <a:pt x="2224585" y="0"/>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p:cNvCxnSpPr/>
          <p:nvPr/>
        </p:nvCxnSpPr>
        <p:spPr>
          <a:xfrm rot="10800000" flipV="1">
            <a:off x="1064525" y="545909"/>
            <a:ext cx="2756848" cy="55955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1464843" y="523172"/>
            <a:ext cx="912144" cy="246221"/>
          </a:xfrm>
          <a:prstGeom prst="rect">
            <a:avLst/>
          </a:prstGeom>
          <a:noFill/>
        </p:spPr>
        <p:txBody>
          <a:bodyPr wrap="square" rtlCol="0">
            <a:spAutoFit/>
          </a:bodyPr>
          <a:lstStyle/>
          <a:p>
            <a:r>
              <a:rPr lang="en-US" sz="1000" dirty="0" smtClean="0"/>
              <a:t>10.10.10.10</a:t>
            </a:r>
            <a:endParaRPr lang="en-US" sz="1000" dirty="0"/>
          </a:p>
        </p:txBody>
      </p:sp>
      <p:sp>
        <p:nvSpPr>
          <p:cNvPr id="113" name="TextBox 112"/>
          <p:cNvSpPr txBox="1"/>
          <p:nvPr/>
        </p:nvSpPr>
        <p:spPr>
          <a:xfrm>
            <a:off x="1453470" y="3009339"/>
            <a:ext cx="912144" cy="246221"/>
          </a:xfrm>
          <a:prstGeom prst="rect">
            <a:avLst/>
          </a:prstGeom>
          <a:noFill/>
        </p:spPr>
        <p:txBody>
          <a:bodyPr wrap="square" rtlCol="0">
            <a:spAutoFit/>
          </a:bodyPr>
          <a:lstStyle/>
          <a:p>
            <a:r>
              <a:rPr lang="en-US" sz="1000" dirty="0" smtClean="0"/>
              <a:t>10.10.10.10</a:t>
            </a:r>
            <a:endParaRPr lang="en-US" sz="1000" dirty="0"/>
          </a:p>
        </p:txBody>
      </p:sp>
      <p:sp>
        <p:nvSpPr>
          <p:cNvPr id="114" name="TextBox 113"/>
          <p:cNvSpPr txBox="1"/>
          <p:nvPr/>
        </p:nvSpPr>
        <p:spPr>
          <a:xfrm>
            <a:off x="6287052" y="3052557"/>
            <a:ext cx="912144" cy="246221"/>
          </a:xfrm>
          <a:prstGeom prst="rect">
            <a:avLst/>
          </a:prstGeom>
          <a:noFill/>
        </p:spPr>
        <p:txBody>
          <a:bodyPr wrap="square" rtlCol="0">
            <a:spAutoFit/>
          </a:bodyPr>
          <a:lstStyle/>
          <a:p>
            <a:r>
              <a:rPr lang="en-US" sz="1000" dirty="0" smtClean="0"/>
              <a:t>20.20.20.20</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box(in)">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down)">
                                      <p:cBhvr>
                                        <p:cTn id="15" dur="500"/>
                                        <p:tgtEl>
                                          <p:spTgt spid="10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up)">
                                      <p:cBhvr>
                                        <p:cTn id="20" dur="500"/>
                                        <p:tgtEl>
                                          <p:spTgt spid="1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box(in)">
                                      <p:cBhvr>
                                        <p:cTn id="2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108" grpId="0" animBg="1"/>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113" name="TextBox 112"/>
          <p:cNvSpPr txBox="1"/>
          <p:nvPr/>
        </p:nvSpPr>
        <p:spPr>
          <a:xfrm>
            <a:off x="1453470" y="3009339"/>
            <a:ext cx="912144" cy="246221"/>
          </a:xfrm>
          <a:prstGeom prst="rect">
            <a:avLst/>
          </a:prstGeom>
          <a:noFill/>
        </p:spPr>
        <p:txBody>
          <a:bodyPr wrap="square" rtlCol="0">
            <a:spAutoFit/>
          </a:bodyPr>
          <a:lstStyle/>
          <a:p>
            <a:r>
              <a:rPr lang="en-US" sz="1000" dirty="0" smtClean="0"/>
              <a:t>10.10.10.10</a:t>
            </a:r>
            <a:endParaRPr lang="en-US" sz="1000" dirty="0"/>
          </a:p>
        </p:txBody>
      </p:sp>
      <p:sp>
        <p:nvSpPr>
          <p:cNvPr id="114" name="TextBox 113"/>
          <p:cNvSpPr txBox="1"/>
          <p:nvPr/>
        </p:nvSpPr>
        <p:spPr>
          <a:xfrm>
            <a:off x="6287052" y="3052557"/>
            <a:ext cx="912144" cy="246221"/>
          </a:xfrm>
          <a:prstGeom prst="rect">
            <a:avLst/>
          </a:prstGeom>
          <a:noFill/>
        </p:spPr>
        <p:txBody>
          <a:bodyPr wrap="square" rtlCol="0">
            <a:spAutoFit/>
          </a:bodyPr>
          <a:lstStyle/>
          <a:p>
            <a:r>
              <a:rPr lang="en-US" sz="1000" dirty="0" smtClean="0"/>
              <a:t>20.20.20.20</a:t>
            </a:r>
            <a:endParaRPr lang="en-US" sz="1000" dirty="0"/>
          </a:p>
        </p:txBody>
      </p:sp>
      <p:sp>
        <p:nvSpPr>
          <p:cNvPr id="86" name="Freeform 85"/>
          <p:cNvSpPr/>
          <p:nvPr/>
        </p:nvSpPr>
        <p:spPr>
          <a:xfrm>
            <a:off x="764275" y="777922"/>
            <a:ext cx="3134435" cy="2402006"/>
          </a:xfrm>
          <a:custGeom>
            <a:avLst/>
            <a:gdLst>
              <a:gd name="connsiteX0" fmla="*/ 0 w 3134435"/>
              <a:gd name="connsiteY0" fmla="*/ 0 h 2402006"/>
              <a:gd name="connsiteX1" fmla="*/ 2934268 w 3134435"/>
              <a:gd name="connsiteY1" fmla="*/ 245660 h 2402006"/>
              <a:gd name="connsiteX2" fmla="*/ 1201003 w 3134435"/>
              <a:gd name="connsiteY2" fmla="*/ 764275 h 2402006"/>
              <a:gd name="connsiteX3" fmla="*/ 668740 w 3134435"/>
              <a:gd name="connsiteY3" fmla="*/ 2402006 h 2402006"/>
            </a:gdLst>
            <a:ahLst/>
            <a:cxnLst>
              <a:cxn ang="0">
                <a:pos x="connsiteX0" y="connsiteY0"/>
              </a:cxn>
              <a:cxn ang="0">
                <a:pos x="connsiteX1" y="connsiteY1"/>
              </a:cxn>
              <a:cxn ang="0">
                <a:pos x="connsiteX2" y="connsiteY2"/>
              </a:cxn>
              <a:cxn ang="0">
                <a:pos x="connsiteX3" y="connsiteY3"/>
              </a:cxn>
            </a:cxnLst>
            <a:rect l="l" t="t" r="r" b="b"/>
            <a:pathLst>
              <a:path w="3134435" h="2402006">
                <a:moveTo>
                  <a:pt x="0" y="0"/>
                </a:moveTo>
                <a:cubicBezTo>
                  <a:pt x="1367050" y="59140"/>
                  <a:pt x="2734101" y="118281"/>
                  <a:pt x="2934268" y="245660"/>
                </a:cubicBezTo>
                <a:cubicBezTo>
                  <a:pt x="3134435" y="373039"/>
                  <a:pt x="1578591" y="404884"/>
                  <a:pt x="1201003" y="764275"/>
                </a:cubicBezTo>
                <a:cubicBezTo>
                  <a:pt x="823415" y="1123666"/>
                  <a:pt x="746077" y="1762836"/>
                  <a:pt x="668740" y="2402006"/>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Oval Callout 89"/>
          <p:cNvSpPr/>
          <p:nvPr/>
        </p:nvSpPr>
        <p:spPr>
          <a:xfrm>
            <a:off x="-40918" y="45265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40945" y="534545"/>
            <a:ext cx="968993" cy="338554"/>
          </a:xfrm>
          <a:prstGeom prst="rect">
            <a:avLst/>
          </a:prstGeom>
          <a:noFill/>
        </p:spPr>
        <p:txBody>
          <a:bodyPr wrap="square" rtlCol="0">
            <a:spAutoFit/>
          </a:bodyPr>
          <a:lstStyle/>
          <a:p>
            <a:r>
              <a:rPr lang="en-US" sz="800" dirty="0" smtClean="0"/>
              <a:t>http://app.abc.com:port/url.htm</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500"/>
                                        <p:tgtEl>
                                          <p:spTgt spid="8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box(in)">
                                      <p:cBhvr>
                                        <p:cTn id="10" dur="500"/>
                                        <p:tgtEl>
                                          <p:spTgt spid="9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box(in)">
                                      <p:cBhvr>
                                        <p:cTn id="1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7"/>
          <p:cNvSpPr>
            <a:spLocks/>
          </p:cNvSpPr>
          <p:nvPr/>
        </p:nvSpPr>
        <p:spPr bwMode="auto">
          <a:xfrm rot="11654479" flipV="1">
            <a:off x="4816142" y="1277021"/>
            <a:ext cx="1634040" cy="246919"/>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sp>
        <p:nvSpPr>
          <p:cNvPr id="15" name="Freeform 27"/>
          <p:cNvSpPr>
            <a:spLocks/>
          </p:cNvSpPr>
          <p:nvPr/>
        </p:nvSpPr>
        <p:spPr bwMode="auto">
          <a:xfrm rot="20905712">
            <a:off x="2143057" y="1224772"/>
            <a:ext cx="1650664" cy="170816"/>
          </a:xfrm>
          <a:custGeom>
            <a:avLst/>
            <a:gdLst/>
            <a:ahLst/>
            <a:cxnLst>
              <a:cxn ang="0">
                <a:pos x="0" y="0"/>
              </a:cxn>
              <a:cxn ang="0">
                <a:pos x="1008" y="0"/>
              </a:cxn>
              <a:cxn ang="0">
                <a:pos x="912" y="96"/>
              </a:cxn>
              <a:cxn ang="0">
                <a:pos x="2016" y="96"/>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sm" len="sm"/>
            <a:tailEnd type="none" w="sm" len="sm"/>
          </a:ln>
          <a:effectLst/>
        </p:spPr>
        <p:txBody>
          <a:bodyPr/>
          <a:lstStyle/>
          <a:p>
            <a:endParaRPr lang="en-US"/>
          </a:p>
        </p:txBody>
      </p:sp>
      <p:pic>
        <p:nvPicPr>
          <p:cNvPr id="7" name="Picture 25"/>
          <p:cNvPicPr>
            <a:picLocks noChangeArrowheads="1"/>
          </p:cNvPicPr>
          <p:nvPr/>
        </p:nvPicPr>
        <p:blipFill>
          <a:blip r:embed="rId3"/>
          <a:srcRect/>
          <a:stretch>
            <a:fillRect/>
          </a:stretch>
        </p:blipFill>
        <p:spPr bwMode="auto">
          <a:xfrm>
            <a:off x="3771051" y="982639"/>
            <a:ext cx="1181100" cy="609503"/>
          </a:xfrm>
          <a:prstGeom prst="rect">
            <a:avLst/>
          </a:prstGeom>
          <a:noFill/>
          <a:ln w="9525">
            <a:noFill/>
            <a:miter lim="800000"/>
            <a:headEnd/>
            <a:tailEnd/>
          </a:ln>
          <a:effectLst/>
        </p:spPr>
      </p:pic>
      <p:cxnSp>
        <p:nvCxnSpPr>
          <p:cNvPr id="9" name="Straight Connector 8"/>
          <p:cNvCxnSpPr/>
          <p:nvPr/>
        </p:nvCxnSpPr>
        <p:spPr>
          <a:xfrm rot="16200000" flipH="1">
            <a:off x="1873156" y="4227396"/>
            <a:ext cx="5124733" cy="5459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4716" y="2183660"/>
            <a:ext cx="900753" cy="369332"/>
          </a:xfrm>
          <a:prstGeom prst="rect">
            <a:avLst/>
          </a:prstGeom>
          <a:noFill/>
        </p:spPr>
        <p:txBody>
          <a:bodyPr wrap="square" rtlCol="0">
            <a:spAutoFit/>
          </a:bodyPr>
          <a:lstStyle/>
          <a:p>
            <a:r>
              <a:rPr lang="en-US" dirty="0" smtClean="0"/>
              <a:t>DC1</a:t>
            </a:r>
            <a:endParaRPr lang="en-US" dirty="0"/>
          </a:p>
        </p:txBody>
      </p:sp>
      <p:sp>
        <p:nvSpPr>
          <p:cNvPr id="11" name="TextBox 10"/>
          <p:cNvSpPr txBox="1"/>
          <p:nvPr/>
        </p:nvSpPr>
        <p:spPr>
          <a:xfrm>
            <a:off x="4847186" y="2226877"/>
            <a:ext cx="900753" cy="369332"/>
          </a:xfrm>
          <a:prstGeom prst="rect">
            <a:avLst/>
          </a:prstGeom>
          <a:noFill/>
        </p:spPr>
        <p:txBody>
          <a:bodyPr wrap="square" rtlCol="0">
            <a:spAutoFit/>
          </a:bodyPr>
          <a:lstStyle/>
          <a:p>
            <a:r>
              <a:rPr lang="en-US" dirty="0" smtClean="0"/>
              <a:t>DC2</a:t>
            </a:r>
            <a:endParaRPr lang="en-US" dirty="0"/>
          </a:p>
        </p:txBody>
      </p:sp>
      <p:pic>
        <p:nvPicPr>
          <p:cNvPr id="13" name="Picture 37"/>
          <p:cNvPicPr>
            <a:picLocks noChangeArrowheads="1"/>
          </p:cNvPicPr>
          <p:nvPr/>
        </p:nvPicPr>
        <p:blipFill>
          <a:blip r:embed="rId4"/>
          <a:srcRect/>
          <a:stretch>
            <a:fillRect/>
          </a:stretch>
        </p:blipFill>
        <p:spPr bwMode="auto">
          <a:xfrm>
            <a:off x="1437541" y="1316362"/>
            <a:ext cx="800692" cy="389601"/>
          </a:xfrm>
          <a:prstGeom prst="rect">
            <a:avLst/>
          </a:prstGeom>
          <a:noFill/>
          <a:ln w="9525">
            <a:noFill/>
            <a:miter lim="800000"/>
            <a:headEnd/>
            <a:tailEnd/>
          </a:ln>
          <a:effectLst/>
        </p:spPr>
      </p:pic>
      <p:pic>
        <p:nvPicPr>
          <p:cNvPr id="14" name="Picture 37"/>
          <p:cNvPicPr>
            <a:picLocks noChangeArrowheads="1"/>
          </p:cNvPicPr>
          <p:nvPr/>
        </p:nvPicPr>
        <p:blipFill>
          <a:blip r:embed="rId4"/>
          <a:srcRect/>
          <a:stretch>
            <a:fillRect/>
          </a:stretch>
        </p:blipFill>
        <p:spPr bwMode="auto">
          <a:xfrm>
            <a:off x="6312069" y="1277693"/>
            <a:ext cx="800692" cy="389601"/>
          </a:xfrm>
          <a:prstGeom prst="rect">
            <a:avLst/>
          </a:prstGeom>
          <a:noFill/>
          <a:ln w="9525">
            <a:noFill/>
            <a:miter lim="800000"/>
            <a:headEnd/>
            <a:tailEnd/>
          </a:ln>
          <a:effectLst/>
        </p:spPr>
      </p:pic>
      <p:pic>
        <p:nvPicPr>
          <p:cNvPr id="17" name="Picture 1053"/>
          <p:cNvPicPr>
            <a:picLocks noChangeArrowheads="1"/>
          </p:cNvPicPr>
          <p:nvPr/>
        </p:nvPicPr>
        <p:blipFill>
          <a:blip r:embed="rId5"/>
          <a:srcRect/>
          <a:stretch>
            <a:fillRect/>
          </a:stretch>
        </p:blipFill>
        <p:spPr bwMode="auto">
          <a:xfrm>
            <a:off x="1341414" y="2291536"/>
            <a:ext cx="1004888" cy="417513"/>
          </a:xfrm>
          <a:prstGeom prst="rect">
            <a:avLst/>
          </a:prstGeom>
          <a:noFill/>
          <a:ln w="9525">
            <a:noFill/>
            <a:miter lim="800000"/>
            <a:headEnd/>
            <a:tailEnd/>
          </a:ln>
          <a:effectLst/>
        </p:spPr>
      </p:pic>
      <p:pic>
        <p:nvPicPr>
          <p:cNvPr id="18" name="Picture 1053"/>
          <p:cNvPicPr>
            <a:picLocks noChangeArrowheads="1"/>
          </p:cNvPicPr>
          <p:nvPr/>
        </p:nvPicPr>
        <p:blipFill>
          <a:blip r:embed="rId5"/>
          <a:srcRect/>
          <a:stretch>
            <a:fillRect/>
          </a:stretch>
        </p:blipFill>
        <p:spPr bwMode="auto">
          <a:xfrm>
            <a:off x="6216022" y="2293808"/>
            <a:ext cx="1004888" cy="417513"/>
          </a:xfrm>
          <a:prstGeom prst="rect">
            <a:avLst/>
          </a:prstGeom>
          <a:noFill/>
          <a:ln w="9525">
            <a:noFill/>
            <a:miter lim="800000"/>
            <a:headEnd/>
            <a:tailEnd/>
          </a:ln>
          <a:effectLst/>
        </p:spPr>
      </p:pic>
      <p:cxnSp>
        <p:nvCxnSpPr>
          <p:cNvPr id="20" name="Straight Connector 19"/>
          <p:cNvCxnSpPr>
            <a:stCxn id="13" idx="2"/>
            <a:endCxn id="17" idx="0"/>
          </p:cNvCxnSpPr>
          <p:nvPr/>
        </p:nvCxnSpPr>
        <p:spPr>
          <a:xfrm rot="16200000" flipH="1">
            <a:off x="1548086" y="1995763"/>
            <a:ext cx="585573" cy="59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 idx="2"/>
            <a:endCxn id="18" idx="0"/>
          </p:cNvCxnSpPr>
          <p:nvPr/>
        </p:nvCxnSpPr>
        <p:spPr>
          <a:xfrm rot="16200000" flipH="1">
            <a:off x="6402183" y="1977525"/>
            <a:ext cx="626514" cy="6051"/>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pic>
        <p:nvPicPr>
          <p:cNvPr id="24"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643744" y="1774199"/>
            <a:ext cx="1341567" cy="381569"/>
          </a:xfrm>
          <a:prstGeom prst="rect">
            <a:avLst/>
          </a:prstGeom>
          <a:noFill/>
          <a:ln w="9525">
            <a:noFill/>
            <a:miter lim="800000"/>
            <a:headEnd/>
            <a:tailEnd/>
          </a:ln>
        </p:spPr>
      </p:pic>
      <p:cxnSp>
        <p:nvCxnSpPr>
          <p:cNvPr id="26" name="Straight Connector 25"/>
          <p:cNvCxnSpPr>
            <a:endCxn id="24" idx="1"/>
          </p:cNvCxnSpPr>
          <p:nvPr/>
        </p:nvCxnSpPr>
        <p:spPr>
          <a:xfrm flipV="1">
            <a:off x="1828801" y="1964984"/>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518352" y="1776471"/>
            <a:ext cx="1341567" cy="381569"/>
          </a:xfrm>
          <a:prstGeom prst="rect">
            <a:avLst/>
          </a:prstGeom>
          <a:noFill/>
          <a:ln w="9525">
            <a:noFill/>
            <a:miter lim="800000"/>
            <a:headEnd/>
            <a:tailEnd/>
          </a:ln>
        </p:spPr>
      </p:pic>
      <p:cxnSp>
        <p:nvCxnSpPr>
          <p:cNvPr id="29" name="Straight Connector 28"/>
          <p:cNvCxnSpPr>
            <a:endCxn id="28" idx="1"/>
          </p:cNvCxnSpPr>
          <p:nvPr/>
        </p:nvCxnSpPr>
        <p:spPr>
          <a:xfrm flipV="1">
            <a:off x="6703409" y="1967256"/>
            <a:ext cx="814943" cy="13933"/>
          </a:xfrm>
          <a:prstGeom prst="line">
            <a:avLst/>
          </a:prstGeom>
        </p:spPr>
        <p:style>
          <a:lnRef idx="2">
            <a:schemeClr val="accent1"/>
          </a:lnRef>
          <a:fillRef idx="0">
            <a:schemeClr val="accent1"/>
          </a:fillRef>
          <a:effectRef idx="1">
            <a:schemeClr val="accent1"/>
          </a:effectRef>
          <a:fontRef idx="minor">
            <a:schemeClr val="tx1"/>
          </a:fontRef>
        </p:style>
      </p:cxnSp>
      <p:pic>
        <p:nvPicPr>
          <p:cNvPr id="30"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32016" y="3264079"/>
            <a:ext cx="1341567" cy="381569"/>
          </a:xfrm>
          <a:prstGeom prst="rect">
            <a:avLst/>
          </a:prstGeom>
          <a:noFill/>
          <a:ln w="9525">
            <a:noFill/>
            <a:miter lim="800000"/>
            <a:headEnd/>
            <a:tailEnd/>
          </a:ln>
        </p:spPr>
      </p:pic>
      <p:pic>
        <p:nvPicPr>
          <p:cNvPr id="31"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2224624" y="3266354"/>
            <a:ext cx="1341567" cy="381569"/>
          </a:xfrm>
          <a:prstGeom prst="rect">
            <a:avLst/>
          </a:prstGeom>
          <a:noFill/>
          <a:ln w="9525">
            <a:noFill/>
            <a:miter lim="800000"/>
            <a:headEnd/>
            <a:tailEnd/>
          </a:ln>
        </p:spPr>
      </p:pic>
      <p:pic>
        <p:nvPicPr>
          <p:cNvPr id="32"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4983792" y="3279999"/>
            <a:ext cx="1341567" cy="381569"/>
          </a:xfrm>
          <a:prstGeom prst="rect">
            <a:avLst/>
          </a:prstGeom>
          <a:noFill/>
          <a:ln w="9525">
            <a:noFill/>
            <a:miter lim="800000"/>
            <a:headEnd/>
            <a:tailEnd/>
          </a:ln>
        </p:spPr>
      </p:pic>
      <p:pic>
        <p:nvPicPr>
          <p:cNvPr id="33" name="Picture 4" descr="C:\Documents and Settings\krasnow\My Documents\Mercury\1600-3600-web-ready\1600_3-4_view_sm.jpg"/>
          <p:cNvPicPr>
            <a:picLocks noChangeAspect="1" noChangeArrowheads="1"/>
          </p:cNvPicPr>
          <p:nvPr/>
        </p:nvPicPr>
        <p:blipFill>
          <a:blip r:embed="rId6"/>
          <a:srcRect/>
          <a:stretch>
            <a:fillRect/>
          </a:stretch>
        </p:blipFill>
        <p:spPr bwMode="auto">
          <a:xfrm>
            <a:off x="7058288" y="3282274"/>
            <a:ext cx="1341567" cy="381569"/>
          </a:xfrm>
          <a:prstGeom prst="rect">
            <a:avLst/>
          </a:prstGeom>
          <a:noFill/>
          <a:ln w="9525">
            <a:noFill/>
            <a:miter lim="800000"/>
            <a:headEnd/>
            <a:tailEnd/>
          </a:ln>
        </p:spPr>
      </p:pic>
      <p:cxnSp>
        <p:nvCxnSpPr>
          <p:cNvPr id="35" name="Straight Connector 34"/>
          <p:cNvCxnSpPr>
            <a:stCxn id="17" idx="2"/>
            <a:endCxn id="30" idx="0"/>
          </p:cNvCxnSpPr>
          <p:nvPr/>
        </p:nvCxnSpPr>
        <p:spPr>
          <a:xfrm rot="5400000">
            <a:off x="1095814" y="2516035"/>
            <a:ext cx="555030" cy="9410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31" idx="0"/>
            <a:endCxn id="17" idx="2"/>
          </p:cNvCxnSpPr>
          <p:nvPr/>
        </p:nvCxnSpPr>
        <p:spPr>
          <a:xfrm rot="16200000" flipV="1">
            <a:off x="2090981" y="2461927"/>
            <a:ext cx="557305" cy="10515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8" idx="2"/>
            <a:endCxn id="32" idx="0"/>
          </p:cNvCxnSpPr>
          <p:nvPr/>
        </p:nvCxnSpPr>
        <p:spPr>
          <a:xfrm rot="5400000">
            <a:off x="5902182" y="2463715"/>
            <a:ext cx="568678" cy="1063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3" idx="0"/>
            <a:endCxn id="18" idx="2"/>
          </p:cNvCxnSpPr>
          <p:nvPr/>
        </p:nvCxnSpPr>
        <p:spPr>
          <a:xfrm rot="16200000" flipV="1">
            <a:off x="6938293" y="2491495"/>
            <a:ext cx="570953" cy="1010606"/>
          </a:xfrm>
          <a:prstGeom prst="line">
            <a:avLst/>
          </a:prstGeom>
        </p:spPr>
        <p:style>
          <a:lnRef idx="2">
            <a:schemeClr val="accent1"/>
          </a:lnRef>
          <a:fillRef idx="0">
            <a:schemeClr val="accent1"/>
          </a:fillRef>
          <a:effectRef idx="1">
            <a:schemeClr val="accent1"/>
          </a:effectRef>
          <a:fontRef idx="minor">
            <a:schemeClr val="tx1"/>
          </a:fontRef>
        </p:style>
      </p:cxnSp>
      <p:sp>
        <p:nvSpPr>
          <p:cNvPr id="42" name="Left Bracket 41"/>
          <p:cNvSpPr/>
          <p:nvPr/>
        </p:nvSpPr>
        <p:spPr>
          <a:xfrm rot="5400000" flipH="1">
            <a:off x="1661599" y="2773875"/>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Left Bracket 42"/>
          <p:cNvSpPr/>
          <p:nvPr/>
        </p:nvSpPr>
        <p:spPr>
          <a:xfrm rot="5400000" flipH="1">
            <a:off x="6454319" y="2803443"/>
            <a:ext cx="423111" cy="213587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26" name="Picture 2"/>
          <p:cNvPicPr>
            <a:picLocks noChangeAspect="1" noChangeArrowheads="1"/>
          </p:cNvPicPr>
          <p:nvPr/>
        </p:nvPicPr>
        <p:blipFill>
          <a:blip r:embed="rId7"/>
          <a:srcRect/>
          <a:stretch>
            <a:fillRect/>
          </a:stretch>
        </p:blipFill>
        <p:spPr bwMode="auto">
          <a:xfrm>
            <a:off x="217298" y="4504463"/>
            <a:ext cx="410499" cy="913689"/>
          </a:xfrm>
          <a:prstGeom prst="rect">
            <a:avLst/>
          </a:prstGeom>
          <a:noFill/>
          <a:ln w="9525">
            <a:noFill/>
            <a:miter lim="800000"/>
            <a:headEnd/>
            <a:tailEnd/>
          </a:ln>
        </p:spPr>
      </p:pic>
      <p:pic>
        <p:nvPicPr>
          <p:cNvPr id="44" name="Picture 2"/>
          <p:cNvPicPr>
            <a:picLocks noChangeAspect="1" noChangeArrowheads="1"/>
          </p:cNvPicPr>
          <p:nvPr/>
        </p:nvPicPr>
        <p:blipFill>
          <a:blip r:embed="rId7"/>
          <a:srcRect/>
          <a:stretch>
            <a:fillRect/>
          </a:stretch>
        </p:blipFill>
        <p:spPr bwMode="auto">
          <a:xfrm>
            <a:off x="710898" y="4520383"/>
            <a:ext cx="410499" cy="913689"/>
          </a:xfrm>
          <a:prstGeom prst="rect">
            <a:avLst/>
          </a:prstGeom>
          <a:noFill/>
          <a:ln w="9525">
            <a:noFill/>
            <a:miter lim="800000"/>
            <a:headEnd/>
            <a:tailEnd/>
          </a:ln>
        </p:spPr>
      </p:pic>
      <p:pic>
        <p:nvPicPr>
          <p:cNvPr id="1027" name="Picture 3"/>
          <p:cNvPicPr>
            <a:picLocks noChangeAspect="1" noChangeArrowheads="1"/>
          </p:cNvPicPr>
          <p:nvPr/>
        </p:nvPicPr>
        <p:blipFill>
          <a:blip r:embed="rId8"/>
          <a:srcRect/>
          <a:stretch>
            <a:fillRect/>
          </a:stretch>
        </p:blipFill>
        <p:spPr bwMode="auto">
          <a:xfrm>
            <a:off x="1309119" y="4501905"/>
            <a:ext cx="369555" cy="1047750"/>
          </a:xfrm>
          <a:prstGeom prst="rect">
            <a:avLst/>
          </a:prstGeom>
          <a:noFill/>
          <a:ln w="9525">
            <a:noFill/>
            <a:miter lim="800000"/>
            <a:headEnd/>
            <a:tailEnd/>
          </a:ln>
        </p:spPr>
      </p:pic>
      <p:pic>
        <p:nvPicPr>
          <p:cNvPr id="46" name="Picture 3"/>
          <p:cNvPicPr>
            <a:picLocks noChangeAspect="1" noChangeArrowheads="1"/>
          </p:cNvPicPr>
          <p:nvPr/>
        </p:nvPicPr>
        <p:blipFill>
          <a:blip r:embed="rId8"/>
          <a:srcRect/>
          <a:stretch>
            <a:fillRect/>
          </a:stretch>
        </p:blipFill>
        <p:spPr bwMode="auto">
          <a:xfrm>
            <a:off x="1775425" y="4490531"/>
            <a:ext cx="369555" cy="1047750"/>
          </a:xfrm>
          <a:prstGeom prst="rect">
            <a:avLst/>
          </a:prstGeom>
          <a:noFill/>
          <a:ln w="9525">
            <a:noFill/>
            <a:miter lim="800000"/>
            <a:headEnd/>
            <a:tailEnd/>
          </a:ln>
        </p:spPr>
      </p:pic>
      <p:pic>
        <p:nvPicPr>
          <p:cNvPr id="47" name="Picture 3"/>
          <p:cNvPicPr>
            <a:picLocks noChangeAspect="1" noChangeArrowheads="1"/>
          </p:cNvPicPr>
          <p:nvPr/>
        </p:nvPicPr>
        <p:blipFill>
          <a:blip r:embed="rId8"/>
          <a:srcRect/>
          <a:stretch>
            <a:fillRect/>
          </a:stretch>
        </p:blipFill>
        <p:spPr bwMode="auto">
          <a:xfrm>
            <a:off x="2280399" y="4476881"/>
            <a:ext cx="369555" cy="1047750"/>
          </a:xfrm>
          <a:prstGeom prst="rect">
            <a:avLst/>
          </a:prstGeom>
          <a:noFill/>
          <a:ln w="9525">
            <a:noFill/>
            <a:miter lim="800000"/>
            <a:headEnd/>
            <a:tailEnd/>
          </a:ln>
        </p:spPr>
      </p:pic>
      <p:pic>
        <p:nvPicPr>
          <p:cNvPr id="48" name="Picture 3"/>
          <p:cNvPicPr>
            <a:picLocks noChangeAspect="1" noChangeArrowheads="1"/>
          </p:cNvPicPr>
          <p:nvPr/>
        </p:nvPicPr>
        <p:blipFill>
          <a:blip r:embed="rId8"/>
          <a:srcRect/>
          <a:stretch>
            <a:fillRect/>
          </a:stretch>
        </p:blipFill>
        <p:spPr bwMode="auto">
          <a:xfrm>
            <a:off x="2746705" y="4465507"/>
            <a:ext cx="369555" cy="1047750"/>
          </a:xfrm>
          <a:prstGeom prst="rect">
            <a:avLst/>
          </a:prstGeom>
          <a:noFill/>
          <a:ln w="9525">
            <a:noFill/>
            <a:miter lim="800000"/>
            <a:headEnd/>
            <a:tailEnd/>
          </a:ln>
        </p:spPr>
      </p:pic>
      <p:pic>
        <p:nvPicPr>
          <p:cNvPr id="49" name="Picture 3"/>
          <p:cNvPicPr>
            <a:picLocks noChangeAspect="1" noChangeArrowheads="1"/>
          </p:cNvPicPr>
          <p:nvPr/>
        </p:nvPicPr>
        <p:blipFill>
          <a:blip r:embed="rId8"/>
          <a:srcRect/>
          <a:stretch>
            <a:fillRect/>
          </a:stretch>
        </p:blipFill>
        <p:spPr bwMode="auto">
          <a:xfrm>
            <a:off x="3278975" y="4479153"/>
            <a:ext cx="369555" cy="1047750"/>
          </a:xfrm>
          <a:prstGeom prst="rect">
            <a:avLst/>
          </a:prstGeom>
          <a:noFill/>
          <a:ln w="9525">
            <a:noFill/>
            <a:miter lim="800000"/>
            <a:headEnd/>
            <a:tailEnd/>
          </a:ln>
        </p:spPr>
      </p:pic>
      <p:pic>
        <p:nvPicPr>
          <p:cNvPr id="50" name="Picture 3"/>
          <p:cNvPicPr>
            <a:picLocks noChangeAspect="1" noChangeArrowheads="1"/>
          </p:cNvPicPr>
          <p:nvPr/>
        </p:nvPicPr>
        <p:blipFill>
          <a:blip r:embed="rId8"/>
          <a:srcRect/>
          <a:stretch>
            <a:fillRect/>
          </a:stretch>
        </p:blipFill>
        <p:spPr bwMode="auto">
          <a:xfrm>
            <a:off x="3745281" y="4467779"/>
            <a:ext cx="369555" cy="1047750"/>
          </a:xfrm>
          <a:prstGeom prst="rect">
            <a:avLst/>
          </a:prstGeom>
          <a:noFill/>
          <a:ln w="9525">
            <a:noFill/>
            <a:miter lim="800000"/>
            <a:headEnd/>
            <a:tailEnd/>
          </a:ln>
        </p:spPr>
      </p:pic>
      <p:cxnSp>
        <p:nvCxnSpPr>
          <p:cNvPr id="52" name="Straight Connector 51"/>
          <p:cNvCxnSpPr>
            <a:stCxn id="1026" idx="0"/>
            <a:endCxn id="42" idx="1"/>
          </p:cNvCxnSpPr>
          <p:nvPr/>
        </p:nvCxnSpPr>
        <p:spPr>
          <a:xfrm rot="5400000" flipH="1" flipV="1">
            <a:off x="922304" y="3553613"/>
            <a:ext cx="451095" cy="1450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44" idx="0"/>
            <a:endCxn id="42" idx="1"/>
          </p:cNvCxnSpPr>
          <p:nvPr/>
        </p:nvCxnSpPr>
        <p:spPr>
          <a:xfrm rot="5400000" flipH="1" flipV="1">
            <a:off x="1161144" y="3808373"/>
            <a:ext cx="467015" cy="9570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1027" idx="0"/>
            <a:endCxn id="42" idx="1"/>
          </p:cNvCxnSpPr>
          <p:nvPr/>
        </p:nvCxnSpPr>
        <p:spPr>
          <a:xfrm rot="5400000" flipH="1" flipV="1">
            <a:off x="1459258" y="4088008"/>
            <a:ext cx="448537" cy="3792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46" idx="0"/>
            <a:endCxn id="42" idx="1"/>
          </p:cNvCxnSpPr>
          <p:nvPr/>
        </p:nvCxnSpPr>
        <p:spPr>
          <a:xfrm rot="16200000" flipV="1">
            <a:off x="1698098" y="4228426"/>
            <a:ext cx="437163" cy="87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47" idx="0"/>
            <a:endCxn id="42" idx="1"/>
          </p:cNvCxnSpPr>
          <p:nvPr/>
        </p:nvCxnSpPr>
        <p:spPr>
          <a:xfrm rot="16200000" flipV="1">
            <a:off x="1957410" y="3969114"/>
            <a:ext cx="423513" cy="592022"/>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48" idx="0"/>
            <a:endCxn id="42" idx="1"/>
          </p:cNvCxnSpPr>
          <p:nvPr/>
        </p:nvCxnSpPr>
        <p:spPr>
          <a:xfrm rot="16200000" flipV="1">
            <a:off x="2196250" y="3730274"/>
            <a:ext cx="412139" cy="1058328"/>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49" idx="0"/>
            <a:endCxn id="42" idx="1"/>
          </p:cNvCxnSpPr>
          <p:nvPr/>
        </p:nvCxnSpPr>
        <p:spPr>
          <a:xfrm rot="16200000" flipV="1">
            <a:off x="2455562" y="3470962"/>
            <a:ext cx="425785" cy="15905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50" idx="0"/>
            <a:endCxn id="42" idx="1"/>
          </p:cNvCxnSpPr>
          <p:nvPr/>
        </p:nvCxnSpPr>
        <p:spPr>
          <a:xfrm rot="16200000" flipV="1">
            <a:off x="2694402" y="3232122"/>
            <a:ext cx="414411" cy="2056904"/>
          </a:xfrm>
          <a:prstGeom prst="line">
            <a:avLst/>
          </a:prstGeom>
        </p:spPr>
        <p:style>
          <a:lnRef idx="2">
            <a:schemeClr val="accent1"/>
          </a:lnRef>
          <a:fillRef idx="0">
            <a:schemeClr val="accent1"/>
          </a:fillRef>
          <a:effectRef idx="1">
            <a:schemeClr val="accent1"/>
          </a:effectRef>
          <a:fontRef idx="minor">
            <a:schemeClr val="tx1"/>
          </a:fontRef>
        </p:style>
      </p:cxnSp>
      <p:pic>
        <p:nvPicPr>
          <p:cNvPr id="68" name="Picture 2"/>
          <p:cNvPicPr>
            <a:picLocks noChangeAspect="1" noChangeArrowheads="1"/>
          </p:cNvPicPr>
          <p:nvPr/>
        </p:nvPicPr>
        <p:blipFill>
          <a:blip r:embed="rId7"/>
          <a:srcRect/>
          <a:stretch>
            <a:fillRect/>
          </a:stretch>
        </p:blipFill>
        <p:spPr bwMode="auto">
          <a:xfrm>
            <a:off x="4928130" y="4520383"/>
            <a:ext cx="410499" cy="913689"/>
          </a:xfrm>
          <a:prstGeom prst="rect">
            <a:avLst/>
          </a:prstGeom>
          <a:noFill/>
          <a:ln w="9525">
            <a:noFill/>
            <a:miter lim="800000"/>
            <a:headEnd/>
            <a:tailEnd/>
          </a:ln>
        </p:spPr>
      </p:pic>
      <p:pic>
        <p:nvPicPr>
          <p:cNvPr id="69" name="Picture 2"/>
          <p:cNvPicPr>
            <a:picLocks noChangeAspect="1" noChangeArrowheads="1"/>
          </p:cNvPicPr>
          <p:nvPr/>
        </p:nvPicPr>
        <p:blipFill>
          <a:blip r:embed="rId7"/>
          <a:srcRect/>
          <a:stretch>
            <a:fillRect/>
          </a:stretch>
        </p:blipFill>
        <p:spPr bwMode="auto">
          <a:xfrm>
            <a:off x="5421730" y="4536303"/>
            <a:ext cx="410499" cy="913689"/>
          </a:xfrm>
          <a:prstGeom prst="rect">
            <a:avLst/>
          </a:prstGeom>
          <a:noFill/>
          <a:ln w="9525">
            <a:noFill/>
            <a:miter lim="800000"/>
            <a:headEnd/>
            <a:tailEnd/>
          </a:ln>
        </p:spPr>
      </p:pic>
      <p:pic>
        <p:nvPicPr>
          <p:cNvPr id="70" name="Picture 3"/>
          <p:cNvPicPr>
            <a:picLocks noChangeAspect="1" noChangeArrowheads="1"/>
          </p:cNvPicPr>
          <p:nvPr/>
        </p:nvPicPr>
        <p:blipFill>
          <a:blip r:embed="rId8"/>
          <a:srcRect/>
          <a:stretch>
            <a:fillRect/>
          </a:stretch>
        </p:blipFill>
        <p:spPr bwMode="auto">
          <a:xfrm>
            <a:off x="6019951" y="4517825"/>
            <a:ext cx="369555" cy="1047750"/>
          </a:xfrm>
          <a:prstGeom prst="rect">
            <a:avLst/>
          </a:prstGeom>
          <a:noFill/>
          <a:ln w="9525">
            <a:noFill/>
            <a:miter lim="800000"/>
            <a:headEnd/>
            <a:tailEnd/>
          </a:ln>
        </p:spPr>
      </p:pic>
      <p:pic>
        <p:nvPicPr>
          <p:cNvPr id="71" name="Picture 3"/>
          <p:cNvPicPr>
            <a:picLocks noChangeAspect="1" noChangeArrowheads="1"/>
          </p:cNvPicPr>
          <p:nvPr/>
        </p:nvPicPr>
        <p:blipFill>
          <a:blip r:embed="rId8"/>
          <a:srcRect/>
          <a:stretch>
            <a:fillRect/>
          </a:stretch>
        </p:blipFill>
        <p:spPr bwMode="auto">
          <a:xfrm>
            <a:off x="6486257" y="4506451"/>
            <a:ext cx="369555" cy="1047750"/>
          </a:xfrm>
          <a:prstGeom prst="rect">
            <a:avLst/>
          </a:prstGeom>
          <a:noFill/>
          <a:ln w="9525">
            <a:noFill/>
            <a:miter lim="800000"/>
            <a:headEnd/>
            <a:tailEnd/>
          </a:ln>
        </p:spPr>
      </p:pic>
      <p:pic>
        <p:nvPicPr>
          <p:cNvPr id="72" name="Picture 3"/>
          <p:cNvPicPr>
            <a:picLocks noChangeAspect="1" noChangeArrowheads="1"/>
          </p:cNvPicPr>
          <p:nvPr/>
        </p:nvPicPr>
        <p:blipFill>
          <a:blip r:embed="rId8"/>
          <a:srcRect/>
          <a:stretch>
            <a:fillRect/>
          </a:stretch>
        </p:blipFill>
        <p:spPr bwMode="auto">
          <a:xfrm>
            <a:off x="6991231" y="4492801"/>
            <a:ext cx="369555" cy="1047750"/>
          </a:xfrm>
          <a:prstGeom prst="rect">
            <a:avLst/>
          </a:prstGeom>
          <a:noFill/>
          <a:ln w="9525">
            <a:noFill/>
            <a:miter lim="800000"/>
            <a:headEnd/>
            <a:tailEnd/>
          </a:ln>
        </p:spPr>
      </p:pic>
      <p:pic>
        <p:nvPicPr>
          <p:cNvPr id="73" name="Picture 3"/>
          <p:cNvPicPr>
            <a:picLocks noChangeAspect="1" noChangeArrowheads="1"/>
          </p:cNvPicPr>
          <p:nvPr/>
        </p:nvPicPr>
        <p:blipFill>
          <a:blip r:embed="rId8"/>
          <a:srcRect/>
          <a:stretch>
            <a:fillRect/>
          </a:stretch>
        </p:blipFill>
        <p:spPr bwMode="auto">
          <a:xfrm>
            <a:off x="7457537" y="4481427"/>
            <a:ext cx="369555" cy="1047750"/>
          </a:xfrm>
          <a:prstGeom prst="rect">
            <a:avLst/>
          </a:prstGeom>
          <a:noFill/>
          <a:ln w="9525">
            <a:noFill/>
            <a:miter lim="800000"/>
            <a:headEnd/>
            <a:tailEnd/>
          </a:ln>
        </p:spPr>
      </p:pic>
      <p:pic>
        <p:nvPicPr>
          <p:cNvPr id="74" name="Picture 3"/>
          <p:cNvPicPr>
            <a:picLocks noChangeAspect="1" noChangeArrowheads="1"/>
          </p:cNvPicPr>
          <p:nvPr/>
        </p:nvPicPr>
        <p:blipFill>
          <a:blip r:embed="rId8"/>
          <a:srcRect/>
          <a:stretch>
            <a:fillRect/>
          </a:stretch>
        </p:blipFill>
        <p:spPr bwMode="auto">
          <a:xfrm>
            <a:off x="7989807" y="4495073"/>
            <a:ext cx="369555" cy="1047750"/>
          </a:xfrm>
          <a:prstGeom prst="rect">
            <a:avLst/>
          </a:prstGeom>
          <a:noFill/>
          <a:ln w="9525">
            <a:noFill/>
            <a:miter lim="800000"/>
            <a:headEnd/>
            <a:tailEnd/>
          </a:ln>
        </p:spPr>
      </p:pic>
      <p:pic>
        <p:nvPicPr>
          <p:cNvPr id="75" name="Picture 3"/>
          <p:cNvPicPr>
            <a:picLocks noChangeAspect="1" noChangeArrowheads="1"/>
          </p:cNvPicPr>
          <p:nvPr/>
        </p:nvPicPr>
        <p:blipFill>
          <a:blip r:embed="rId8"/>
          <a:srcRect/>
          <a:stretch>
            <a:fillRect/>
          </a:stretch>
        </p:blipFill>
        <p:spPr bwMode="auto">
          <a:xfrm>
            <a:off x="8456113" y="4483699"/>
            <a:ext cx="369555" cy="1047750"/>
          </a:xfrm>
          <a:prstGeom prst="rect">
            <a:avLst/>
          </a:prstGeom>
          <a:noFill/>
          <a:ln w="9525">
            <a:noFill/>
            <a:miter lim="800000"/>
            <a:headEnd/>
            <a:tailEnd/>
          </a:ln>
        </p:spPr>
      </p:pic>
      <p:cxnSp>
        <p:nvCxnSpPr>
          <p:cNvPr id="76" name="Straight Connector 75"/>
          <p:cNvCxnSpPr>
            <a:stCxn id="68" idx="0"/>
            <a:endCxn id="43" idx="1"/>
          </p:cNvCxnSpPr>
          <p:nvPr/>
        </p:nvCxnSpPr>
        <p:spPr>
          <a:xfrm rot="5400000" flipH="1" flipV="1">
            <a:off x="5680904" y="3535413"/>
            <a:ext cx="437447" cy="15324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9" idx="0"/>
            <a:endCxn id="43" idx="1"/>
          </p:cNvCxnSpPr>
          <p:nvPr/>
        </p:nvCxnSpPr>
        <p:spPr>
          <a:xfrm rot="5400000" flipH="1" flipV="1">
            <a:off x="5919744" y="3790173"/>
            <a:ext cx="453367" cy="10388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0" idx="0"/>
            <a:endCxn id="43" idx="1"/>
          </p:cNvCxnSpPr>
          <p:nvPr/>
        </p:nvCxnSpPr>
        <p:spPr>
          <a:xfrm rot="5400000" flipH="1" flipV="1">
            <a:off x="6217858" y="4069808"/>
            <a:ext cx="434889" cy="46114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71" idx="0"/>
            <a:endCxn id="43" idx="1"/>
          </p:cNvCxnSpPr>
          <p:nvPr/>
        </p:nvCxnSpPr>
        <p:spPr>
          <a:xfrm rot="16200000" flipV="1">
            <a:off x="6456698" y="4292114"/>
            <a:ext cx="423515" cy="51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72" idx="0"/>
            <a:endCxn id="43" idx="1"/>
          </p:cNvCxnSpPr>
          <p:nvPr/>
        </p:nvCxnSpPr>
        <p:spPr>
          <a:xfrm rot="16200000" flipV="1">
            <a:off x="6716010" y="4032802"/>
            <a:ext cx="409865" cy="5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73" idx="0"/>
            <a:endCxn id="43" idx="1"/>
          </p:cNvCxnSpPr>
          <p:nvPr/>
        </p:nvCxnSpPr>
        <p:spPr>
          <a:xfrm rot="16200000" flipV="1">
            <a:off x="6954850" y="3793962"/>
            <a:ext cx="398491" cy="976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74" idx="0"/>
            <a:endCxn id="43" idx="1"/>
          </p:cNvCxnSpPr>
          <p:nvPr/>
        </p:nvCxnSpPr>
        <p:spPr>
          <a:xfrm rot="16200000" flipV="1">
            <a:off x="7214162" y="3534650"/>
            <a:ext cx="412137" cy="1508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75" idx="0"/>
            <a:endCxn id="43" idx="1"/>
          </p:cNvCxnSpPr>
          <p:nvPr/>
        </p:nvCxnSpPr>
        <p:spPr>
          <a:xfrm rot="16200000" flipV="1">
            <a:off x="7453002" y="3295810"/>
            <a:ext cx="400763" cy="1975016"/>
          </a:xfrm>
          <a:prstGeom prst="line">
            <a:avLst/>
          </a:prstGeom>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9"/>
          <a:srcRect/>
          <a:stretch>
            <a:fillRect/>
          </a:stretch>
        </p:blipFill>
        <p:spPr bwMode="auto">
          <a:xfrm>
            <a:off x="1112536" y="5827593"/>
            <a:ext cx="580853" cy="824979"/>
          </a:xfrm>
          <a:prstGeom prst="rect">
            <a:avLst/>
          </a:prstGeom>
          <a:noFill/>
          <a:ln w="9525">
            <a:noFill/>
            <a:miter lim="800000"/>
            <a:headEnd/>
            <a:tailEnd/>
          </a:ln>
        </p:spPr>
      </p:pic>
      <p:pic>
        <p:nvPicPr>
          <p:cNvPr id="93" name="Picture 4"/>
          <p:cNvPicPr>
            <a:picLocks noChangeAspect="1" noChangeArrowheads="1"/>
          </p:cNvPicPr>
          <p:nvPr/>
        </p:nvPicPr>
        <p:blipFill>
          <a:blip r:embed="rId9"/>
          <a:srcRect/>
          <a:stretch>
            <a:fillRect/>
          </a:stretch>
        </p:blipFill>
        <p:spPr bwMode="auto">
          <a:xfrm>
            <a:off x="2152041" y="5816220"/>
            <a:ext cx="580853" cy="824979"/>
          </a:xfrm>
          <a:prstGeom prst="rect">
            <a:avLst/>
          </a:prstGeom>
          <a:noFill/>
          <a:ln w="9525">
            <a:noFill/>
            <a:miter lim="800000"/>
            <a:headEnd/>
            <a:tailEnd/>
          </a:ln>
        </p:spPr>
      </p:pic>
      <p:pic>
        <p:nvPicPr>
          <p:cNvPr id="94" name="Picture 4"/>
          <p:cNvPicPr>
            <a:picLocks noChangeAspect="1" noChangeArrowheads="1"/>
          </p:cNvPicPr>
          <p:nvPr/>
        </p:nvPicPr>
        <p:blipFill>
          <a:blip r:embed="rId9"/>
          <a:srcRect/>
          <a:stretch>
            <a:fillRect/>
          </a:stretch>
        </p:blipFill>
        <p:spPr bwMode="auto">
          <a:xfrm>
            <a:off x="5809640" y="5829867"/>
            <a:ext cx="580853" cy="824979"/>
          </a:xfrm>
          <a:prstGeom prst="rect">
            <a:avLst/>
          </a:prstGeom>
          <a:noFill/>
          <a:ln w="9525">
            <a:noFill/>
            <a:miter lim="800000"/>
            <a:headEnd/>
            <a:tailEnd/>
          </a:ln>
        </p:spPr>
      </p:pic>
      <p:pic>
        <p:nvPicPr>
          <p:cNvPr id="95" name="Picture 4"/>
          <p:cNvPicPr>
            <a:picLocks noChangeAspect="1" noChangeArrowheads="1"/>
          </p:cNvPicPr>
          <p:nvPr/>
        </p:nvPicPr>
        <p:blipFill>
          <a:blip r:embed="rId9"/>
          <a:srcRect/>
          <a:stretch>
            <a:fillRect/>
          </a:stretch>
        </p:blipFill>
        <p:spPr bwMode="auto">
          <a:xfrm>
            <a:off x="6849145" y="5818494"/>
            <a:ext cx="580853" cy="824979"/>
          </a:xfrm>
          <a:prstGeom prst="rect">
            <a:avLst/>
          </a:prstGeom>
          <a:noFill/>
          <a:ln w="9525">
            <a:noFill/>
            <a:miter lim="800000"/>
            <a:headEnd/>
            <a:tailEnd/>
          </a:ln>
        </p:spPr>
      </p:pic>
      <p:sp>
        <p:nvSpPr>
          <p:cNvPr id="96" name="TextBox 95"/>
          <p:cNvSpPr txBox="1"/>
          <p:nvPr/>
        </p:nvSpPr>
        <p:spPr>
          <a:xfrm>
            <a:off x="2881952" y="218591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7" name="TextBox 96"/>
          <p:cNvSpPr txBox="1"/>
          <p:nvPr/>
        </p:nvSpPr>
        <p:spPr>
          <a:xfrm>
            <a:off x="7742830" y="2215484"/>
            <a:ext cx="1103194" cy="400110"/>
          </a:xfrm>
          <a:prstGeom prst="rect">
            <a:avLst/>
          </a:prstGeom>
          <a:noFill/>
        </p:spPr>
        <p:txBody>
          <a:bodyPr wrap="square" rtlCol="0">
            <a:spAutoFit/>
          </a:bodyPr>
          <a:lstStyle/>
          <a:p>
            <a:r>
              <a:rPr lang="en-US" sz="1000" dirty="0" smtClean="0"/>
              <a:t>Global Traffic Manager</a:t>
            </a:r>
            <a:endParaRPr lang="en-US" sz="1000" dirty="0"/>
          </a:p>
        </p:txBody>
      </p:sp>
      <p:sp>
        <p:nvSpPr>
          <p:cNvPr id="98" name="TextBox 97"/>
          <p:cNvSpPr txBox="1"/>
          <p:nvPr/>
        </p:nvSpPr>
        <p:spPr>
          <a:xfrm>
            <a:off x="1317009" y="3568887"/>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99" name="TextBox 98"/>
          <p:cNvSpPr txBox="1"/>
          <p:nvPr/>
        </p:nvSpPr>
        <p:spPr>
          <a:xfrm>
            <a:off x="6164239" y="3584810"/>
            <a:ext cx="1103194" cy="400110"/>
          </a:xfrm>
          <a:prstGeom prst="rect">
            <a:avLst/>
          </a:prstGeom>
          <a:noFill/>
        </p:spPr>
        <p:txBody>
          <a:bodyPr wrap="square" rtlCol="0">
            <a:spAutoFit/>
          </a:bodyPr>
          <a:lstStyle/>
          <a:p>
            <a:r>
              <a:rPr lang="en-US" sz="1000" dirty="0" smtClean="0"/>
              <a:t>Local Traffic Manager</a:t>
            </a:r>
            <a:endParaRPr lang="en-US" sz="1000" dirty="0"/>
          </a:p>
        </p:txBody>
      </p:sp>
      <p:sp>
        <p:nvSpPr>
          <p:cNvPr id="100" name="TextBox 99"/>
          <p:cNvSpPr txBox="1"/>
          <p:nvPr/>
        </p:nvSpPr>
        <p:spPr>
          <a:xfrm>
            <a:off x="300256" y="5470475"/>
            <a:ext cx="1103194" cy="246221"/>
          </a:xfrm>
          <a:prstGeom prst="rect">
            <a:avLst/>
          </a:prstGeom>
          <a:noFill/>
        </p:spPr>
        <p:txBody>
          <a:bodyPr wrap="square" rtlCol="0">
            <a:spAutoFit/>
          </a:bodyPr>
          <a:lstStyle/>
          <a:p>
            <a:r>
              <a:rPr lang="en-US" sz="1000" dirty="0" smtClean="0"/>
              <a:t>Web Tier</a:t>
            </a:r>
            <a:endParaRPr lang="en-US" sz="1000" dirty="0"/>
          </a:p>
        </p:txBody>
      </p:sp>
      <p:sp>
        <p:nvSpPr>
          <p:cNvPr id="101" name="TextBox 100"/>
          <p:cNvSpPr txBox="1"/>
          <p:nvPr/>
        </p:nvSpPr>
        <p:spPr>
          <a:xfrm>
            <a:off x="2063085" y="5554636"/>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2" name="TextBox 101"/>
          <p:cNvSpPr txBox="1"/>
          <p:nvPr/>
        </p:nvSpPr>
        <p:spPr>
          <a:xfrm>
            <a:off x="1517181" y="6529891"/>
            <a:ext cx="1103194" cy="246221"/>
          </a:xfrm>
          <a:prstGeom prst="rect">
            <a:avLst/>
          </a:prstGeom>
          <a:noFill/>
        </p:spPr>
        <p:txBody>
          <a:bodyPr wrap="square" rtlCol="0">
            <a:spAutoFit/>
          </a:bodyPr>
          <a:lstStyle/>
          <a:p>
            <a:r>
              <a:rPr lang="en-US" sz="1000" dirty="0" smtClean="0"/>
              <a:t>Active DB</a:t>
            </a:r>
            <a:endParaRPr lang="en-US" sz="1000" dirty="0"/>
          </a:p>
        </p:txBody>
      </p:sp>
      <p:sp>
        <p:nvSpPr>
          <p:cNvPr id="103" name="TextBox 102"/>
          <p:cNvSpPr txBox="1"/>
          <p:nvPr/>
        </p:nvSpPr>
        <p:spPr>
          <a:xfrm>
            <a:off x="5024672" y="5484123"/>
            <a:ext cx="1103194" cy="246221"/>
          </a:xfrm>
          <a:prstGeom prst="rect">
            <a:avLst/>
          </a:prstGeom>
          <a:noFill/>
        </p:spPr>
        <p:txBody>
          <a:bodyPr wrap="square" rtlCol="0">
            <a:spAutoFit/>
          </a:bodyPr>
          <a:lstStyle/>
          <a:p>
            <a:r>
              <a:rPr lang="en-US" sz="1000" dirty="0" smtClean="0"/>
              <a:t>Web Tier</a:t>
            </a:r>
            <a:endParaRPr lang="en-US" sz="1000" dirty="0"/>
          </a:p>
        </p:txBody>
      </p:sp>
      <p:sp>
        <p:nvSpPr>
          <p:cNvPr id="104" name="TextBox 103"/>
          <p:cNvSpPr txBox="1"/>
          <p:nvPr/>
        </p:nvSpPr>
        <p:spPr>
          <a:xfrm>
            <a:off x="6787501" y="5568284"/>
            <a:ext cx="1417093" cy="246221"/>
          </a:xfrm>
          <a:prstGeom prst="rect">
            <a:avLst/>
          </a:prstGeom>
          <a:noFill/>
        </p:spPr>
        <p:txBody>
          <a:bodyPr wrap="square" rtlCol="0">
            <a:spAutoFit/>
          </a:bodyPr>
          <a:lstStyle/>
          <a:p>
            <a:r>
              <a:rPr lang="en-US" sz="1000" dirty="0" smtClean="0"/>
              <a:t>App/Transaction Tier</a:t>
            </a:r>
            <a:endParaRPr lang="en-US" sz="1000" dirty="0"/>
          </a:p>
        </p:txBody>
      </p:sp>
      <p:sp>
        <p:nvSpPr>
          <p:cNvPr id="105" name="TextBox 104"/>
          <p:cNvSpPr txBox="1"/>
          <p:nvPr/>
        </p:nvSpPr>
        <p:spPr>
          <a:xfrm>
            <a:off x="6241597" y="6543539"/>
            <a:ext cx="1103194" cy="246221"/>
          </a:xfrm>
          <a:prstGeom prst="rect">
            <a:avLst/>
          </a:prstGeom>
          <a:noFill/>
        </p:spPr>
        <p:txBody>
          <a:bodyPr wrap="square" rtlCol="0">
            <a:spAutoFit/>
          </a:bodyPr>
          <a:lstStyle/>
          <a:p>
            <a:r>
              <a:rPr lang="en-US" sz="1000" dirty="0" smtClean="0"/>
              <a:t>Standby DB</a:t>
            </a:r>
            <a:endParaRPr lang="en-US" sz="1000" dirty="0"/>
          </a:p>
        </p:txBody>
      </p:sp>
      <p:pic>
        <p:nvPicPr>
          <p:cNvPr id="2050" name="Picture 2"/>
          <p:cNvPicPr>
            <a:picLocks noChangeAspect="1" noChangeArrowheads="1"/>
          </p:cNvPicPr>
          <p:nvPr/>
        </p:nvPicPr>
        <p:blipFill>
          <a:blip r:embed="rId10"/>
          <a:srcRect/>
          <a:stretch>
            <a:fillRect/>
          </a:stretch>
        </p:blipFill>
        <p:spPr bwMode="auto">
          <a:xfrm>
            <a:off x="4121561" y="395784"/>
            <a:ext cx="358068" cy="532263"/>
          </a:xfrm>
          <a:prstGeom prst="rect">
            <a:avLst/>
          </a:prstGeom>
          <a:noFill/>
          <a:ln w="9525">
            <a:noFill/>
            <a:miter lim="800000"/>
            <a:headEnd/>
            <a:tailEnd/>
          </a:ln>
        </p:spPr>
      </p:pic>
      <p:sp>
        <p:nvSpPr>
          <p:cNvPr id="87" name="TextBox 86"/>
          <p:cNvSpPr txBox="1"/>
          <p:nvPr/>
        </p:nvSpPr>
        <p:spPr>
          <a:xfrm>
            <a:off x="4519683" y="466316"/>
            <a:ext cx="900753" cy="246221"/>
          </a:xfrm>
          <a:prstGeom prst="rect">
            <a:avLst/>
          </a:prstGeom>
          <a:noFill/>
        </p:spPr>
        <p:txBody>
          <a:bodyPr wrap="square" rtlCol="0">
            <a:spAutoFit/>
          </a:bodyPr>
          <a:lstStyle/>
          <a:p>
            <a:r>
              <a:rPr lang="en-US" sz="1000" dirty="0" smtClean="0"/>
              <a:t>DNS Server</a:t>
            </a:r>
            <a:endParaRPr lang="en-US" sz="1000" dirty="0"/>
          </a:p>
        </p:txBody>
      </p:sp>
      <p:pic>
        <p:nvPicPr>
          <p:cNvPr id="88" name="Picture 22" descr="EndUser"/>
          <p:cNvPicPr>
            <a:picLocks noChangeAspect="1" noChangeArrowheads="1"/>
          </p:cNvPicPr>
          <p:nvPr/>
        </p:nvPicPr>
        <p:blipFill>
          <a:blip r:embed="rId11"/>
          <a:srcRect/>
          <a:stretch>
            <a:fillRect/>
          </a:stretch>
        </p:blipFill>
        <p:spPr bwMode="auto">
          <a:xfrm>
            <a:off x="188795" y="1050877"/>
            <a:ext cx="643719" cy="920626"/>
          </a:xfrm>
          <a:prstGeom prst="rect">
            <a:avLst/>
          </a:prstGeom>
          <a:noFill/>
        </p:spPr>
      </p:pic>
      <p:pic>
        <p:nvPicPr>
          <p:cNvPr id="89" name="Picture 22" descr="EndUser"/>
          <p:cNvPicPr>
            <a:picLocks noChangeAspect="1" noChangeArrowheads="1"/>
          </p:cNvPicPr>
          <p:nvPr/>
        </p:nvPicPr>
        <p:blipFill>
          <a:blip r:embed="rId11"/>
          <a:srcRect/>
          <a:stretch>
            <a:fillRect/>
          </a:stretch>
        </p:blipFill>
        <p:spPr bwMode="auto">
          <a:xfrm>
            <a:off x="8500281" y="425355"/>
            <a:ext cx="643719" cy="920626"/>
          </a:xfrm>
          <a:prstGeom prst="rect">
            <a:avLst/>
          </a:prstGeom>
          <a:noFill/>
        </p:spPr>
      </p:pic>
      <p:sp>
        <p:nvSpPr>
          <p:cNvPr id="113" name="TextBox 112"/>
          <p:cNvSpPr txBox="1"/>
          <p:nvPr/>
        </p:nvSpPr>
        <p:spPr>
          <a:xfrm>
            <a:off x="1453470" y="3009339"/>
            <a:ext cx="912144" cy="246221"/>
          </a:xfrm>
          <a:prstGeom prst="rect">
            <a:avLst/>
          </a:prstGeom>
          <a:noFill/>
        </p:spPr>
        <p:txBody>
          <a:bodyPr wrap="square" rtlCol="0">
            <a:spAutoFit/>
          </a:bodyPr>
          <a:lstStyle/>
          <a:p>
            <a:r>
              <a:rPr lang="en-US" sz="1000" dirty="0" smtClean="0"/>
              <a:t>10.10.10.10</a:t>
            </a:r>
            <a:endParaRPr lang="en-US" sz="1000" dirty="0"/>
          </a:p>
        </p:txBody>
      </p:sp>
      <p:sp>
        <p:nvSpPr>
          <p:cNvPr id="114" name="TextBox 113"/>
          <p:cNvSpPr txBox="1"/>
          <p:nvPr/>
        </p:nvSpPr>
        <p:spPr>
          <a:xfrm>
            <a:off x="6287052" y="3052557"/>
            <a:ext cx="912144" cy="246221"/>
          </a:xfrm>
          <a:prstGeom prst="rect">
            <a:avLst/>
          </a:prstGeom>
          <a:noFill/>
        </p:spPr>
        <p:txBody>
          <a:bodyPr wrap="square" rtlCol="0">
            <a:spAutoFit/>
          </a:bodyPr>
          <a:lstStyle/>
          <a:p>
            <a:r>
              <a:rPr lang="en-US" sz="1000" dirty="0" smtClean="0"/>
              <a:t>20.20.20.20</a:t>
            </a:r>
            <a:endParaRPr lang="en-US" sz="1000" dirty="0"/>
          </a:p>
        </p:txBody>
      </p:sp>
      <p:sp>
        <p:nvSpPr>
          <p:cNvPr id="86" name="Freeform 85"/>
          <p:cNvSpPr/>
          <p:nvPr/>
        </p:nvSpPr>
        <p:spPr>
          <a:xfrm>
            <a:off x="764275" y="777922"/>
            <a:ext cx="3134435" cy="2402006"/>
          </a:xfrm>
          <a:custGeom>
            <a:avLst/>
            <a:gdLst>
              <a:gd name="connsiteX0" fmla="*/ 0 w 3134435"/>
              <a:gd name="connsiteY0" fmla="*/ 0 h 2402006"/>
              <a:gd name="connsiteX1" fmla="*/ 2934268 w 3134435"/>
              <a:gd name="connsiteY1" fmla="*/ 245660 h 2402006"/>
              <a:gd name="connsiteX2" fmla="*/ 1201003 w 3134435"/>
              <a:gd name="connsiteY2" fmla="*/ 764275 h 2402006"/>
              <a:gd name="connsiteX3" fmla="*/ 668740 w 3134435"/>
              <a:gd name="connsiteY3" fmla="*/ 2402006 h 2402006"/>
            </a:gdLst>
            <a:ahLst/>
            <a:cxnLst>
              <a:cxn ang="0">
                <a:pos x="connsiteX0" y="connsiteY0"/>
              </a:cxn>
              <a:cxn ang="0">
                <a:pos x="connsiteX1" y="connsiteY1"/>
              </a:cxn>
              <a:cxn ang="0">
                <a:pos x="connsiteX2" y="connsiteY2"/>
              </a:cxn>
              <a:cxn ang="0">
                <a:pos x="connsiteX3" y="connsiteY3"/>
              </a:cxn>
            </a:cxnLst>
            <a:rect l="l" t="t" r="r" b="b"/>
            <a:pathLst>
              <a:path w="3134435" h="2402006">
                <a:moveTo>
                  <a:pt x="0" y="0"/>
                </a:moveTo>
                <a:cubicBezTo>
                  <a:pt x="1367050" y="59140"/>
                  <a:pt x="2734101" y="118281"/>
                  <a:pt x="2934268" y="245660"/>
                </a:cubicBezTo>
                <a:cubicBezTo>
                  <a:pt x="3134435" y="373039"/>
                  <a:pt x="1578591" y="404884"/>
                  <a:pt x="1201003" y="764275"/>
                </a:cubicBezTo>
                <a:cubicBezTo>
                  <a:pt x="823415" y="1123666"/>
                  <a:pt x="746077" y="1762836"/>
                  <a:pt x="668740" y="2402006"/>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Oval Callout 89"/>
          <p:cNvSpPr/>
          <p:nvPr/>
        </p:nvSpPr>
        <p:spPr>
          <a:xfrm>
            <a:off x="-40918" y="452659"/>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40945" y="534545"/>
            <a:ext cx="968993" cy="338554"/>
          </a:xfrm>
          <a:prstGeom prst="rect">
            <a:avLst/>
          </a:prstGeom>
          <a:noFill/>
        </p:spPr>
        <p:txBody>
          <a:bodyPr wrap="square" rtlCol="0">
            <a:spAutoFit/>
          </a:bodyPr>
          <a:lstStyle/>
          <a:p>
            <a:r>
              <a:rPr lang="en-US" sz="800" dirty="0" smtClean="0"/>
              <a:t>http://app.abc.com:port/url.htm</a:t>
            </a:r>
            <a:endParaRPr lang="en-US" sz="800" dirty="0"/>
          </a:p>
        </p:txBody>
      </p:sp>
      <p:sp>
        <p:nvSpPr>
          <p:cNvPr id="92" name="Oval Callout 91"/>
          <p:cNvSpPr/>
          <p:nvPr/>
        </p:nvSpPr>
        <p:spPr>
          <a:xfrm>
            <a:off x="7342492" y="300251"/>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7438003" y="382137"/>
            <a:ext cx="1091844" cy="400110"/>
          </a:xfrm>
          <a:prstGeom prst="rect">
            <a:avLst/>
          </a:prstGeom>
          <a:noFill/>
        </p:spPr>
        <p:txBody>
          <a:bodyPr wrap="square" rtlCol="0">
            <a:spAutoFit/>
          </a:bodyPr>
          <a:lstStyle/>
          <a:p>
            <a:r>
              <a:rPr lang="en-US" sz="1000" dirty="0" smtClean="0"/>
              <a:t>DNS Query A? app.abc.com</a:t>
            </a:r>
            <a:endParaRPr lang="en-US" sz="1000" dirty="0"/>
          </a:p>
        </p:txBody>
      </p:sp>
      <p:cxnSp>
        <p:nvCxnSpPr>
          <p:cNvPr id="108" name="Straight Arrow Connector 107"/>
          <p:cNvCxnSpPr/>
          <p:nvPr/>
        </p:nvCxnSpPr>
        <p:spPr>
          <a:xfrm rot="10800000">
            <a:off x="4667534" y="805218"/>
            <a:ext cx="3671248" cy="81886"/>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09" name="Freeform 108"/>
          <p:cNvSpPr/>
          <p:nvPr/>
        </p:nvSpPr>
        <p:spPr>
          <a:xfrm>
            <a:off x="1774209" y="709684"/>
            <a:ext cx="2197290" cy="1160059"/>
          </a:xfrm>
          <a:custGeom>
            <a:avLst/>
            <a:gdLst>
              <a:gd name="connsiteX0" fmla="*/ 2197290 w 2197290"/>
              <a:gd name="connsiteY0" fmla="*/ 0 h 1160059"/>
              <a:gd name="connsiteX1" fmla="*/ 327546 w 2197290"/>
              <a:gd name="connsiteY1" fmla="*/ 559558 h 1160059"/>
              <a:gd name="connsiteX2" fmla="*/ 232012 w 2197290"/>
              <a:gd name="connsiteY2" fmla="*/ 1009934 h 1160059"/>
              <a:gd name="connsiteX3" fmla="*/ 805218 w 2197290"/>
              <a:gd name="connsiteY3" fmla="*/ 1160059 h 1160059"/>
            </a:gdLst>
            <a:ahLst/>
            <a:cxnLst>
              <a:cxn ang="0">
                <a:pos x="connsiteX0" y="connsiteY0"/>
              </a:cxn>
              <a:cxn ang="0">
                <a:pos x="connsiteX1" y="connsiteY1"/>
              </a:cxn>
              <a:cxn ang="0">
                <a:pos x="connsiteX2" y="connsiteY2"/>
              </a:cxn>
              <a:cxn ang="0">
                <a:pos x="connsiteX3" y="connsiteY3"/>
              </a:cxn>
            </a:cxnLst>
            <a:rect l="l" t="t" r="r" b="b"/>
            <a:pathLst>
              <a:path w="2197290" h="1160059">
                <a:moveTo>
                  <a:pt x="2197290" y="0"/>
                </a:moveTo>
                <a:cubicBezTo>
                  <a:pt x="1426191" y="195618"/>
                  <a:pt x="655092" y="391236"/>
                  <a:pt x="327546" y="559558"/>
                </a:cubicBezTo>
                <a:cubicBezTo>
                  <a:pt x="0" y="727880"/>
                  <a:pt x="152400" y="909851"/>
                  <a:pt x="232012" y="1009934"/>
                </a:cubicBezTo>
                <a:cubicBezTo>
                  <a:pt x="311624" y="1110017"/>
                  <a:pt x="558421" y="1135038"/>
                  <a:pt x="805218" y="1160059"/>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Oval Callout 109"/>
          <p:cNvSpPr/>
          <p:nvPr/>
        </p:nvSpPr>
        <p:spPr>
          <a:xfrm>
            <a:off x="2841016" y="1339764"/>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a:off x="2881934" y="1421650"/>
            <a:ext cx="1021325" cy="400110"/>
          </a:xfrm>
          <a:prstGeom prst="rect">
            <a:avLst/>
          </a:prstGeom>
          <a:noFill/>
        </p:spPr>
        <p:txBody>
          <a:bodyPr wrap="square" rtlCol="0">
            <a:spAutoFit/>
          </a:bodyPr>
          <a:lstStyle/>
          <a:p>
            <a:r>
              <a:rPr lang="en-US" sz="1000" dirty="0" smtClean="0"/>
              <a:t>IP address is 20.20.20.20 </a:t>
            </a:r>
            <a:endParaRPr lang="en-US" sz="1000" dirty="0"/>
          </a:p>
        </p:txBody>
      </p:sp>
      <p:sp>
        <p:nvSpPr>
          <p:cNvPr id="112" name="Freeform 111"/>
          <p:cNvSpPr/>
          <p:nvPr/>
        </p:nvSpPr>
        <p:spPr>
          <a:xfrm>
            <a:off x="1535373" y="791570"/>
            <a:ext cx="2381534" cy="1351129"/>
          </a:xfrm>
          <a:custGeom>
            <a:avLst/>
            <a:gdLst>
              <a:gd name="connsiteX0" fmla="*/ 948520 w 2381534"/>
              <a:gd name="connsiteY0" fmla="*/ 1351129 h 1351129"/>
              <a:gd name="connsiteX1" fmla="*/ 238836 w 2381534"/>
              <a:gd name="connsiteY1" fmla="*/ 832514 h 1351129"/>
              <a:gd name="connsiteX2" fmla="*/ 2381534 w 2381534"/>
              <a:gd name="connsiteY2" fmla="*/ 0 h 1351129"/>
            </a:gdLst>
            <a:ahLst/>
            <a:cxnLst>
              <a:cxn ang="0">
                <a:pos x="connsiteX0" y="connsiteY0"/>
              </a:cxn>
              <a:cxn ang="0">
                <a:pos x="connsiteX1" y="connsiteY1"/>
              </a:cxn>
              <a:cxn ang="0">
                <a:pos x="connsiteX2" y="connsiteY2"/>
              </a:cxn>
            </a:cxnLst>
            <a:rect l="l" t="t" r="r" b="b"/>
            <a:pathLst>
              <a:path w="2381534" h="1351129">
                <a:moveTo>
                  <a:pt x="948520" y="1351129"/>
                </a:moveTo>
                <a:cubicBezTo>
                  <a:pt x="474260" y="1204415"/>
                  <a:pt x="0" y="1057702"/>
                  <a:pt x="238836" y="832514"/>
                </a:cubicBezTo>
                <a:cubicBezTo>
                  <a:pt x="477672" y="607326"/>
                  <a:pt x="1429603" y="303663"/>
                  <a:pt x="2381534" y="0"/>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7" name="Straight Arrow Connector 116"/>
          <p:cNvCxnSpPr/>
          <p:nvPr/>
        </p:nvCxnSpPr>
        <p:spPr>
          <a:xfrm>
            <a:off x="4708478" y="491319"/>
            <a:ext cx="3534770" cy="27295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p:cNvSpPr txBox="1"/>
          <p:nvPr/>
        </p:nvSpPr>
        <p:spPr>
          <a:xfrm>
            <a:off x="5818478" y="373047"/>
            <a:ext cx="1021325" cy="400110"/>
          </a:xfrm>
          <a:prstGeom prst="rect">
            <a:avLst/>
          </a:prstGeom>
          <a:noFill/>
        </p:spPr>
        <p:txBody>
          <a:bodyPr wrap="square" rtlCol="0">
            <a:spAutoFit/>
          </a:bodyPr>
          <a:lstStyle/>
          <a:p>
            <a:r>
              <a:rPr lang="en-US" sz="1000" dirty="0" smtClean="0"/>
              <a:t>IP address is 20.20.20.20</a:t>
            </a:r>
            <a:endParaRPr lang="en-US" sz="1000" dirty="0"/>
          </a:p>
        </p:txBody>
      </p:sp>
      <p:sp>
        <p:nvSpPr>
          <p:cNvPr id="119" name="Freeform 118"/>
          <p:cNvSpPr/>
          <p:nvPr/>
        </p:nvSpPr>
        <p:spPr>
          <a:xfrm>
            <a:off x="4608394" y="1037230"/>
            <a:ext cx="3784979" cy="2251880"/>
          </a:xfrm>
          <a:custGeom>
            <a:avLst/>
            <a:gdLst>
              <a:gd name="connsiteX0" fmla="*/ 3784979 w 3784979"/>
              <a:gd name="connsiteY0" fmla="*/ 0 h 2251880"/>
              <a:gd name="connsiteX1" fmla="*/ 304800 w 3784979"/>
              <a:gd name="connsiteY1" fmla="*/ 286603 h 2251880"/>
              <a:gd name="connsiteX2" fmla="*/ 1956179 w 3784979"/>
              <a:gd name="connsiteY2" fmla="*/ 750627 h 2251880"/>
              <a:gd name="connsiteX3" fmla="*/ 2133600 w 3784979"/>
              <a:gd name="connsiteY3" fmla="*/ 2251880 h 2251880"/>
            </a:gdLst>
            <a:ahLst/>
            <a:cxnLst>
              <a:cxn ang="0">
                <a:pos x="connsiteX0" y="connsiteY0"/>
              </a:cxn>
              <a:cxn ang="0">
                <a:pos x="connsiteX1" y="connsiteY1"/>
              </a:cxn>
              <a:cxn ang="0">
                <a:pos x="connsiteX2" y="connsiteY2"/>
              </a:cxn>
              <a:cxn ang="0">
                <a:pos x="connsiteX3" y="connsiteY3"/>
              </a:cxn>
            </a:cxnLst>
            <a:rect l="l" t="t" r="r" b="b"/>
            <a:pathLst>
              <a:path w="3784979" h="2251880">
                <a:moveTo>
                  <a:pt x="3784979" y="0"/>
                </a:moveTo>
                <a:cubicBezTo>
                  <a:pt x="2197289" y="80749"/>
                  <a:pt x="609600" y="161498"/>
                  <a:pt x="304800" y="286603"/>
                </a:cubicBezTo>
                <a:cubicBezTo>
                  <a:pt x="0" y="411708"/>
                  <a:pt x="1651379" y="423081"/>
                  <a:pt x="1956179" y="750627"/>
                </a:cubicBezTo>
                <a:cubicBezTo>
                  <a:pt x="2260979" y="1078173"/>
                  <a:pt x="2197289" y="1665026"/>
                  <a:pt x="2133600" y="2251880"/>
                </a:cubicBezTo>
              </a:path>
            </a:pathLst>
          </a:custGeom>
          <a:ln>
            <a:solidFill>
              <a:srgbClr val="00B05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Oval Callout 119"/>
          <p:cNvSpPr/>
          <p:nvPr/>
        </p:nvSpPr>
        <p:spPr>
          <a:xfrm>
            <a:off x="7931649" y="932605"/>
            <a:ext cx="955343" cy="491320"/>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TextBox 122"/>
          <p:cNvSpPr txBox="1"/>
          <p:nvPr/>
        </p:nvSpPr>
        <p:spPr>
          <a:xfrm>
            <a:off x="7931622" y="1014491"/>
            <a:ext cx="968993" cy="338554"/>
          </a:xfrm>
          <a:prstGeom prst="rect">
            <a:avLst/>
          </a:prstGeom>
          <a:noFill/>
        </p:spPr>
        <p:txBody>
          <a:bodyPr wrap="square" rtlCol="0">
            <a:spAutoFit/>
          </a:bodyPr>
          <a:lstStyle/>
          <a:p>
            <a:r>
              <a:rPr lang="en-US" sz="800" dirty="0" smtClean="0"/>
              <a:t>http://app.abc.com:port/url.htm</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box(in)">
                                      <p:cBhvr>
                                        <p:cTn id="7" dur="500"/>
                                        <p:tgtEl>
                                          <p:spTgt spid="92"/>
                                        </p:tgtEl>
                                      </p:cBhvr>
                                    </p:animEffect>
                                  </p:childTnLst>
                                  <p:subTnLst>
                                    <p:set>
                                      <p:cBhvr override="childStyle">
                                        <p:cTn dur="1" fill="hold" display="0" masterRel="nextClick" afterEffect="1"/>
                                        <p:tgtEl>
                                          <p:spTgt spid="92"/>
                                        </p:tgtEl>
                                        <p:attrNameLst>
                                          <p:attrName>style.visibility</p:attrName>
                                        </p:attrNameLst>
                                      </p:cBhvr>
                                      <p:to>
                                        <p:strVal val="hidden"/>
                                      </p:to>
                                    </p:set>
                                  </p:subTnLst>
                                </p:cTn>
                              </p:par>
                              <p:par>
                                <p:cTn id="8" presetID="4" presetClass="entr" presetSubtype="16"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ox(in)">
                                      <p:cBhvr>
                                        <p:cTn id="10" dur="500"/>
                                        <p:tgtEl>
                                          <p:spTgt spid="106"/>
                                        </p:tgtEl>
                                      </p:cBhvr>
                                    </p:animEffect>
                                  </p:childTnLst>
                                  <p:subTnLst>
                                    <p:set>
                                      <p:cBhvr override="childStyle">
                                        <p:cTn dur="1" fill="hold" display="0" masterRel="nextClick" afterEffect="1"/>
                                        <p:tgtEl>
                                          <p:spTgt spid="10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wipe(right)">
                                      <p:cBhvr>
                                        <p:cTn id="15" dur="500"/>
                                        <p:tgtEl>
                                          <p:spTgt spid="108"/>
                                        </p:tgtEl>
                                      </p:cBhvr>
                                    </p:animEffect>
                                  </p:childTnLst>
                                  <p:subTnLst>
                                    <p:set>
                                      <p:cBhvr override="childStyle">
                                        <p:cTn dur="1" fill="hold" display="0" masterRel="nextClick" afterEffect="1"/>
                                        <p:tgtEl>
                                          <p:spTgt spid="10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wipe(up)">
                                      <p:cBhvr>
                                        <p:cTn id="20" dur="5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box(in)">
                                      <p:cBhvr>
                                        <p:cTn id="25" dur="500"/>
                                        <p:tgtEl>
                                          <p:spTgt spid="110"/>
                                        </p:tgtEl>
                                      </p:cBhvr>
                                    </p:animEffect>
                                  </p:childTnLst>
                                  <p:subTnLst>
                                    <p:set>
                                      <p:cBhvr override="childStyle">
                                        <p:cTn dur="1" fill="hold" display="0" masterRel="nextClick" afterEffect="1"/>
                                        <p:tgtEl>
                                          <p:spTgt spid="110"/>
                                        </p:tgtEl>
                                        <p:attrNameLst>
                                          <p:attrName>style.visibility</p:attrName>
                                        </p:attrNameLst>
                                      </p:cBhvr>
                                      <p:to>
                                        <p:strVal val="hidden"/>
                                      </p:to>
                                    </p:set>
                                  </p:subTnLst>
                                </p:cTn>
                              </p:par>
                              <p:par>
                                <p:cTn id="26" presetID="4" presetClass="entr" presetSubtype="16" fill="hold" grpId="0"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box(in)">
                                      <p:cBhvr>
                                        <p:cTn id="28" dur="500"/>
                                        <p:tgtEl>
                                          <p:spTgt spid="111"/>
                                        </p:tgtEl>
                                      </p:cBhvr>
                                    </p:animEffect>
                                  </p:childTnLst>
                                  <p:subTnLst>
                                    <p:set>
                                      <p:cBhvr override="childStyle">
                                        <p:cTn dur="1" fill="hold" display="0" masterRel="nextClick" afterEffect="1"/>
                                        <p:tgtEl>
                                          <p:spTgt spid="111"/>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wipe(down)">
                                      <p:cBhvr>
                                        <p:cTn id="33" dur="500"/>
                                        <p:tgtEl>
                                          <p:spTgt spid="112"/>
                                        </p:tgtEl>
                                      </p:cBhvr>
                                    </p:animEffect>
                                  </p:childTnLst>
                                  <p:subTnLst>
                                    <p:set>
                                      <p:cBhvr override="childStyle">
                                        <p:cTn dur="1" fill="hold" display="0" masterRel="nextClick" afterEffect="1"/>
                                        <p:tgtEl>
                                          <p:spTgt spid="112"/>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wipe(up)">
                                      <p:cBhvr>
                                        <p:cTn id="38" dur="500"/>
                                        <p:tgtEl>
                                          <p:spTgt spid="117"/>
                                        </p:tgtEl>
                                      </p:cBhvr>
                                    </p:animEffect>
                                  </p:childTnLst>
                                  <p:subTnLst>
                                    <p:set>
                                      <p:cBhvr override="childStyle">
                                        <p:cTn dur="1" fill="hold" display="0" masterRel="nextClick" afterEffect="1"/>
                                        <p:tgtEl>
                                          <p:spTgt spid="117"/>
                                        </p:tgtEl>
                                        <p:attrNameLst>
                                          <p:attrName>style.visibility</p:attrName>
                                        </p:attrNameLst>
                                      </p:cBhvr>
                                      <p:to>
                                        <p:strVal val="hidden"/>
                                      </p:to>
                                    </p:set>
                                  </p:subTnLst>
                                </p:cTn>
                              </p:par>
                              <p:par>
                                <p:cTn id="39" presetID="4" presetClass="entr" presetSubtype="16"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box(in)">
                                      <p:cBhvr>
                                        <p:cTn id="41" dur="500"/>
                                        <p:tgtEl>
                                          <p:spTgt spid="118"/>
                                        </p:tgtEl>
                                      </p:cBhvr>
                                    </p:animEffect>
                                  </p:childTnLst>
                                  <p:subTnLst>
                                    <p:set>
                                      <p:cBhvr override="childStyle">
                                        <p:cTn dur="1" fill="hold" display="0" masterRel="nextClick" afterEffect="1"/>
                                        <p:tgtEl>
                                          <p:spTgt spid="118"/>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20"/>
                                        </p:tgtEl>
                                        <p:attrNameLst>
                                          <p:attrName>style.visibility</p:attrName>
                                        </p:attrNameLst>
                                      </p:cBhvr>
                                      <p:to>
                                        <p:strVal val="visible"/>
                                      </p:to>
                                    </p:set>
                                    <p:animEffect transition="in" filter="box(in)">
                                      <p:cBhvr>
                                        <p:cTn id="46" dur="500"/>
                                        <p:tgtEl>
                                          <p:spTgt spid="12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box(in)">
                                      <p:cBhvr>
                                        <p:cTn id="49" dur="500"/>
                                        <p:tgtEl>
                                          <p:spTgt spid="1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wipe(up)">
                                      <p:cBhvr>
                                        <p:cTn id="5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6" grpId="0"/>
      <p:bldP spid="109" grpId="0" animBg="1"/>
      <p:bldP spid="110" grpId="0" animBg="1"/>
      <p:bldP spid="111" grpId="0"/>
      <p:bldP spid="112" grpId="0" animBg="1"/>
      <p:bldP spid="118" grpId="0"/>
      <p:bldP spid="119" grpId="0" animBg="1"/>
      <p:bldP spid="120" grpId="0" animBg="1"/>
      <p:bldP spid="12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5_Corp_temp_2009_Office07">
  <a:themeElements>
    <a:clrScheme name="F5 Corp Colors 2009">
      <a:dk1>
        <a:srgbClr val="000000"/>
      </a:dk1>
      <a:lt1>
        <a:srgbClr val="FFFFFF"/>
      </a:lt1>
      <a:dk2>
        <a:srgbClr val="3B3D3C"/>
      </a:dk2>
      <a:lt2>
        <a:srgbClr val="FFFFFF"/>
      </a:lt2>
      <a:accent1>
        <a:srgbClr val="7E99AA"/>
      </a:accent1>
      <a:accent2>
        <a:srgbClr val="F2AF32"/>
      </a:accent2>
      <a:accent3>
        <a:srgbClr val="CCCCCC"/>
      </a:accent3>
      <a:accent4>
        <a:srgbClr val="34699A"/>
      </a:accent4>
      <a:accent5>
        <a:srgbClr val="BE0F34"/>
      </a:accent5>
      <a:accent6>
        <a:srgbClr val="5A7E92"/>
      </a:accent6>
      <a:hlink>
        <a:srgbClr val="34699A"/>
      </a:hlink>
      <a:folHlink>
        <a:srgbClr val="CCCC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0042BBEAF8634B940E3122966E3221" ma:contentTypeVersion="0" ma:contentTypeDescription="Create a new document." ma:contentTypeScope="" ma:versionID="143b11d10529bc2a1db7170d6bb6e96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DD0E6FF5-DB8D-4761-9A41-39A592F6CD5C}">
  <ds:schemaRefs>
    <ds:schemaRef ds:uri="http://schemas.microsoft.com/office/2006/metadata/properties"/>
  </ds:schemaRefs>
</ds:datastoreItem>
</file>

<file path=customXml/itemProps2.xml><?xml version="1.0" encoding="utf-8"?>
<ds:datastoreItem xmlns:ds="http://schemas.openxmlformats.org/officeDocument/2006/customXml" ds:itemID="{875E3568-7A8C-4FF6-B5DA-166C53EBC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6E51E40-0258-41A6-951B-4660BED29907}">
  <ds:schemaRefs>
    <ds:schemaRef ds:uri="http://schemas.microsoft.com/sharepoint/v3/contenttype/forms"/>
  </ds:schemaRefs>
</ds:datastoreItem>
</file>

<file path=customXml/itemProps4.xml><?xml version="1.0" encoding="utf-8"?>
<ds:datastoreItem xmlns:ds="http://schemas.openxmlformats.org/officeDocument/2006/customXml" ds:itemID="{FBE908B4-DB20-442B-AD4A-599BC1209A4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F5_Corp_temp_2009</Template>
  <TotalTime>11030</TotalTime>
  <Words>843</Words>
  <Application>Microsoft Office PowerPoint</Application>
  <PresentationFormat>On-screen Show (4:3)</PresentationFormat>
  <Paragraphs>206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F5_Corp_temp_2009_Office07</vt:lpstr>
      <vt:lpstr>Application Availability Solution for Tigo</vt:lpstr>
      <vt:lpstr>Solution Requirements</vt:lpstr>
      <vt:lpstr>Proposed </vt:lpstr>
      <vt:lpstr>Traffic Flow</vt:lpstr>
      <vt:lpstr>Slide 5</vt:lpstr>
      <vt:lpstr>Slide 6</vt:lpstr>
      <vt:lpstr>Slide 7</vt:lpstr>
      <vt:lpstr>Slide 8</vt:lpstr>
      <vt:lpstr>Slide 9</vt:lpstr>
      <vt:lpstr>When Web or App server un available </vt:lpstr>
      <vt:lpstr>Slide 11</vt:lpstr>
      <vt:lpstr>Slide 12</vt:lpstr>
      <vt:lpstr>When Links are down or whole DC is unavailable</vt:lpstr>
      <vt:lpstr>Slide 14</vt:lpstr>
      <vt:lpstr>Slide 15</vt:lpstr>
      <vt:lpstr>Slide 16</vt:lpstr>
    </vt:vector>
  </TitlesOfParts>
  <Company>F5 Networks,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Equinox Launch</dc:title>
  <dc:creator>Mike Krasnow</dc:creator>
  <cp:lastModifiedBy>ramanuj.singh</cp:lastModifiedBy>
  <cp:revision>360</cp:revision>
  <dcterms:created xsi:type="dcterms:W3CDTF">2009-08-13T15:19:19Z</dcterms:created>
  <dcterms:modified xsi:type="dcterms:W3CDTF">2012-05-21T06:56:40Z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0x0101003E0042BBEAF8634B940E3122966E3221</vt:lpwstr>
  </property>
  <property fmtid="{D5CDD505-2E9C-101B-9397-08002B2CF9AE}" pid="3" name="ArticulateUseProject">
    <vt:lpwstr>1</vt:lpwstr>
  </property>
  <property fmtid="{D5CDD505-2E9C-101B-9397-08002B2CF9AE}" pid="4" name="ArticulatePath">
    <vt:lpwstr>http://mainstreet/sites/Launch/Equinox/Shared%20Documents/Sales%20Call%20v10-1%20Phase%201%20Overview%20draft</vt:lpwstr>
  </property>
  <property fmtid="{D5CDD505-2E9C-101B-9397-08002B2CF9AE}" pid="5" name="ContentType">
    <vt:lpwstr>Document</vt:lpwstr>
  </property>
  <property fmtid="{D5CDD505-2E9C-101B-9397-08002B2CF9AE}" pid="6" name="ArticulateGUID">
    <vt:lpwstr>E8FAD105-B104-4951-82EB-C5F81DB1E399</vt:lpwstr>
  </property>
  <property fmtid="{D5CDD505-2E9C-101B-9397-08002B2CF9AE}" pid="7" name="ArticulateProjectFull">
    <vt:lpwstr>\\athens\Groups\Public\SalesReadiness\Equinox\Partners\10.1 Partner Part 1 reduced.ppta</vt:lpwstr>
  </property>
</Properties>
</file>