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326" r:id="rId3"/>
    <p:sldId id="362" r:id="rId4"/>
    <p:sldId id="327" r:id="rId5"/>
    <p:sldId id="333" r:id="rId6"/>
    <p:sldId id="334" r:id="rId7"/>
    <p:sldId id="341" r:id="rId8"/>
    <p:sldId id="340" r:id="rId9"/>
    <p:sldId id="335" r:id="rId10"/>
    <p:sldId id="337" r:id="rId11"/>
    <p:sldId id="338" r:id="rId12"/>
    <p:sldId id="339" r:id="rId13"/>
    <p:sldId id="328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60" r:id="rId29"/>
    <p:sldId id="361" r:id="rId30"/>
    <p:sldId id="357" r:id="rId31"/>
    <p:sldId id="356" r:id="rId32"/>
    <p:sldId id="358" r:id="rId33"/>
    <p:sldId id="359" r:id="rId34"/>
    <p:sldId id="259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48F"/>
    <a:srgbClr val="D4C0AA"/>
    <a:srgbClr val="FF3300"/>
    <a:srgbClr val="34589E"/>
    <a:srgbClr val="375786"/>
    <a:srgbClr val="01214F"/>
    <a:srgbClr val="062C68"/>
    <a:srgbClr val="3F5C81"/>
    <a:srgbClr val="22448F"/>
    <a:srgbClr val="204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3" autoAdjust="0"/>
    <p:restoredTop sz="94271" autoAdjust="0"/>
  </p:normalViewPr>
  <p:slideViewPr>
    <p:cSldViewPr snapToGrid="0" snapToObjects="1">
      <p:cViewPr varScale="1">
        <p:scale>
          <a:sx n="82" d="100"/>
          <a:sy n="82" d="100"/>
        </p:scale>
        <p:origin x="148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78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A516D3-B299-DB41-850E-95024899A3C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8B6E61-B6E4-AC48-9C1D-E866CD95A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0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6E61-B6E4-AC48-9C1D-E866CD95A4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e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 bwMode="auto">
          <a:xfrm>
            <a:off x="0" y="5435601"/>
            <a:ext cx="9144000" cy="14223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52" name="Round Same Side Corner Rectangle 51"/>
          <p:cNvSpPr/>
          <p:nvPr userDrawn="1"/>
        </p:nvSpPr>
        <p:spPr bwMode="auto">
          <a:xfrm rot="10800000">
            <a:off x="-9" y="1536700"/>
            <a:ext cx="9144001" cy="38989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3000">
                <a:srgbClr val="375786"/>
              </a:gs>
              <a:gs pos="0">
                <a:srgbClr val="3F5C81"/>
              </a:gs>
              <a:gs pos="87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88900" dir="162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4" name="Rectangle 63"/>
          <p:cNvSpPr/>
          <p:nvPr userDrawn="1"/>
        </p:nvSpPr>
        <p:spPr bwMode="auto">
          <a:xfrm>
            <a:off x="0" y="1193801"/>
            <a:ext cx="9144000" cy="342900"/>
          </a:xfrm>
          <a:prstGeom prst="rect">
            <a:avLst/>
          </a:prstGeom>
          <a:solidFill>
            <a:srgbClr val="0121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0388" y="3074194"/>
            <a:ext cx="7986712" cy="80486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4113101"/>
            <a:ext cx="7975600" cy="750887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buFont typeface="Wingdings 3" pitchFamily="29" charset="2"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7" name="Rectangle 16"/>
          <p:cNvSpPr>
            <a:spLocks noChangeArrowheads="1"/>
          </p:cNvSpPr>
          <p:nvPr userDrawn="1"/>
        </p:nvSpPr>
        <p:spPr bwMode="gray">
          <a:xfrm>
            <a:off x="8479632" y="6346825"/>
            <a:ext cx="3921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FontTx/>
              <a:buNone/>
            </a:pPr>
            <a:fld id="{87D76800-0758-884B-97BF-557B8695EEE8}" type="slidenum">
              <a:rPr lang="en-US" sz="800">
                <a:solidFill>
                  <a:schemeClr val="tx1"/>
                </a:solidFill>
              </a:rPr>
              <a:pPr algn="r">
                <a:lnSpc>
                  <a:spcPct val="100000"/>
                </a:lnSpc>
                <a:buFontTx/>
                <a:buNone/>
              </a:p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5226837" y="820634"/>
            <a:ext cx="325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Customer Driven Innovation</a:t>
            </a:r>
          </a:p>
        </p:txBody>
      </p:sp>
      <p:sp>
        <p:nvSpPr>
          <p:cNvPr id="55" name="Rectangle 16"/>
          <p:cNvSpPr>
            <a:spLocks noChangeArrowheads="1"/>
          </p:cNvSpPr>
          <p:nvPr userDrawn="1"/>
        </p:nvSpPr>
        <p:spPr bwMode="gray">
          <a:xfrm>
            <a:off x="8479632" y="6346825"/>
            <a:ext cx="3921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FontTx/>
              <a:buNone/>
            </a:pPr>
            <a:fld id="{87D76800-0758-884B-97BF-557B8695EEE8}" type="slidenum">
              <a:rPr lang="en-US" sz="800">
                <a:solidFill>
                  <a:schemeClr val="tx1"/>
                </a:solidFill>
              </a:rPr>
              <a:pPr algn="r">
                <a:lnSpc>
                  <a:spcPct val="100000"/>
                </a:lnSpc>
                <a:buFontTx/>
                <a:buNone/>
              </a:p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 userDrawn="1"/>
        </p:nvCxnSpPr>
        <p:spPr bwMode="auto">
          <a:xfrm>
            <a:off x="571500" y="3995169"/>
            <a:ext cx="7975600" cy="1588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2700000">
              <a:srgbClr val="000000">
                <a:alpha val="43000"/>
              </a:srgbClr>
            </a:outerShdw>
          </a:effectLst>
        </p:spPr>
      </p:cxnSp>
      <p:sp>
        <p:nvSpPr>
          <p:cNvPr id="57" name="TextBox 56"/>
          <p:cNvSpPr txBox="1"/>
          <p:nvPr userDrawn="1"/>
        </p:nvSpPr>
        <p:spPr>
          <a:xfrm>
            <a:off x="482600" y="5836761"/>
            <a:ext cx="378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 not distribute/edit/copy without the </a:t>
            </a:r>
            <a:br>
              <a:rPr lang="en-US" sz="1200" dirty="0"/>
            </a:br>
            <a:r>
              <a:rPr lang="en-US" sz="1200" dirty="0"/>
              <a:t>written consent of A10 Networks</a:t>
            </a:r>
          </a:p>
        </p:txBody>
      </p:sp>
      <p:pic>
        <p:nvPicPr>
          <p:cNvPr id="59" name="Picture 58" descr="A10_PPT template_2012_award-1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533" y="5737575"/>
            <a:ext cx="560851" cy="560851"/>
          </a:xfrm>
          <a:prstGeom prst="rect">
            <a:avLst/>
          </a:prstGeom>
        </p:spPr>
      </p:pic>
      <p:pic>
        <p:nvPicPr>
          <p:cNvPr id="60" name="Picture 59" descr="A10_PPT template_2012_award-09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5955" y="5737575"/>
            <a:ext cx="560851" cy="560851"/>
          </a:xfrm>
          <a:prstGeom prst="rect">
            <a:avLst/>
          </a:prstGeom>
        </p:spPr>
      </p:pic>
      <p:pic>
        <p:nvPicPr>
          <p:cNvPr id="61" name="Picture 60" descr="A10_PPT template_2012_award-08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377" y="5737575"/>
            <a:ext cx="560851" cy="560851"/>
          </a:xfrm>
          <a:prstGeom prst="rect">
            <a:avLst/>
          </a:prstGeom>
        </p:spPr>
      </p:pic>
      <p:pic>
        <p:nvPicPr>
          <p:cNvPr id="62" name="Picture 61" descr="A10_PPT template_2012_award-07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24799" y="5737575"/>
            <a:ext cx="560851" cy="560851"/>
          </a:xfrm>
          <a:prstGeom prst="rect">
            <a:avLst/>
          </a:prstGeom>
        </p:spPr>
      </p:pic>
      <p:pic>
        <p:nvPicPr>
          <p:cNvPr id="63" name="Picture 62" descr="A10_PPT-template_2012_logoTagline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388" y="214579"/>
            <a:ext cx="4937686" cy="896670"/>
          </a:xfrm>
          <a:prstGeom prst="rect">
            <a:avLst/>
          </a:prstGeom>
        </p:spPr>
      </p:pic>
      <p:pic>
        <p:nvPicPr>
          <p:cNvPr id="20" name="Picture 19" descr="image01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91227" y="5737575"/>
            <a:ext cx="1455873" cy="562496"/>
          </a:xfrm>
          <a:prstGeom prst="rect">
            <a:avLst/>
          </a:prstGeom>
        </p:spPr>
      </p:pic>
      <p:pic>
        <p:nvPicPr>
          <p:cNvPr id="18" name="Picture 17" descr="A10_PPT-template_2012_confidential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388" y="6324600"/>
            <a:ext cx="1257300" cy="32848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19075"/>
            <a:ext cx="2103437" cy="552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588" y="219075"/>
            <a:ext cx="6159500" cy="5521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-14" y="1040467"/>
            <a:ext cx="9144000" cy="5306358"/>
          </a:xfrm>
          <a:prstGeom prst="rect">
            <a:avLst/>
          </a:prstGeom>
          <a:gradFill flip="none" rotWithShape="1">
            <a:gsLst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  <a:gs pos="10000">
                <a:schemeClr val="accent5">
                  <a:lumMod val="60000"/>
                  <a:lumOff val="40000"/>
                </a:schemeClr>
              </a:gs>
              <a:gs pos="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7" name="Round Same Side Corner Rectangle 6"/>
          <p:cNvSpPr/>
          <p:nvPr userDrawn="1"/>
        </p:nvSpPr>
        <p:spPr bwMode="auto">
          <a:xfrm rot="10800000">
            <a:off x="-14" y="2058312"/>
            <a:ext cx="9144001" cy="3425371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3000">
                <a:srgbClr val="375786"/>
              </a:gs>
              <a:gs pos="0">
                <a:srgbClr val="3F5C81"/>
              </a:gs>
              <a:gs pos="87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88900" dir="162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6686" y="3011152"/>
            <a:ext cx="7850414" cy="804863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gray">
          <a:xfrm>
            <a:off x="8479632" y="6346825"/>
            <a:ext cx="3921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FontTx/>
              <a:buNone/>
            </a:pPr>
            <a:fld id="{87D76800-0758-884B-97BF-557B8695EEE8}" type="slidenum">
              <a:rPr lang="en-US" sz="800">
                <a:solidFill>
                  <a:schemeClr val="tx1"/>
                </a:solidFill>
              </a:rPr>
              <a:pPr algn="r">
                <a:lnSpc>
                  <a:spcPct val="100000"/>
                </a:lnSpc>
                <a:buFontTx/>
                <a:buNone/>
              </a:p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1715412"/>
            <a:ext cx="9144000" cy="342900"/>
          </a:xfrm>
          <a:prstGeom prst="rect">
            <a:avLst/>
          </a:prstGeom>
          <a:solidFill>
            <a:srgbClr val="0121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pic>
        <p:nvPicPr>
          <p:cNvPr id="9" name="Picture 8" descr="A10_PPT-template_2012_logoTag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388" y="647292"/>
            <a:ext cx="4937686" cy="896670"/>
          </a:xfrm>
          <a:prstGeom prst="rect">
            <a:avLst/>
          </a:prstGeom>
        </p:spPr>
      </p:pic>
      <p:pic>
        <p:nvPicPr>
          <p:cNvPr id="8" name="Picture 7" descr="A10_PPT-template_2012_confidenti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0263" y="6324600"/>
            <a:ext cx="1257300" cy="32848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793730"/>
            <a:ext cx="9144000" cy="5306358"/>
          </a:xfrm>
          <a:prstGeom prst="rect">
            <a:avLst/>
          </a:prstGeom>
          <a:gradFill flip="none" rotWithShape="1">
            <a:gsLst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  <a:gs pos="10000">
                <a:schemeClr val="accent5">
                  <a:lumMod val="60000"/>
                  <a:lumOff val="40000"/>
                </a:schemeClr>
              </a:gs>
              <a:gs pos="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13" name="Round Same Side Corner Rectangle 12"/>
          <p:cNvSpPr/>
          <p:nvPr userDrawn="1"/>
        </p:nvSpPr>
        <p:spPr bwMode="auto">
          <a:xfrm rot="10800000">
            <a:off x="-16" y="2162631"/>
            <a:ext cx="9144001" cy="3367311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3000">
                <a:srgbClr val="375786"/>
              </a:gs>
              <a:gs pos="0">
                <a:srgbClr val="3F5C81"/>
              </a:gs>
              <a:gs pos="87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88900" dir="162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 userDrawn="1"/>
        </p:nvSpPr>
        <p:spPr bwMode="gray">
          <a:xfrm>
            <a:off x="8479632" y="6346825"/>
            <a:ext cx="3921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FontTx/>
              <a:buNone/>
            </a:pPr>
            <a:fld id="{87D76800-0758-884B-97BF-557B8695EEE8}" type="slidenum">
              <a:rPr lang="en-US" sz="800">
                <a:solidFill>
                  <a:schemeClr val="tx1"/>
                </a:solidFill>
              </a:rPr>
              <a:pPr algn="r">
                <a:lnSpc>
                  <a:spcPct val="100000"/>
                </a:lnSpc>
                <a:buFontTx/>
                <a:buNone/>
              </a:p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822459"/>
            <a:ext cx="9144000" cy="342900"/>
          </a:xfrm>
          <a:prstGeom prst="rect">
            <a:avLst/>
          </a:prstGeom>
          <a:solidFill>
            <a:srgbClr val="0121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gray">
          <a:xfrm>
            <a:off x="8479632" y="6346825"/>
            <a:ext cx="3921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FontTx/>
              <a:buNone/>
            </a:pPr>
            <a:fld id="{87D76800-0758-884B-97BF-557B8695EEE8}" type="slidenum">
              <a:rPr lang="en-US" sz="800">
                <a:solidFill>
                  <a:schemeClr val="tx1"/>
                </a:solidFill>
              </a:rPr>
              <a:pPr algn="r">
                <a:lnSpc>
                  <a:spcPct val="100000"/>
                </a:lnSpc>
                <a:buFontTx/>
                <a:buNone/>
              </a:p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8" name="Picture 7" descr="A10_PPT-template_2012_logoTag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384" y="766275"/>
            <a:ext cx="5154497" cy="93551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39032" y="6208325"/>
            <a:ext cx="71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 not distribute/edit/copy without the written consent of A10 Networks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2345064"/>
            <a:ext cx="9135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Thank You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4" y="5656551"/>
            <a:ext cx="913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www.a10networks.com</a:t>
            </a:r>
          </a:p>
        </p:txBody>
      </p:sp>
      <p:pic>
        <p:nvPicPr>
          <p:cNvPr id="1026" name="Picture 2" descr="C:\Users\mchiang\Desktop\desktop_background_2012-0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61" y="3686633"/>
            <a:ext cx="1179731" cy="117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hiang\Desktop\desktop_background_2012-0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75" y="3686633"/>
            <a:ext cx="1179731" cy="117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hiang\Desktop\desktop_background_2012-0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54" y="3686633"/>
            <a:ext cx="1179731" cy="117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814800" y="4861808"/>
            <a:ext cx="112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Any App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833526" y="48618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Any Cloud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091385" y="4861808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Any Size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355725"/>
            <a:ext cx="41306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355725"/>
            <a:ext cx="4132262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 bwMode="auto">
          <a:xfrm rot="10800000">
            <a:off x="-2" y="-202140"/>
            <a:ext cx="9144001" cy="1079500"/>
          </a:xfrm>
          <a:prstGeom prst="round2SameRect">
            <a:avLst>
              <a:gd name="adj1" fmla="val 3333"/>
              <a:gd name="adj2" fmla="val 0"/>
            </a:avLst>
          </a:prstGeom>
          <a:gradFill flip="none" rotWithShape="1">
            <a:gsLst>
              <a:gs pos="41000">
                <a:srgbClr val="062C68"/>
              </a:gs>
              <a:gs pos="0">
                <a:schemeClr val="accent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09588" y="1126067"/>
            <a:ext cx="8415337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09588" y="134405"/>
            <a:ext cx="729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8485188" y="6449486"/>
            <a:ext cx="3921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FontTx/>
              <a:buNone/>
            </a:pPr>
            <a:fld id="{CFB6401E-6DF9-5D43-820B-404884518F8B}" type="slidenum">
              <a:rPr lang="en-US" sz="800">
                <a:solidFill>
                  <a:schemeClr val="tx1"/>
                </a:solidFill>
              </a:rPr>
              <a:pPr algn="r">
                <a:lnSpc>
                  <a:spcPct val="100000"/>
                </a:lnSpc>
                <a:buFontTx/>
                <a:buNone/>
              </a:p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7" name="Picture 6" descr="A10_PPT-template_2012_foote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96316" y="6170053"/>
            <a:ext cx="3323937" cy="603277"/>
          </a:xfrm>
          <a:prstGeom prst="rect">
            <a:avLst/>
          </a:prstGeom>
        </p:spPr>
      </p:pic>
      <p:pic>
        <p:nvPicPr>
          <p:cNvPr id="8" name="Picture 7" descr="A10_PPT-template_2012_confidential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80263" y="6324600"/>
            <a:ext cx="1257300" cy="3284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29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29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29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29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29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29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29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29" charset="0"/>
        </a:defRPr>
      </a:lvl9pPr>
    </p:titleStyle>
    <p:bodyStyle>
      <a:lvl1pPr marL="284163" indent="-284163" algn="l" rtl="0" eaLnBrk="1" fontAlgn="base" hangingPunct="1">
        <a:lnSpc>
          <a:spcPct val="100000"/>
        </a:lnSpc>
        <a:spcBef>
          <a:spcPct val="75000"/>
        </a:spcBef>
        <a:spcAft>
          <a:spcPct val="0"/>
        </a:spcAft>
        <a:buClr>
          <a:schemeClr val="bg2"/>
        </a:buClr>
        <a:buSzPct val="65000"/>
        <a:buFont typeface="Wingdings 3" pitchFamily="29" charset="2"/>
        <a:buChar char=""/>
        <a:defRPr sz="2200" b="1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SzPct val="65000"/>
        <a:buFont typeface="Wingdings 2" pitchFamily="29" charset="2"/>
        <a:buChar char=""/>
        <a:defRPr>
          <a:solidFill>
            <a:schemeClr val="tx1">
              <a:lumMod val="75000"/>
              <a:lumOff val="25000"/>
            </a:schemeClr>
          </a:solidFill>
          <a:latin typeface="+mn-lt"/>
          <a:ea typeface="ＭＳ Ｐゴシック" pitchFamily="29" charset="-128"/>
        </a:defRPr>
      </a:lvl2pPr>
      <a:lvl3pPr marL="1143000" indent="-228600" algn="l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SzPct val="65000"/>
        <a:buFont typeface="Wingdings 2" pitchFamily="29" charset="2"/>
        <a:buChar char="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ＭＳ Ｐゴシック" pitchFamily="29" charset="-128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65000"/>
        <a:buFont typeface="Wingdings 2" pitchFamily="29" charset="2"/>
        <a:buChar char="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ＭＳ Ｐゴシック" pitchFamily="29" charset="-128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65000"/>
        <a:buFont typeface="Wingdings 2" pitchFamily="29" charset="2"/>
        <a:buChar char="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ＭＳ Ｐゴシック" pitchFamily="2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5000"/>
        <a:buFont typeface="Wingdings 2" pitchFamily="29" charset="2"/>
        <a:buChar char=""/>
        <a:defRPr sz="1600">
          <a:solidFill>
            <a:schemeClr val="folHlink"/>
          </a:solidFill>
          <a:latin typeface="+mn-lt"/>
          <a:ea typeface="ＭＳ Ｐゴシック" pitchFamily="2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5000"/>
        <a:buFont typeface="Wingdings 2" pitchFamily="29" charset="2"/>
        <a:buChar char=""/>
        <a:defRPr sz="1600">
          <a:solidFill>
            <a:schemeClr val="folHlink"/>
          </a:solidFill>
          <a:latin typeface="+mn-lt"/>
          <a:ea typeface="ＭＳ Ｐゴシック" pitchFamily="2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5000"/>
        <a:buFont typeface="Wingdings 2" pitchFamily="29" charset="2"/>
        <a:buChar char=""/>
        <a:defRPr sz="1600">
          <a:solidFill>
            <a:schemeClr val="folHlink"/>
          </a:solidFill>
          <a:latin typeface="+mn-lt"/>
          <a:ea typeface="ＭＳ Ｐゴシック" pitchFamily="2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5000"/>
        <a:buFont typeface="Wingdings 2" pitchFamily="29" charset="2"/>
        <a:buChar char=""/>
        <a:defRPr sz="1600">
          <a:solidFill>
            <a:schemeClr val="folHlink"/>
          </a:solidFill>
          <a:latin typeface="+mn-lt"/>
          <a:ea typeface="ＭＳ Ｐゴシック" pitchFamily="2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Application Firewall (WAF) - Demo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Yasir Liaqatullah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Data Exposure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9551" y="1152525"/>
            <a:ext cx="8505824" cy="2657475"/>
          </a:xfrm>
        </p:spPr>
        <p:txBody>
          <a:bodyPr/>
          <a:lstStyle/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Data is exposed in clear text and it can be tweaked to manipulate the functionality of the site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Cookie Values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2493168"/>
            <a:ext cx="5133975" cy="38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460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Data Exposure –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9551" y="1152526"/>
            <a:ext cx="8505824" cy="1181100"/>
          </a:xfrm>
        </p:spPr>
        <p:txBody>
          <a:bodyPr/>
          <a:lstStyle/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Encrypt Cookies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124076"/>
            <a:ext cx="6987431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125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Data Exposure –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9551" y="1152526"/>
            <a:ext cx="8505824" cy="1181100"/>
          </a:xfrm>
        </p:spPr>
        <p:txBody>
          <a:bodyPr/>
          <a:lstStyle/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Encrypt Cookies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124076"/>
            <a:ext cx="6987431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91" y="1962148"/>
            <a:ext cx="624032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882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Form Field Inconsistencies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0488" y="908050"/>
            <a:ext cx="8415337" cy="4511675"/>
          </a:xfrm>
        </p:spPr>
        <p:txBody>
          <a:bodyPr/>
          <a:lstStyle/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Hidden form fields are tampered with</a:t>
            </a:r>
          </a:p>
          <a:p>
            <a:pPr lvl="1"/>
            <a:r>
              <a:rPr lang="en-US" dirty="0"/>
              <a:t>Additional fields are sent by the user </a:t>
            </a:r>
          </a:p>
          <a:p>
            <a:pPr lvl="1"/>
            <a:r>
              <a:rPr lang="en-US" dirty="0"/>
              <a:t>Some fields are NOT sent by the user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36" y="2600325"/>
            <a:ext cx="6738783" cy="36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9708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Form Field Inconsistencies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0488" y="908050"/>
            <a:ext cx="8415337" cy="4511675"/>
          </a:xfrm>
        </p:spPr>
        <p:txBody>
          <a:bodyPr/>
          <a:lstStyle/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Hidden form fields are tampered with</a:t>
            </a:r>
          </a:p>
          <a:p>
            <a:pPr lvl="1"/>
            <a:r>
              <a:rPr lang="en-US" dirty="0"/>
              <a:t>Additional fields are sent by the user </a:t>
            </a:r>
          </a:p>
          <a:p>
            <a:pPr lvl="1"/>
            <a:r>
              <a:rPr lang="en-US" dirty="0"/>
              <a:t>Some fields are NOT sent by the user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1" y="1621896"/>
            <a:ext cx="5300662" cy="495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3594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Form Field Inconsistencies -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0488" y="908050"/>
            <a:ext cx="8415337" cy="4511675"/>
          </a:xfrm>
        </p:spPr>
        <p:txBody>
          <a:bodyPr/>
          <a:lstStyle/>
          <a:p>
            <a:r>
              <a:rPr lang="en-US" dirty="0"/>
              <a:t>Mitigation:</a:t>
            </a:r>
          </a:p>
          <a:p>
            <a:pPr lvl="1"/>
            <a:r>
              <a:rPr lang="en-US" dirty="0"/>
              <a:t>Enable Form Field Consistency Check to:</a:t>
            </a:r>
          </a:p>
          <a:p>
            <a:pPr lvl="2"/>
            <a:r>
              <a:rPr lang="en-US" dirty="0"/>
              <a:t>Reject forms with modified </a:t>
            </a:r>
            <a:r>
              <a:rPr lang="en-US" b="1" dirty="0"/>
              <a:t>hidden</a:t>
            </a:r>
            <a:r>
              <a:rPr lang="en-US" dirty="0"/>
              <a:t> fields</a:t>
            </a:r>
          </a:p>
          <a:p>
            <a:pPr lvl="2"/>
            <a:r>
              <a:rPr lang="en-US" dirty="0"/>
              <a:t>Reject forms with additional fields</a:t>
            </a:r>
          </a:p>
          <a:p>
            <a:pPr lvl="2"/>
            <a:r>
              <a:rPr lang="en-US" dirty="0"/>
              <a:t>Reject forms with fields removed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924175"/>
            <a:ext cx="628275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3990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Form Field Inconsistencies -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0488" y="908050"/>
            <a:ext cx="8415337" cy="4511675"/>
          </a:xfrm>
        </p:spPr>
        <p:txBody>
          <a:bodyPr/>
          <a:lstStyle/>
          <a:p>
            <a:r>
              <a:rPr lang="en-US" dirty="0"/>
              <a:t>Mitigation:</a:t>
            </a:r>
          </a:p>
          <a:p>
            <a:pPr lvl="1"/>
            <a:r>
              <a:rPr lang="en-US" dirty="0"/>
              <a:t>Enable Form Field Consistency Check to:</a:t>
            </a:r>
          </a:p>
          <a:p>
            <a:pPr lvl="2"/>
            <a:r>
              <a:rPr lang="en-US" dirty="0"/>
              <a:t>Reject forms with modified </a:t>
            </a:r>
            <a:r>
              <a:rPr lang="en-US" b="1" dirty="0"/>
              <a:t>hidden</a:t>
            </a:r>
            <a:r>
              <a:rPr lang="en-US" dirty="0"/>
              <a:t> fields</a:t>
            </a:r>
          </a:p>
          <a:p>
            <a:pPr lvl="2"/>
            <a:r>
              <a:rPr lang="en-US" dirty="0"/>
              <a:t>Reject forms with additional fields</a:t>
            </a:r>
          </a:p>
          <a:p>
            <a:pPr lvl="2"/>
            <a:r>
              <a:rPr lang="en-US" dirty="0"/>
              <a:t>Reject forms with fields removed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867025"/>
            <a:ext cx="6235692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330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Privileged URL’s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0488" y="908050"/>
            <a:ext cx="8415337" cy="4511675"/>
          </a:xfrm>
        </p:spPr>
        <p:txBody>
          <a:bodyPr/>
          <a:lstStyle/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Some URL’s should NOT be accessed by users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Admin Portal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84" y="2600324"/>
            <a:ext cx="5705741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833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Privileged URL’s -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Mitigation:</a:t>
            </a:r>
          </a:p>
          <a:p>
            <a:pPr lvl="1"/>
            <a:r>
              <a:rPr lang="en-US" dirty="0"/>
              <a:t>Block sensitive URL’s using a “blacklist”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6" y="2209800"/>
            <a:ext cx="7341498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743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Privileged URL’s -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Mitigation:</a:t>
            </a:r>
          </a:p>
          <a:p>
            <a:pPr lvl="1"/>
            <a:r>
              <a:rPr lang="en-US" dirty="0"/>
              <a:t>Block sensitive URL’s using a “blacklist”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924050"/>
            <a:ext cx="7146702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5002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dirty="0"/>
              <a:t>WAF Demo - 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09588" y="1126067"/>
            <a:ext cx="7921893" cy="1427128"/>
          </a:xfrm>
        </p:spPr>
        <p:txBody>
          <a:bodyPr/>
          <a:lstStyle/>
          <a:p>
            <a:r>
              <a:rPr lang="en-US" dirty="0"/>
              <a:t>Demo Objective</a:t>
            </a:r>
          </a:p>
          <a:p>
            <a:pPr lvl="1"/>
            <a:r>
              <a:rPr lang="en-US" dirty="0"/>
              <a:t>To demonstrate some of the common security problems and mitigation strategies using A10-Web Application Firewall</a:t>
            </a:r>
          </a:p>
          <a:p>
            <a:r>
              <a:rPr lang="en-US" dirty="0"/>
              <a:t>Required Hardware and Software</a:t>
            </a:r>
          </a:p>
          <a:p>
            <a:pPr lvl="1"/>
            <a:r>
              <a:rPr lang="en-US" dirty="0"/>
              <a:t>VMware </a:t>
            </a:r>
            <a:r>
              <a:rPr lang="en-US" dirty="0" err="1"/>
              <a:t>ESXi</a:t>
            </a:r>
            <a:r>
              <a:rPr lang="en-US" dirty="0"/>
              <a:t>, Workstation or Fusion</a:t>
            </a:r>
          </a:p>
          <a:p>
            <a:pPr lvl="1"/>
            <a:r>
              <a:rPr lang="en-US" dirty="0" err="1"/>
              <a:t>BadStore</a:t>
            </a:r>
            <a:r>
              <a:rPr lang="en-US" dirty="0"/>
              <a:t> Bootable CD </a:t>
            </a:r>
          </a:p>
          <a:p>
            <a:pPr lvl="1"/>
            <a:r>
              <a:rPr lang="en-US" dirty="0"/>
              <a:t>Windows Client running Firefox</a:t>
            </a:r>
          </a:p>
        </p:txBody>
      </p:sp>
    </p:spTree>
    <p:extLst>
      <p:ext uri="{BB962C8B-B14F-4D97-AF65-F5344CB8AC3E}">
        <p14:creationId xmlns:p14="http://schemas.microsoft.com/office/powerpoint/2010/main" val="7987733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Privileged URL’s -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Mitigation:</a:t>
            </a:r>
          </a:p>
          <a:p>
            <a:pPr lvl="1"/>
            <a:r>
              <a:rPr lang="en-US" dirty="0"/>
              <a:t>Block sensitive URL’s using a “blacklist”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924050"/>
            <a:ext cx="7146702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40769"/>
            <a:ext cx="731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726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Some Data is too sensitive and should always be blocked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Credit Card Numbers, SSN Numbers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581273"/>
            <a:ext cx="575503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954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-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Block/Mask data which matches certain Patterns </a:t>
            </a:r>
          </a:p>
          <a:p>
            <a:pPr lvl="1"/>
            <a:r>
              <a:rPr lang="en-US" dirty="0"/>
              <a:t>Built-in Masks for:</a:t>
            </a:r>
          </a:p>
          <a:p>
            <a:pPr lvl="2"/>
            <a:r>
              <a:rPr lang="en-US" dirty="0"/>
              <a:t>Credit Card Numbers</a:t>
            </a:r>
          </a:p>
          <a:p>
            <a:pPr lvl="2"/>
            <a:r>
              <a:rPr lang="en-US" dirty="0"/>
              <a:t>US Social Security Numbers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40" y="2676526"/>
            <a:ext cx="60969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7780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-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Block/Mask data which matches certain Patterns </a:t>
            </a:r>
          </a:p>
          <a:p>
            <a:pPr lvl="1"/>
            <a:r>
              <a:rPr lang="en-US" dirty="0"/>
              <a:t>Built-in Masks for:</a:t>
            </a:r>
          </a:p>
          <a:p>
            <a:pPr lvl="2"/>
            <a:r>
              <a:rPr lang="en-US" dirty="0"/>
              <a:t>Credit Card Numbers</a:t>
            </a:r>
          </a:p>
          <a:p>
            <a:pPr lvl="2"/>
            <a:r>
              <a:rPr lang="en-US" dirty="0"/>
              <a:t>US Social Security Numbers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9" y="2781300"/>
            <a:ext cx="644840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38561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-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Custom Masks can be applied using PCRE</a:t>
            </a:r>
          </a:p>
          <a:p>
            <a:pPr lvl="1"/>
            <a:r>
              <a:rPr lang="en-US" dirty="0"/>
              <a:t>e.g. [0-9]{1,3}.[0-9]{1,3}.[0-9]{1,3}.[0-9]{1,3}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36" y="2266950"/>
            <a:ext cx="6302214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66888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Sniffing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Certain Headers in Responses divulge too much information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Server, X-Powered-By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2084504"/>
            <a:ext cx="5536036" cy="43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8842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Sniffing -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Remove Predefined Response Headers e.g. Server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4712"/>
            <a:ext cx="7591425" cy="45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6378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Sniffing -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Remove Predefined Response Headers e.g. Server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9" y="1745069"/>
            <a:ext cx="6767512" cy="438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77659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Buffer overflows are common and can cause severe problems, including root-access, or crashing of servers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Numerous Examples of </a:t>
            </a:r>
            <a:r>
              <a:rPr lang="en-US" b="1" i="1" dirty="0"/>
              <a:t>Script Kiddies</a:t>
            </a:r>
            <a:r>
              <a:rPr lang="en-US" dirty="0"/>
              <a:t> gaining root access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21506" name="Picture 2" descr="http://nmap.org/movies/matrix/trinity-nmapscreen-hd-cropscale-418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3228975"/>
            <a:ext cx="39814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nmap.org/movies/matrix/trinity-hacking-hd-cropscale-302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228975"/>
            <a:ext cx="28765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41540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Overflows -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After getting a baseline, change Buffer Overflow Settings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1981199"/>
            <a:ext cx="748798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5582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dirty="0"/>
              <a:t>WAF Demo - 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85788" y="1126067"/>
            <a:ext cx="7921893" cy="1427128"/>
          </a:xfrm>
        </p:spPr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The setup is entirely on a </a:t>
            </a:r>
            <a:r>
              <a:rPr lang="en-US" dirty="0" err="1"/>
              <a:t>HyperVisor</a:t>
            </a:r>
            <a:r>
              <a:rPr lang="en-US" dirty="0"/>
              <a:t> (</a:t>
            </a:r>
            <a:r>
              <a:rPr lang="en-US" dirty="0" err="1"/>
              <a:t>ESXi</a:t>
            </a:r>
            <a:r>
              <a:rPr lang="en-US" dirty="0"/>
              <a:t> in this case)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362695"/>
            <a:ext cx="5486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4575" y="3981450"/>
            <a:ext cx="271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Download from:</a:t>
            </a:r>
          </a:p>
          <a:p>
            <a:r>
              <a:rPr lang="en-US" sz="1200" dirty="0" err="1"/>
              <a:t>sharefile</a:t>
            </a:r>
            <a:r>
              <a:rPr lang="en-US" sz="1200" dirty="0"/>
              <a:t> -&gt; SE-Folder -&gt; Yasir-</a:t>
            </a:r>
            <a:r>
              <a:rPr lang="en-US" sz="1200" dirty="0" err="1"/>
              <a:t>Liaqat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62100" y="3893492"/>
            <a:ext cx="1800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FireFox</a:t>
            </a:r>
            <a:r>
              <a:rPr lang="en-US" sz="1200" dirty="0"/>
              <a:t>  +  Add-ons</a:t>
            </a:r>
          </a:p>
          <a:p>
            <a:r>
              <a:rPr lang="en-US" sz="1200" dirty="0"/>
              <a:t>   - Cookie Manager +</a:t>
            </a:r>
          </a:p>
          <a:p>
            <a:r>
              <a:rPr lang="en-US" sz="1200" dirty="0"/>
              <a:t>   - </a:t>
            </a:r>
            <a:r>
              <a:rPr lang="en-US" sz="1200" dirty="0" err="1"/>
              <a:t>TemperData</a:t>
            </a:r>
            <a:r>
              <a:rPr lang="en-US" sz="1200" dirty="0"/>
              <a:t> </a:t>
            </a:r>
          </a:p>
          <a:p>
            <a:r>
              <a:rPr lang="en-US" sz="1200" dirty="0"/>
              <a:t>   - Live HTTP Headers</a:t>
            </a:r>
          </a:p>
          <a:p>
            <a:r>
              <a:rPr lang="en-US" sz="1200" dirty="0"/>
              <a:t>   - User Agent Switcher</a:t>
            </a:r>
          </a:p>
        </p:txBody>
      </p:sp>
    </p:spTree>
    <p:extLst>
      <p:ext uri="{BB962C8B-B14F-4D97-AF65-F5344CB8AC3E}">
        <p14:creationId xmlns:p14="http://schemas.microsoft.com/office/powerpoint/2010/main" val="203816829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Features: Blocking Bot’s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Feature</a:t>
            </a:r>
          </a:p>
          <a:p>
            <a:pPr lvl="1"/>
            <a:r>
              <a:rPr lang="en-US" dirty="0"/>
              <a:t>Known Bot’s can be blocked by checking user-agent. Definitions can be updated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03" y="1752600"/>
            <a:ext cx="6979396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332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Features: Blocking Bot’s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Feature</a:t>
            </a:r>
          </a:p>
          <a:p>
            <a:pPr lvl="1"/>
            <a:r>
              <a:rPr lang="en-US" dirty="0"/>
              <a:t>Known Bot’s can be blocked by checking user-agent. Definitions can be updated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4" y="1750515"/>
            <a:ext cx="6862762" cy="403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5464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Features: Blocking Bot’s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Feature</a:t>
            </a:r>
          </a:p>
          <a:p>
            <a:pPr lvl="1"/>
            <a:r>
              <a:rPr lang="en-US" dirty="0"/>
              <a:t>Known Bot’s can be blocked by checking user-agent. Definitions can be updated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052638"/>
            <a:ext cx="85534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0167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Features: Redirecting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08051"/>
            <a:ext cx="8505825" cy="2044700"/>
          </a:xfrm>
        </p:spPr>
        <p:txBody>
          <a:bodyPr/>
          <a:lstStyle/>
          <a:p>
            <a:r>
              <a:rPr lang="en-US" dirty="0"/>
              <a:t>Feature</a:t>
            </a:r>
          </a:p>
          <a:p>
            <a:pPr lvl="1"/>
            <a:r>
              <a:rPr lang="en-US" dirty="0"/>
              <a:t>Instead of blocking, a hacker can be redirected to a different page e.g. a honeypot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1714499"/>
            <a:ext cx="6896100" cy="42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99090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Demonstrated Vulnerabilities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09588" y="1355725"/>
            <a:ext cx="8415337" cy="4511675"/>
          </a:xfrm>
        </p:spPr>
        <p:txBody>
          <a:bodyPr/>
          <a:lstStyle/>
          <a:p>
            <a:r>
              <a:rPr lang="en-US" dirty="0"/>
              <a:t>Vulnerabilities</a:t>
            </a:r>
          </a:p>
          <a:p>
            <a:pPr lvl="1"/>
            <a:r>
              <a:rPr lang="en-US" dirty="0"/>
              <a:t>SQL Injection Attack</a:t>
            </a:r>
          </a:p>
          <a:p>
            <a:pPr lvl="1"/>
            <a:r>
              <a:rPr lang="en-US" dirty="0"/>
              <a:t>XSS (Cross Site Scripting) Attack</a:t>
            </a:r>
          </a:p>
          <a:p>
            <a:pPr lvl="1"/>
            <a:r>
              <a:rPr lang="en-US" dirty="0"/>
              <a:t>Data Exposure</a:t>
            </a:r>
          </a:p>
          <a:p>
            <a:pPr lvl="1"/>
            <a:r>
              <a:rPr lang="en-US" dirty="0"/>
              <a:t>Form Field Inconsistencies</a:t>
            </a:r>
          </a:p>
          <a:p>
            <a:pPr lvl="1"/>
            <a:r>
              <a:rPr lang="en-US" dirty="0"/>
              <a:t>Privileged URL’s</a:t>
            </a:r>
          </a:p>
          <a:p>
            <a:pPr lvl="1"/>
            <a:r>
              <a:rPr lang="en-US" dirty="0"/>
              <a:t>Sensitive Data Leaks (Credit Card, SSN)</a:t>
            </a:r>
          </a:p>
          <a:p>
            <a:pPr lvl="2"/>
            <a:r>
              <a:rPr lang="en-US" dirty="0"/>
              <a:t>Credit Card Numbers</a:t>
            </a:r>
          </a:p>
          <a:p>
            <a:pPr lvl="2"/>
            <a:r>
              <a:rPr lang="en-US" dirty="0"/>
              <a:t>US Social Security Numbers</a:t>
            </a:r>
          </a:p>
          <a:p>
            <a:pPr lvl="2"/>
            <a:r>
              <a:rPr lang="en-US" dirty="0"/>
              <a:t>Generic </a:t>
            </a:r>
            <a:r>
              <a:rPr lang="en-US" dirty="0" err="1"/>
              <a:t>Maskable</a:t>
            </a:r>
            <a:r>
              <a:rPr lang="en-US" dirty="0"/>
              <a:t> Content  (PCRE)</a:t>
            </a:r>
          </a:p>
          <a:p>
            <a:pPr lvl="1"/>
            <a:r>
              <a:rPr lang="en-US" dirty="0"/>
              <a:t>Response Sniffing</a:t>
            </a:r>
          </a:p>
          <a:p>
            <a:pPr lvl="1"/>
            <a:r>
              <a:rPr lang="en-US" dirty="0"/>
              <a:t>Buffer Overflows</a:t>
            </a:r>
          </a:p>
          <a:p>
            <a:pPr lvl="1"/>
            <a:r>
              <a:rPr lang="en-US" dirty="0"/>
              <a:t>Bot Checking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045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SQL Injection Attack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9551" y="1152525"/>
            <a:ext cx="8505824" cy="2657475"/>
          </a:xfrm>
        </p:spPr>
        <p:txBody>
          <a:bodyPr/>
          <a:lstStyle/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Modify the input such that it becomes an SQL command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Expected: 1001                       (select 1001)                 </a:t>
            </a:r>
          </a:p>
          <a:p>
            <a:pPr lvl="1"/>
            <a:r>
              <a:rPr lang="en-US" dirty="0"/>
              <a:t>Received: 1001’ or 1=1#         (select 1001’ or 1=1)  (Always True)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900488"/>
            <a:ext cx="75342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8224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SQL Injection Attack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9551" y="1152526"/>
            <a:ext cx="8505824" cy="1181100"/>
          </a:xfrm>
        </p:spPr>
        <p:txBody>
          <a:bodyPr/>
          <a:lstStyle/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Enable SQLIA Check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1" y="2333626"/>
            <a:ext cx="791001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7159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XSS Attack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9551" y="1152525"/>
            <a:ext cx="8505824" cy="2657475"/>
          </a:xfrm>
        </p:spPr>
        <p:txBody>
          <a:bodyPr/>
          <a:lstStyle/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A script is embedded in a page or a link by a hacker. When an unsuspecting user access the page, the script is executed on her machine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&lt;script&gt; alert (‘Attacked’) &lt;/script&gt;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19" y="3152774"/>
            <a:ext cx="4828293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05338"/>
            <a:ext cx="20859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734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XSS Attack Mitigation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9551" y="1152526"/>
            <a:ext cx="8505824" cy="1181100"/>
          </a:xfrm>
        </p:spPr>
        <p:txBody>
          <a:bodyPr/>
          <a:lstStyle/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Enable XSS Check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333626"/>
            <a:ext cx="7532969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5056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Data Exposure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9551" y="1152525"/>
            <a:ext cx="8505824" cy="2657475"/>
          </a:xfrm>
        </p:spPr>
        <p:txBody>
          <a:bodyPr/>
          <a:lstStyle/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Data is exposed in clear text and it can be tweaked to manipulate the functionality of the site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Cookie Values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2533650"/>
            <a:ext cx="59749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9301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FF9900"/>
      </a:dk2>
      <a:lt2>
        <a:srgbClr val="003366"/>
      </a:lt2>
      <a:accent1>
        <a:srgbClr val="5279A9"/>
      </a:accent1>
      <a:accent2>
        <a:srgbClr val="BBAB86"/>
      </a:accent2>
      <a:accent3>
        <a:srgbClr val="FFFFFF"/>
      </a:accent3>
      <a:accent4>
        <a:srgbClr val="000000"/>
      </a:accent4>
      <a:accent5>
        <a:srgbClr val="B3BED1"/>
      </a:accent5>
      <a:accent6>
        <a:srgbClr val="A99B79"/>
      </a:accent6>
      <a:hlink>
        <a:srgbClr val="687A52"/>
      </a:hlink>
      <a:folHlink>
        <a:srgbClr val="87878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9900"/>
        </a:dk2>
        <a:lt2>
          <a:srgbClr val="003366"/>
        </a:lt2>
        <a:accent1>
          <a:srgbClr val="5279A9"/>
        </a:accent1>
        <a:accent2>
          <a:srgbClr val="BBAB86"/>
        </a:accent2>
        <a:accent3>
          <a:srgbClr val="FFFFFF"/>
        </a:accent3>
        <a:accent4>
          <a:srgbClr val="000000"/>
        </a:accent4>
        <a:accent5>
          <a:srgbClr val="B3BED1"/>
        </a:accent5>
        <a:accent6>
          <a:srgbClr val="A99B79"/>
        </a:accent6>
        <a:hlink>
          <a:srgbClr val="687A52"/>
        </a:hlink>
        <a:folHlink>
          <a:srgbClr val="8787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A10_PPT_template.potx</Template>
  <TotalTime>26757</TotalTime>
  <Words>753</Words>
  <Application>Microsoft Office PowerPoint</Application>
  <PresentationFormat>On-screen Show (4:3)</PresentationFormat>
  <Paragraphs>172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Wingdings 2</vt:lpstr>
      <vt:lpstr>Wingdings 3</vt:lpstr>
      <vt:lpstr>Default Design</vt:lpstr>
      <vt:lpstr>Web Application Firewall (WAF) - Demo</vt:lpstr>
      <vt:lpstr>WAF Demo - Introduction</vt:lpstr>
      <vt:lpstr>WAF Demo - Introduction</vt:lpstr>
      <vt:lpstr>Demonstrated Vulnerabilities</vt:lpstr>
      <vt:lpstr>SQL Injection Attack</vt:lpstr>
      <vt:lpstr>SQL Injection Attack Mitigation</vt:lpstr>
      <vt:lpstr>XSS Attack</vt:lpstr>
      <vt:lpstr>XSS Attack Mitigation</vt:lpstr>
      <vt:lpstr>Data Exposure</vt:lpstr>
      <vt:lpstr>Data Exposure</vt:lpstr>
      <vt:lpstr>Data Exposure – Mitigation</vt:lpstr>
      <vt:lpstr>Data Exposure – Mitigation</vt:lpstr>
      <vt:lpstr>Form Field Inconsistencies</vt:lpstr>
      <vt:lpstr>Form Field Inconsistencies</vt:lpstr>
      <vt:lpstr>Form Field Inconsistencies - Mitigation</vt:lpstr>
      <vt:lpstr>Form Field Inconsistencies - Mitigation</vt:lpstr>
      <vt:lpstr>Privileged URL’s</vt:lpstr>
      <vt:lpstr>Privileged URL’s - Mitigation</vt:lpstr>
      <vt:lpstr>Privileged URL’s - Mitigation</vt:lpstr>
      <vt:lpstr>Privileged URL’s - Mitigation</vt:lpstr>
      <vt:lpstr>Sensitive Data</vt:lpstr>
      <vt:lpstr>Sensitive Data - Mitigation</vt:lpstr>
      <vt:lpstr>Sensitive Data - Mitigation</vt:lpstr>
      <vt:lpstr>Sensitive Data - Mitigation</vt:lpstr>
      <vt:lpstr>Response Sniffing</vt:lpstr>
      <vt:lpstr>Response Sniffing - Mitigation</vt:lpstr>
      <vt:lpstr>Response Sniffing - Mitigation</vt:lpstr>
      <vt:lpstr>Buffer Overflows</vt:lpstr>
      <vt:lpstr>Buffer Overflows - Mitigation</vt:lpstr>
      <vt:lpstr>Other Features: Blocking Bot’s</vt:lpstr>
      <vt:lpstr>Other Features: Blocking Bot’s</vt:lpstr>
      <vt:lpstr>Other Features: Blocking Bot’s</vt:lpstr>
      <vt:lpstr>Other Features: Redirecting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A10 Networks</dc:creator>
  <cp:lastModifiedBy>TARUN VERMA</cp:lastModifiedBy>
  <cp:revision>306</cp:revision>
  <cp:lastPrinted>2013-05-30T19:30:39Z</cp:lastPrinted>
  <dcterms:created xsi:type="dcterms:W3CDTF">2012-05-25T17:41:21Z</dcterms:created>
  <dcterms:modified xsi:type="dcterms:W3CDTF">2018-08-07T09:43:17Z</dcterms:modified>
</cp:coreProperties>
</file>