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5" r:id="rId1"/>
    <p:sldMasterId id="2147483711" r:id="rId2"/>
  </p:sldMasterIdLst>
  <p:notesMasterIdLst>
    <p:notesMasterId r:id="rId193"/>
  </p:notesMasterIdLst>
  <p:handoutMasterIdLst>
    <p:handoutMasterId r:id="rId194"/>
  </p:handoutMasterIdLst>
  <p:sldIdLst>
    <p:sldId id="490" r:id="rId3"/>
    <p:sldId id="501" r:id="rId4"/>
    <p:sldId id="908" r:id="rId5"/>
    <p:sldId id="491" r:id="rId6"/>
    <p:sldId id="831" r:id="rId7"/>
    <p:sldId id="832" r:id="rId8"/>
    <p:sldId id="833" r:id="rId9"/>
    <p:sldId id="834" r:id="rId10"/>
    <p:sldId id="828" r:id="rId11"/>
    <p:sldId id="829" r:id="rId12"/>
    <p:sldId id="830" r:id="rId13"/>
    <p:sldId id="632" r:id="rId14"/>
    <p:sldId id="772" r:id="rId15"/>
    <p:sldId id="812" r:id="rId16"/>
    <p:sldId id="813" r:id="rId17"/>
    <p:sldId id="633" r:id="rId18"/>
    <p:sldId id="634" r:id="rId19"/>
    <p:sldId id="635" r:id="rId20"/>
    <p:sldId id="659" r:id="rId21"/>
    <p:sldId id="661" r:id="rId22"/>
    <p:sldId id="660" r:id="rId23"/>
    <p:sldId id="636" r:id="rId24"/>
    <p:sldId id="662" r:id="rId25"/>
    <p:sldId id="663" r:id="rId26"/>
    <p:sldId id="664" r:id="rId27"/>
    <p:sldId id="665" r:id="rId28"/>
    <p:sldId id="666" r:id="rId29"/>
    <p:sldId id="667" r:id="rId30"/>
    <p:sldId id="637" r:id="rId31"/>
    <p:sldId id="638" r:id="rId32"/>
    <p:sldId id="639" r:id="rId33"/>
    <p:sldId id="640" r:id="rId34"/>
    <p:sldId id="641" r:id="rId35"/>
    <p:sldId id="642" r:id="rId36"/>
    <p:sldId id="643" r:id="rId37"/>
    <p:sldId id="644" r:id="rId38"/>
    <p:sldId id="668" r:id="rId39"/>
    <p:sldId id="669" r:id="rId40"/>
    <p:sldId id="645" r:id="rId41"/>
    <p:sldId id="646" r:id="rId42"/>
    <p:sldId id="820" r:id="rId43"/>
    <p:sldId id="647" r:id="rId44"/>
    <p:sldId id="821" r:id="rId45"/>
    <p:sldId id="827" r:id="rId46"/>
    <p:sldId id="648" r:id="rId47"/>
    <p:sldId id="822" r:id="rId48"/>
    <p:sldId id="652" r:id="rId49"/>
    <p:sldId id="823" r:id="rId50"/>
    <p:sldId id="861" r:id="rId51"/>
    <p:sldId id="862" r:id="rId52"/>
    <p:sldId id="863" r:id="rId53"/>
    <p:sldId id="865" r:id="rId54"/>
    <p:sldId id="866" r:id="rId55"/>
    <p:sldId id="867" r:id="rId56"/>
    <p:sldId id="868" r:id="rId57"/>
    <p:sldId id="670" r:id="rId58"/>
    <p:sldId id="654" r:id="rId59"/>
    <p:sldId id="678" r:id="rId60"/>
    <p:sldId id="679" r:id="rId61"/>
    <p:sldId id="655" r:id="rId62"/>
    <p:sldId id="680" r:id="rId63"/>
    <p:sldId id="681" r:id="rId64"/>
    <p:sldId id="656" r:id="rId65"/>
    <p:sldId id="657" r:id="rId66"/>
    <p:sldId id="682" r:id="rId67"/>
    <p:sldId id="685" r:id="rId68"/>
    <p:sldId id="686" r:id="rId69"/>
    <p:sldId id="838" r:id="rId70"/>
    <p:sldId id="688" r:id="rId71"/>
    <p:sldId id="689" r:id="rId72"/>
    <p:sldId id="690" r:id="rId73"/>
    <p:sldId id="691" r:id="rId74"/>
    <p:sldId id="839" r:id="rId75"/>
    <p:sldId id="840" r:id="rId76"/>
    <p:sldId id="844" r:id="rId77"/>
    <p:sldId id="841" r:id="rId78"/>
    <p:sldId id="842" r:id="rId79"/>
    <p:sldId id="843" r:id="rId80"/>
    <p:sldId id="845" r:id="rId81"/>
    <p:sldId id="846" r:id="rId82"/>
    <p:sldId id="847" r:id="rId83"/>
    <p:sldId id="848" r:id="rId84"/>
    <p:sldId id="849" r:id="rId85"/>
    <p:sldId id="850" r:id="rId86"/>
    <p:sldId id="851" r:id="rId87"/>
    <p:sldId id="852" r:id="rId88"/>
    <p:sldId id="857" r:id="rId89"/>
    <p:sldId id="858" r:id="rId90"/>
    <p:sldId id="859" r:id="rId91"/>
    <p:sldId id="712" r:id="rId92"/>
    <p:sldId id="696" r:id="rId93"/>
    <p:sldId id="697" r:id="rId94"/>
    <p:sldId id="748" r:id="rId95"/>
    <p:sldId id="749" r:id="rId96"/>
    <p:sldId id="750" r:id="rId97"/>
    <p:sldId id="751" r:id="rId98"/>
    <p:sldId id="869" r:id="rId99"/>
    <p:sldId id="870" r:id="rId100"/>
    <p:sldId id="295" r:id="rId101"/>
    <p:sldId id="296" r:id="rId102"/>
    <p:sldId id="903" r:id="rId103"/>
    <p:sldId id="905" r:id="rId104"/>
    <p:sldId id="907" r:id="rId105"/>
    <p:sldId id="906" r:id="rId106"/>
    <p:sldId id="814" r:id="rId107"/>
    <p:sldId id="815" r:id="rId108"/>
    <p:sldId id="816" r:id="rId109"/>
    <p:sldId id="817" r:id="rId110"/>
    <p:sldId id="818" r:id="rId111"/>
    <p:sldId id="819" r:id="rId112"/>
    <p:sldId id="713" r:id="rId113"/>
    <p:sldId id="698" r:id="rId114"/>
    <p:sldId id="699" r:id="rId115"/>
    <p:sldId id="714" r:id="rId116"/>
    <p:sldId id="824" r:id="rId117"/>
    <p:sldId id="825" r:id="rId118"/>
    <p:sldId id="826" r:id="rId119"/>
    <p:sldId id="835" r:id="rId120"/>
    <p:sldId id="837" r:id="rId121"/>
    <p:sldId id="723" r:id="rId122"/>
    <p:sldId id="724" r:id="rId123"/>
    <p:sldId id="727" r:id="rId124"/>
    <p:sldId id="730" r:id="rId125"/>
    <p:sldId id="731" r:id="rId126"/>
    <p:sldId id="735" r:id="rId127"/>
    <p:sldId id="736" r:id="rId128"/>
    <p:sldId id="737" r:id="rId129"/>
    <p:sldId id="752" r:id="rId130"/>
    <p:sldId id="672" r:id="rId131"/>
    <p:sldId id="753" r:id="rId132"/>
    <p:sldId id="673" r:id="rId133"/>
    <p:sldId id="674" r:id="rId134"/>
    <p:sldId id="675" r:id="rId135"/>
    <p:sldId id="754" r:id="rId136"/>
    <p:sldId id="755" r:id="rId137"/>
    <p:sldId id="774" r:id="rId138"/>
    <p:sldId id="756" r:id="rId139"/>
    <p:sldId id="757" r:id="rId140"/>
    <p:sldId id="758" r:id="rId141"/>
    <p:sldId id="759" r:id="rId142"/>
    <p:sldId id="760" r:id="rId143"/>
    <p:sldId id="761" r:id="rId144"/>
    <p:sldId id="762" r:id="rId145"/>
    <p:sldId id="763" r:id="rId146"/>
    <p:sldId id="775" r:id="rId147"/>
    <p:sldId id="769" r:id="rId148"/>
    <p:sldId id="776" r:id="rId149"/>
    <p:sldId id="777" r:id="rId150"/>
    <p:sldId id="778" r:id="rId151"/>
    <p:sldId id="779" r:id="rId152"/>
    <p:sldId id="797" r:id="rId153"/>
    <p:sldId id="780" r:id="rId154"/>
    <p:sldId id="781" r:id="rId155"/>
    <p:sldId id="782" r:id="rId156"/>
    <p:sldId id="783" r:id="rId157"/>
    <p:sldId id="784" r:id="rId158"/>
    <p:sldId id="785" r:id="rId159"/>
    <p:sldId id="786" r:id="rId160"/>
    <p:sldId id="798" r:id="rId161"/>
    <p:sldId id="787" r:id="rId162"/>
    <p:sldId id="788" r:id="rId163"/>
    <p:sldId id="789" r:id="rId164"/>
    <p:sldId id="790" r:id="rId165"/>
    <p:sldId id="791" r:id="rId166"/>
    <p:sldId id="807" r:id="rId167"/>
    <p:sldId id="795" r:id="rId168"/>
    <p:sldId id="808" r:id="rId169"/>
    <p:sldId id="809" r:id="rId170"/>
    <p:sldId id="810" r:id="rId171"/>
    <p:sldId id="796" r:id="rId172"/>
    <p:sldId id="677" r:id="rId173"/>
    <p:sldId id="799" r:id="rId174"/>
    <p:sldId id="811" r:id="rId175"/>
    <p:sldId id="526" r:id="rId176"/>
    <p:sldId id="542" r:id="rId177"/>
    <p:sldId id="527" r:id="rId178"/>
    <p:sldId id="528" r:id="rId179"/>
    <p:sldId id="529" r:id="rId180"/>
    <p:sldId id="530" r:id="rId181"/>
    <p:sldId id="531" r:id="rId182"/>
    <p:sldId id="532" r:id="rId183"/>
    <p:sldId id="533" r:id="rId184"/>
    <p:sldId id="534" r:id="rId185"/>
    <p:sldId id="535" r:id="rId186"/>
    <p:sldId id="536" r:id="rId187"/>
    <p:sldId id="537" r:id="rId188"/>
    <p:sldId id="538" r:id="rId189"/>
    <p:sldId id="539" r:id="rId190"/>
    <p:sldId id="540" r:id="rId191"/>
    <p:sldId id="541" r:id="rId192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195"/>
    </p:embeddedFont>
    <p:embeddedFont>
      <p:font typeface="Calibri" panose="020F0502020204030204" pitchFamily="34" charset="0"/>
      <p:regular r:id="rId196"/>
      <p:bold r:id="rId197"/>
      <p:italic r:id="rId198"/>
      <p:boldItalic r:id="rId199"/>
    </p:embeddedFont>
    <p:embeddedFont>
      <p:font typeface="Century Gothic" panose="020B0502020202020204" pitchFamily="34" charset="0"/>
      <p:regular r:id="rId200"/>
      <p:bold r:id="rId201"/>
      <p:italic r:id="rId202"/>
      <p:boldItalic r:id="rId203"/>
    </p:embeddedFont>
    <p:embeddedFont>
      <p:font typeface="Consolas" panose="020B0609020204030204" pitchFamily="49" charset="0"/>
      <p:regular r:id="rId204"/>
      <p:bold r:id="rId205"/>
      <p:italic r:id="rId206"/>
      <p:boldItalic r:id="rId207"/>
    </p:embeddedFont>
    <p:embeddedFont>
      <p:font typeface="Roboto" panose="02000000000000000000" pitchFamily="2" charset="0"/>
      <p:regular r:id="rId208"/>
      <p:bold r:id="rId209"/>
      <p:italic r:id="rId210"/>
      <p:boldItalic r:id="rId211"/>
    </p:embeddedFont>
    <p:embeddedFont>
      <p:font typeface="Roboto Light" panose="02000000000000000000" pitchFamily="2" charset="0"/>
      <p:regular r:id="rId212"/>
      <p:italic r:id="rId213"/>
    </p:embeddedFont>
    <p:embeddedFont>
      <p:font typeface="Roboto Regular" panose="02000000000000000000" pitchFamily="2" charset="0"/>
      <p:regular r:id="rId214"/>
    </p:embeddedFont>
    <p:embeddedFont>
      <p:font typeface="Wingdings 3" panose="05040102010807070707" pitchFamily="18" charset="2"/>
      <p:regular r:id="rId215"/>
    </p:embeddedFont>
  </p:embeddedFontLst>
  <p:defaultTextStyle>
    <a:defPPr>
      <a:defRPr lang="en-U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E6F6FEE-DB51-436E-81F5-8CA71C21A5E7}">
          <p14:sldIdLst>
            <p14:sldId id="490"/>
            <p14:sldId id="501"/>
            <p14:sldId id="908"/>
            <p14:sldId id="491"/>
            <p14:sldId id="831"/>
            <p14:sldId id="832"/>
            <p14:sldId id="833"/>
            <p14:sldId id="834"/>
            <p14:sldId id="828"/>
            <p14:sldId id="829"/>
            <p14:sldId id="830"/>
            <p14:sldId id="632"/>
            <p14:sldId id="772"/>
            <p14:sldId id="812"/>
            <p14:sldId id="813"/>
            <p14:sldId id="633"/>
            <p14:sldId id="634"/>
            <p14:sldId id="635"/>
            <p14:sldId id="659"/>
            <p14:sldId id="661"/>
            <p14:sldId id="660"/>
            <p14:sldId id="636"/>
            <p14:sldId id="662"/>
            <p14:sldId id="663"/>
            <p14:sldId id="664"/>
            <p14:sldId id="665"/>
            <p14:sldId id="666"/>
            <p14:sldId id="667"/>
            <p14:sldId id="637"/>
            <p14:sldId id="638"/>
            <p14:sldId id="639"/>
            <p14:sldId id="640"/>
            <p14:sldId id="641"/>
            <p14:sldId id="642"/>
            <p14:sldId id="643"/>
            <p14:sldId id="644"/>
            <p14:sldId id="668"/>
            <p14:sldId id="669"/>
            <p14:sldId id="645"/>
            <p14:sldId id="646"/>
            <p14:sldId id="820"/>
            <p14:sldId id="647"/>
            <p14:sldId id="821"/>
            <p14:sldId id="827"/>
            <p14:sldId id="648"/>
            <p14:sldId id="822"/>
            <p14:sldId id="652"/>
            <p14:sldId id="823"/>
            <p14:sldId id="861"/>
            <p14:sldId id="862"/>
            <p14:sldId id="863"/>
            <p14:sldId id="865"/>
            <p14:sldId id="866"/>
            <p14:sldId id="867"/>
            <p14:sldId id="868"/>
            <p14:sldId id="670"/>
            <p14:sldId id="654"/>
            <p14:sldId id="678"/>
            <p14:sldId id="679"/>
            <p14:sldId id="655"/>
            <p14:sldId id="680"/>
            <p14:sldId id="681"/>
            <p14:sldId id="656"/>
            <p14:sldId id="657"/>
            <p14:sldId id="682"/>
            <p14:sldId id="685"/>
            <p14:sldId id="686"/>
            <p14:sldId id="838"/>
            <p14:sldId id="688"/>
            <p14:sldId id="689"/>
            <p14:sldId id="690"/>
            <p14:sldId id="691"/>
            <p14:sldId id="839"/>
            <p14:sldId id="840"/>
            <p14:sldId id="844"/>
            <p14:sldId id="841"/>
            <p14:sldId id="842"/>
            <p14:sldId id="843"/>
            <p14:sldId id="845"/>
            <p14:sldId id="846"/>
            <p14:sldId id="847"/>
            <p14:sldId id="848"/>
            <p14:sldId id="849"/>
            <p14:sldId id="850"/>
            <p14:sldId id="851"/>
            <p14:sldId id="852"/>
            <p14:sldId id="857"/>
            <p14:sldId id="858"/>
            <p14:sldId id="859"/>
            <p14:sldId id="712"/>
            <p14:sldId id="696"/>
            <p14:sldId id="697"/>
            <p14:sldId id="748"/>
            <p14:sldId id="749"/>
            <p14:sldId id="750"/>
            <p14:sldId id="751"/>
            <p14:sldId id="869"/>
            <p14:sldId id="870"/>
            <p14:sldId id="295"/>
            <p14:sldId id="296"/>
            <p14:sldId id="903"/>
            <p14:sldId id="905"/>
            <p14:sldId id="907"/>
            <p14:sldId id="906"/>
            <p14:sldId id="814"/>
            <p14:sldId id="815"/>
            <p14:sldId id="816"/>
            <p14:sldId id="817"/>
            <p14:sldId id="818"/>
            <p14:sldId id="819"/>
            <p14:sldId id="713"/>
            <p14:sldId id="698"/>
            <p14:sldId id="699"/>
            <p14:sldId id="714"/>
            <p14:sldId id="824"/>
            <p14:sldId id="825"/>
            <p14:sldId id="826"/>
            <p14:sldId id="835"/>
            <p14:sldId id="837"/>
            <p14:sldId id="723"/>
            <p14:sldId id="724"/>
            <p14:sldId id="727"/>
            <p14:sldId id="730"/>
            <p14:sldId id="731"/>
            <p14:sldId id="735"/>
            <p14:sldId id="736"/>
            <p14:sldId id="737"/>
            <p14:sldId id="752"/>
            <p14:sldId id="672"/>
            <p14:sldId id="753"/>
            <p14:sldId id="673"/>
            <p14:sldId id="674"/>
            <p14:sldId id="675"/>
            <p14:sldId id="754"/>
            <p14:sldId id="755"/>
            <p14:sldId id="774"/>
            <p14:sldId id="756"/>
            <p14:sldId id="757"/>
            <p14:sldId id="758"/>
            <p14:sldId id="759"/>
            <p14:sldId id="760"/>
            <p14:sldId id="761"/>
            <p14:sldId id="762"/>
            <p14:sldId id="763"/>
            <p14:sldId id="775"/>
            <p14:sldId id="769"/>
            <p14:sldId id="776"/>
            <p14:sldId id="777"/>
            <p14:sldId id="778"/>
            <p14:sldId id="779"/>
            <p14:sldId id="797"/>
            <p14:sldId id="780"/>
            <p14:sldId id="781"/>
            <p14:sldId id="782"/>
            <p14:sldId id="783"/>
            <p14:sldId id="784"/>
            <p14:sldId id="785"/>
            <p14:sldId id="786"/>
            <p14:sldId id="798"/>
            <p14:sldId id="787"/>
            <p14:sldId id="788"/>
            <p14:sldId id="789"/>
            <p14:sldId id="790"/>
            <p14:sldId id="791"/>
            <p14:sldId id="807"/>
            <p14:sldId id="795"/>
            <p14:sldId id="808"/>
            <p14:sldId id="809"/>
            <p14:sldId id="810"/>
            <p14:sldId id="796"/>
            <p14:sldId id="677"/>
            <p14:sldId id="799"/>
            <p14:sldId id="811"/>
            <p14:sldId id="526"/>
            <p14:sldId id="542"/>
            <p14:sldId id="527"/>
            <p14:sldId id="528"/>
            <p14:sldId id="529"/>
            <p14:sldId id="530"/>
            <p14:sldId id="531"/>
            <p14:sldId id="532"/>
            <p14:sldId id="533"/>
            <p14:sldId id="534"/>
            <p14:sldId id="535"/>
            <p14:sldId id="536"/>
            <p14:sldId id="537"/>
            <p14:sldId id="538"/>
            <p14:sldId id="539"/>
            <p14:sldId id="540"/>
            <p14:sldId id="541"/>
          </p14:sldIdLst>
        </p14:section>
      </p14:sectionLst>
    </p:ext>
    <p:ext uri="{EFAFB233-063F-42B5-8137-9DF3F51BA10A}">
      <p15:sldGuideLst xmlns:p15="http://schemas.microsoft.com/office/powerpoint/2012/main">
        <p15:guide id="2" pos="4226" userDrawn="1">
          <p15:clr>
            <a:srgbClr val="A4A3A4"/>
          </p15:clr>
        </p15:guide>
        <p15:guide id="3" orient="horz" pos="1638" userDrawn="1">
          <p15:clr>
            <a:srgbClr val="A4A3A4"/>
          </p15:clr>
        </p15:guide>
        <p15:guide id="4" orient="horz" pos="1344" userDrawn="1">
          <p15:clr>
            <a:srgbClr val="A4A3A4"/>
          </p15:clr>
        </p15:guide>
        <p15:guide id="5" orient="horz" pos="822" userDrawn="1">
          <p15:clr>
            <a:srgbClr val="A4A3A4"/>
          </p15:clr>
        </p15:guide>
        <p15:guide id="6" pos="5178" userDrawn="1">
          <p15:clr>
            <a:srgbClr val="A4A3A4"/>
          </p15:clr>
        </p15:guide>
        <p15:guide id="8" pos="5700" userDrawn="1">
          <p15:clr>
            <a:srgbClr val="A4A3A4"/>
          </p15:clr>
        </p15:guide>
        <p15:guide id="9" orient="horz" pos="663" userDrawn="1">
          <p15:clr>
            <a:srgbClr val="A4A3A4"/>
          </p15:clr>
        </p15:guide>
        <p15:guide id="12" orient="horz" pos="2228" userDrawn="1">
          <p15:clr>
            <a:srgbClr val="A4A3A4"/>
          </p15:clr>
        </p15:guide>
        <p15:guide id="13" pos="960" userDrawn="1">
          <p15:clr>
            <a:srgbClr val="A4A3A4"/>
          </p15:clr>
        </p15:guide>
        <p15:guide id="14" pos="1277" userDrawn="1">
          <p15:clr>
            <a:srgbClr val="A4A3A4"/>
          </p15:clr>
        </p15:guide>
        <p15:guide id="15" pos="1663" userDrawn="1">
          <p15:clr>
            <a:srgbClr val="A4A3A4"/>
          </p15:clr>
        </p15:guide>
        <p15:guide id="16" pos="2434" userDrawn="1">
          <p15:clr>
            <a:srgbClr val="A4A3A4"/>
          </p15:clr>
        </p15:guide>
        <p15:guide id="17" pos="2978" userDrawn="1">
          <p15:clr>
            <a:srgbClr val="A4A3A4"/>
          </p15:clr>
        </p15:guide>
        <p15:guide id="23" pos="4725" userDrawn="1">
          <p15:clr>
            <a:srgbClr val="A4A3A4"/>
          </p15:clr>
        </p15:guide>
        <p15:guide id="24" pos="7015" userDrawn="1">
          <p15:clr>
            <a:srgbClr val="A4A3A4"/>
          </p15:clr>
        </p15:guide>
        <p15:guide id="25" pos="6131" userDrawn="1">
          <p15:clr>
            <a:srgbClr val="A4A3A4"/>
          </p15:clr>
        </p15:guide>
        <p15:guide id="26" pos="3250" userDrawn="1">
          <p15:clr>
            <a:srgbClr val="A4A3A4"/>
          </p15:clr>
        </p15:guide>
        <p15:guide id="27" orient="horz" pos="2704" userDrawn="1">
          <p15:clr>
            <a:srgbClr val="A4A3A4"/>
          </p15:clr>
        </p15:guide>
        <p15:guide id="29" orient="horz" pos="935" userDrawn="1">
          <p15:clr>
            <a:srgbClr val="A4A3A4"/>
          </p15:clr>
        </p15:guide>
        <p15:guide id="32" orient="horz" pos="4065" userDrawn="1">
          <p15:clr>
            <a:srgbClr val="A4A3A4"/>
          </p15:clr>
        </p15:guide>
        <p15:guide id="34" orient="horz" pos="25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C46DBE"/>
    <a:srgbClr val="1A2835"/>
    <a:srgbClr val="A1AD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39" autoAdjust="0"/>
    <p:restoredTop sz="92919" autoAdjust="0"/>
  </p:normalViewPr>
  <p:slideViewPr>
    <p:cSldViewPr snapToGrid="0" snapToObjects="1">
      <p:cViewPr varScale="1">
        <p:scale>
          <a:sx n="87" d="100"/>
          <a:sy n="87" d="100"/>
        </p:scale>
        <p:origin x="211" y="48"/>
      </p:cViewPr>
      <p:guideLst>
        <p:guide pos="4226"/>
        <p:guide orient="horz" pos="1638"/>
        <p:guide orient="horz" pos="1344"/>
        <p:guide orient="horz" pos="822"/>
        <p:guide pos="5178"/>
        <p:guide pos="5700"/>
        <p:guide orient="horz" pos="663"/>
        <p:guide orient="horz" pos="2228"/>
        <p:guide pos="960"/>
        <p:guide pos="1277"/>
        <p:guide pos="1663"/>
        <p:guide pos="2434"/>
        <p:guide pos="2978"/>
        <p:guide pos="4725"/>
        <p:guide pos="7015"/>
        <p:guide pos="6131"/>
        <p:guide pos="3250"/>
        <p:guide orient="horz" pos="2704"/>
        <p:guide orient="horz" pos="935"/>
        <p:guide orient="horz" pos="4065"/>
        <p:guide orient="horz" pos="2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font" Target="fonts/font11.fntdata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16" Type="http://schemas.openxmlformats.org/officeDocument/2006/relationships/presProps" Target="presProps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206" Type="http://schemas.openxmlformats.org/officeDocument/2006/relationships/font" Target="fonts/font12.fntdata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217" Type="http://schemas.openxmlformats.org/officeDocument/2006/relationships/viewProps" Target="viewProps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notesMaster" Target="notesMasters/notesMaster1.xml"/><Relationship Id="rId207" Type="http://schemas.openxmlformats.org/officeDocument/2006/relationships/font" Target="fonts/font13.fntdata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8" Type="http://schemas.openxmlformats.org/officeDocument/2006/relationships/theme" Target="theme/theme1.xml"/><Relationship Id="rId24" Type="http://schemas.openxmlformats.org/officeDocument/2006/relationships/slide" Target="slides/slide22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31" Type="http://schemas.openxmlformats.org/officeDocument/2006/relationships/slide" Target="slides/slide129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handoutMaster" Target="handoutMasters/handoutMaster1.xml"/><Relationship Id="rId208" Type="http://schemas.openxmlformats.org/officeDocument/2006/relationships/font" Target="fonts/font14.fntdata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219" Type="http://schemas.openxmlformats.org/officeDocument/2006/relationships/tableStyles" Target="tableStyles.xml"/><Relationship Id="rId3" Type="http://schemas.openxmlformats.org/officeDocument/2006/relationships/slide" Target="slides/slide1.xml"/><Relationship Id="rId214" Type="http://schemas.openxmlformats.org/officeDocument/2006/relationships/font" Target="fonts/font20.fntdata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font" Target="fonts/font1.fntdata"/><Relationship Id="rId209" Type="http://schemas.openxmlformats.org/officeDocument/2006/relationships/font" Target="fonts/font15.fntdata"/><Relationship Id="rId190" Type="http://schemas.openxmlformats.org/officeDocument/2006/relationships/slide" Target="slides/slide188.xml"/><Relationship Id="rId204" Type="http://schemas.openxmlformats.org/officeDocument/2006/relationships/font" Target="fonts/font10.fntdata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font" Target="fonts/font16.fntdata"/><Relationship Id="rId215" Type="http://schemas.openxmlformats.org/officeDocument/2006/relationships/font" Target="fonts/font21.fntdata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font" Target="fonts/font2.fntdata"/><Relationship Id="rId200" Type="http://schemas.openxmlformats.org/officeDocument/2006/relationships/font" Target="fonts/font6.fntdata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font" Target="fonts/font17.fntdata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font" Target="fonts/font3.fntdata"/><Relationship Id="rId201" Type="http://schemas.openxmlformats.org/officeDocument/2006/relationships/font" Target="fonts/font7.fntdata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12" Type="http://schemas.openxmlformats.org/officeDocument/2006/relationships/font" Target="fonts/font18.fntdata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font" Target="fonts/font4.fntdata"/><Relationship Id="rId202" Type="http://schemas.openxmlformats.org/officeDocument/2006/relationships/font" Target="fonts/font8.fntdata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13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115" Type="http://schemas.openxmlformats.org/officeDocument/2006/relationships/slide" Target="slides/slide113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9" Type="http://schemas.openxmlformats.org/officeDocument/2006/relationships/font" Target="fonts/font5.fntdata"/><Relationship Id="rId203" Type="http://schemas.openxmlformats.org/officeDocument/2006/relationships/font" Target="fonts/font9.fntdata"/><Relationship Id="rId1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2048-bit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Sheet1!$A$2:$A$9</c:f>
              <c:strCache>
                <c:ptCount val="8"/>
                <c:pt idx="0">
                  <c:v>Juniper SRX3600</c:v>
                </c:pt>
                <c:pt idx="1">
                  <c:v>Stonesoft 3202</c:v>
                </c:pt>
                <c:pt idx="2">
                  <c:v>Palo Alto Networks PA-5020</c:v>
                </c:pt>
                <c:pt idx="3">
                  <c:v>SourceFire 8250</c:v>
                </c:pt>
                <c:pt idx="4">
                  <c:v>Check Point 12600</c:v>
                </c:pt>
                <c:pt idx="5">
                  <c:v>Dell SonicWALL E10800</c:v>
                </c:pt>
                <c:pt idx="6">
                  <c:v>Fortinet 3600C</c:v>
                </c:pt>
                <c:pt idx="7">
                  <c:v>SourceFire 8290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0.36</c:v>
                </c:pt>
                <c:pt idx="1">
                  <c:v>0.76</c:v>
                </c:pt>
                <c:pt idx="2">
                  <c:v>0.79</c:v>
                </c:pt>
                <c:pt idx="3">
                  <c:v>0.83</c:v>
                </c:pt>
                <c:pt idx="4">
                  <c:v>0.87</c:v>
                </c:pt>
                <c:pt idx="5">
                  <c:v>0.94</c:v>
                </c:pt>
                <c:pt idx="6">
                  <c:v>0.94</c:v>
                </c:pt>
                <c:pt idx="7">
                  <c:v>0.96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A0-498C-93C9-FC85BDA6F90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Juniper SRX3600</c:v>
                </c:pt>
                <c:pt idx="1">
                  <c:v>Stonesoft 3202</c:v>
                </c:pt>
                <c:pt idx="2">
                  <c:v>Palo Alto Networks PA-5020</c:v>
                </c:pt>
                <c:pt idx="3">
                  <c:v>SourceFire 8250</c:v>
                </c:pt>
                <c:pt idx="4">
                  <c:v>Check Point 12600</c:v>
                </c:pt>
                <c:pt idx="5">
                  <c:v>Dell SonicWALL E10800</c:v>
                </c:pt>
                <c:pt idx="6">
                  <c:v>Fortinet 3600C</c:v>
                </c:pt>
                <c:pt idx="7">
                  <c:v>SourceFire 8290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01-7DA0-498C-93C9-FC85BDA6F90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4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Juniper SRX3600</c:v>
                </c:pt>
                <c:pt idx="1">
                  <c:v>Stonesoft 3202</c:v>
                </c:pt>
                <c:pt idx="2">
                  <c:v>Palo Alto Networks PA-5020</c:v>
                </c:pt>
                <c:pt idx="3">
                  <c:v>SourceFire 8250</c:v>
                </c:pt>
                <c:pt idx="4">
                  <c:v>Check Point 12600</c:v>
                </c:pt>
                <c:pt idx="5">
                  <c:v>Dell SonicWALL E10800</c:v>
                </c:pt>
                <c:pt idx="6">
                  <c:v>Fortinet 3600C</c:v>
                </c:pt>
                <c:pt idx="7">
                  <c:v>SourceFire 8290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02-7DA0-498C-93C9-FC85BDA6F9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202324256"/>
        <c:axId val="202324648"/>
      </c:barChart>
      <c:catAx>
        <c:axId val="202324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324648"/>
        <c:crosses val="autoZero"/>
        <c:auto val="1"/>
        <c:lblAlgn val="ctr"/>
        <c:lblOffset val="100"/>
        <c:noMultiLvlLbl val="0"/>
      </c:catAx>
      <c:valAx>
        <c:axId val="20232464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324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9C661F-DD6B-D54A-8EE0-EDD72C6784C2}" type="datetime1">
              <a:rPr lang="en-US" smtClean="0"/>
              <a:t>8/7/2018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3A0B1-47CF-734E-B07B-EC17253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768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8B1DD-EA71-DB42-A0B2-79BA3266A37B}" type="datetime1">
              <a:rPr lang="en-US" smtClean="0"/>
              <a:t>8/7/2018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EEDAF-5CCB-6F42-B29D-FA6C86812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8583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EEDAF-5CCB-6F42-B29D-FA6C868127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19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Scalable Symmetric Multi-Core Processing (SMMP)</a:t>
            </a:r>
          </a:p>
          <a:p>
            <a:pPr lvl="1"/>
            <a:r>
              <a:rPr lang="en-US" dirty="0"/>
              <a:t>Designed to Optimize Resource Utilization &amp; Efficiency</a:t>
            </a:r>
          </a:p>
          <a:p>
            <a:r>
              <a:rPr lang="en-US" dirty="0"/>
              <a:t>Shared-Memory Architecture (SMA)</a:t>
            </a:r>
          </a:p>
          <a:p>
            <a:pPr lvl="1"/>
            <a:r>
              <a:rPr lang="en-US" dirty="0"/>
              <a:t>Architected for 64-bit Multi-Core, Multi-Threaded Operations</a:t>
            </a:r>
          </a:p>
          <a:p>
            <a:pPr lvl="1"/>
            <a:r>
              <a:rPr lang="en-US" dirty="0"/>
              <a:t>Fundamental Benefits: Memory, Processor &amp; I/O Efficiency</a:t>
            </a:r>
          </a:p>
          <a:p>
            <a:pPr lvl="1"/>
            <a:r>
              <a:rPr lang="en-US" dirty="0"/>
              <a:t>Linear Performance Scalability with x86 Trajectory</a:t>
            </a:r>
          </a:p>
          <a:p>
            <a:r>
              <a:rPr lang="en-US" dirty="0"/>
              <a:t>Flexible Traffic Accelerator (FTA)</a:t>
            </a:r>
          </a:p>
          <a:p>
            <a:pPr lvl="1"/>
            <a:r>
              <a:rPr lang="en-US" dirty="0"/>
              <a:t>Multi-Processor Flow Distribution</a:t>
            </a:r>
          </a:p>
          <a:p>
            <a:pPr lvl="1"/>
            <a:r>
              <a:rPr lang="en-US" dirty="0"/>
              <a:t>Symmetric Distribution of Load Across Cores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B6E61-B6E4-AC48-9C1D-E866CD95A45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770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Mid-range</a:t>
            </a:r>
            <a:r>
              <a:rPr lang="en-US" baseline="0" dirty="0"/>
              <a:t> enterprise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B6E61-B6E4-AC48-9C1D-E866CD95A45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566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Mid-range</a:t>
            </a:r>
            <a:r>
              <a:rPr lang="en-US" baseline="0" dirty="0"/>
              <a:t> enterprise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B6E61-B6E4-AC48-9C1D-E866CD95A45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58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CFC5E-5338-4F01-B9E1-06270F57A602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877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Mid-range</a:t>
            </a:r>
            <a:r>
              <a:rPr lang="en-US" baseline="0" dirty="0"/>
              <a:t> enterprise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B6E61-B6E4-AC48-9C1D-E866CD95A45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512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Mid-range</a:t>
            </a:r>
            <a:r>
              <a:rPr lang="en-US" baseline="0" dirty="0"/>
              <a:t> enterprise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B6E61-B6E4-AC48-9C1D-E866CD95A455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74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dirty="0"/>
              <a:t>Establish SSL connection with the remote server and get the certificate from the remote server</a:t>
            </a:r>
          </a:p>
          <a:p>
            <a:pPr rtl="0"/>
            <a:endParaRPr lang="en-US" dirty="0"/>
          </a:p>
          <a:p>
            <a:pPr rtl="0"/>
            <a:r>
              <a:rPr lang="en-US" dirty="0"/>
              <a:t>Extract header information from server certificate. </a:t>
            </a:r>
          </a:p>
          <a:p>
            <a:pPr rtl="0"/>
            <a:r>
              <a:rPr lang="en-US" dirty="0"/>
              <a:t>Change the Issuer and the Public Key as defined in Client-SSL-Template.</a:t>
            </a:r>
          </a:p>
          <a:p>
            <a:pPr rtl="0"/>
            <a:r>
              <a:rPr lang="en-US" dirty="0"/>
              <a:t>Re-sign the new certificate using the CA-Certificate as specified in Client-SSL-Template. </a:t>
            </a:r>
          </a:p>
          <a:p>
            <a:pPr rtl="0"/>
            <a:r>
              <a:rPr lang="en-US" dirty="0"/>
              <a:t>Send the reconstructed Server-Hello to client.</a:t>
            </a:r>
          </a:p>
          <a:p>
            <a:endParaRPr lang="en-US" dirty="0"/>
          </a:p>
          <a:p>
            <a:pPr rtl="0"/>
            <a:r>
              <a:rPr lang="en-US" dirty="0"/>
              <a:t>Data decrypted and sent in clear-text through the security device.</a:t>
            </a:r>
          </a:p>
          <a:p>
            <a:pPr rtl="0"/>
            <a:endParaRPr lang="en-US" dirty="0"/>
          </a:p>
          <a:p>
            <a:pPr rtl="0"/>
            <a:r>
              <a:rPr lang="en-US" dirty="0"/>
              <a:t>New SSL session initiated with remote server.</a:t>
            </a:r>
          </a:p>
          <a:p>
            <a:pPr rtl="0"/>
            <a:r>
              <a:rPr lang="en-US" dirty="0"/>
              <a:t>Data encrypted and sent to remote server.</a:t>
            </a:r>
          </a:p>
          <a:p>
            <a:pPr rtl="0"/>
            <a:endParaRPr lang="en-US" dirty="0"/>
          </a:p>
          <a:p>
            <a:pPr rtl="0"/>
            <a:r>
              <a:rPr lang="en-US" dirty="0"/>
              <a:t>Response is decrypted and sent through the security device.</a:t>
            </a:r>
          </a:p>
          <a:p>
            <a:pPr rtl="0"/>
            <a:endParaRPr lang="en-US" dirty="0"/>
          </a:p>
          <a:p>
            <a:pPr rtl="0"/>
            <a:r>
              <a:rPr lang="en-US" dirty="0"/>
              <a:t>Response is encrypted again and sent to the client.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CFC5E-5338-4F01-B9E1-06270F57A602}" type="slidenum">
              <a:rPr lang="en-US" smtClean="0"/>
              <a:pPr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912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dirty="0"/>
              <a:t>Establish SSL connection with the remote server and get the certificate from the remote server</a:t>
            </a:r>
          </a:p>
          <a:p>
            <a:pPr rtl="0"/>
            <a:endParaRPr lang="en-US" dirty="0"/>
          </a:p>
          <a:p>
            <a:pPr rtl="0"/>
            <a:r>
              <a:rPr lang="en-US" dirty="0"/>
              <a:t>Extract header information from server certificate. </a:t>
            </a:r>
          </a:p>
          <a:p>
            <a:pPr rtl="0"/>
            <a:r>
              <a:rPr lang="en-US" dirty="0"/>
              <a:t>Change the Issuer and the Public Key as defined in Client-SSL-Template.</a:t>
            </a:r>
          </a:p>
          <a:p>
            <a:pPr rtl="0"/>
            <a:r>
              <a:rPr lang="en-US" dirty="0"/>
              <a:t>Re-sign the new certificate using the CA-Certificate as specified in Client-SSL-Template. </a:t>
            </a:r>
          </a:p>
          <a:p>
            <a:pPr rtl="0"/>
            <a:r>
              <a:rPr lang="en-US" dirty="0"/>
              <a:t>Send the reconstructed Server-Hello to client.</a:t>
            </a:r>
          </a:p>
          <a:p>
            <a:endParaRPr lang="en-US" dirty="0"/>
          </a:p>
          <a:p>
            <a:pPr rtl="0"/>
            <a:r>
              <a:rPr lang="en-US" dirty="0"/>
              <a:t>Data decrypted and sent in clear-text through the security device.</a:t>
            </a:r>
          </a:p>
          <a:p>
            <a:pPr rtl="0"/>
            <a:endParaRPr lang="en-US" dirty="0"/>
          </a:p>
          <a:p>
            <a:pPr rtl="0"/>
            <a:r>
              <a:rPr lang="en-US" dirty="0"/>
              <a:t>New SSL session initiated with remote server.</a:t>
            </a:r>
          </a:p>
          <a:p>
            <a:pPr rtl="0"/>
            <a:r>
              <a:rPr lang="en-US" dirty="0"/>
              <a:t>Data encrypted and sent to remote server.</a:t>
            </a:r>
          </a:p>
          <a:p>
            <a:pPr rtl="0"/>
            <a:endParaRPr lang="en-US" dirty="0"/>
          </a:p>
          <a:p>
            <a:pPr rtl="0"/>
            <a:r>
              <a:rPr lang="en-US" dirty="0"/>
              <a:t>Response is decrypted and sent through the security device.</a:t>
            </a:r>
          </a:p>
          <a:p>
            <a:pPr rtl="0"/>
            <a:endParaRPr lang="en-US" dirty="0"/>
          </a:p>
          <a:p>
            <a:pPr rtl="0"/>
            <a:r>
              <a:rPr lang="en-US" dirty="0"/>
              <a:t>Response is encrypted again and sent to the client.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CFC5E-5338-4F01-B9E1-06270F57A602}" type="slidenum">
              <a:rPr lang="en-US" smtClean="0"/>
              <a:pPr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241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7970167" y="5579518"/>
            <a:ext cx="797721" cy="766073"/>
          </a:xfrm>
          <a:prstGeom prst="line">
            <a:avLst/>
          </a:prstGeom>
          <a:ln w="9525">
            <a:solidFill>
              <a:srgbClr val="9FBCB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6838516" y="6345591"/>
            <a:ext cx="1929372" cy="531698"/>
          </a:xfrm>
          <a:prstGeom prst="line">
            <a:avLst/>
          </a:prstGeom>
          <a:ln w="9525">
            <a:solidFill>
              <a:srgbClr val="9FBCB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6651923" y="4768259"/>
            <a:ext cx="39636" cy="2109030"/>
          </a:xfrm>
          <a:prstGeom prst="line">
            <a:avLst/>
          </a:prstGeom>
          <a:ln w="9525">
            <a:solidFill>
              <a:srgbClr val="9FBCB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>
            <a:off x="4634503" y="5585500"/>
            <a:ext cx="3313177" cy="1272500"/>
          </a:xfrm>
          <a:prstGeom prst="line">
            <a:avLst/>
          </a:prstGeom>
          <a:ln w="9525">
            <a:solidFill>
              <a:srgbClr val="9FBCB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7949682" y="5124965"/>
            <a:ext cx="1725651" cy="460535"/>
          </a:xfrm>
          <a:prstGeom prst="line">
            <a:avLst/>
          </a:prstGeom>
          <a:ln w="9525">
            <a:solidFill>
              <a:srgbClr val="9FBCB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598" y="5444034"/>
            <a:ext cx="1254791" cy="659183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914400" y="6145795"/>
            <a:ext cx="430183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i="1" dirty="0">
                <a:solidFill>
                  <a:schemeClr val="accent2"/>
                </a:solidFill>
                <a:latin typeface="Roboto Light" charset="0"/>
                <a:ea typeface="Roboto Light" charset="0"/>
                <a:cs typeface="Roboto Light" charset="0"/>
              </a:rPr>
              <a:t>Reliable Security Always</a:t>
            </a:r>
            <a:r>
              <a:rPr lang="en-US" sz="1700" i="1" baseline="30000" dirty="0">
                <a:solidFill>
                  <a:schemeClr val="accent2"/>
                </a:solidFill>
                <a:latin typeface="Roboto Light" charset="0"/>
                <a:ea typeface="Roboto Light" charset="0"/>
                <a:cs typeface="Roboto Light" charset="0"/>
              </a:rPr>
              <a:t>™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9226288" y="6222480"/>
            <a:ext cx="25410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Roboto Regular"/>
                <a:cs typeface="Roboto Regular"/>
              </a:rPr>
              <a:t>CONFIDENTIAL  |  </a:t>
            </a:r>
            <a:r>
              <a:rPr lang="en-US" sz="1000" baseline="0" dirty="0">
                <a:solidFill>
                  <a:schemeClr val="bg1"/>
                </a:solidFill>
                <a:latin typeface="Roboto Regular"/>
                <a:cs typeface="Roboto Regular"/>
              </a:rPr>
              <a:t>DO NOT DISTRIBUTE </a:t>
            </a:r>
            <a:endParaRPr lang="en-US" sz="1000" dirty="0">
              <a:solidFill>
                <a:schemeClr val="bg1"/>
              </a:solidFill>
              <a:latin typeface="Roboto Regular"/>
              <a:cs typeface="Roboto Regular"/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6681205" y="4743240"/>
            <a:ext cx="45719" cy="45719"/>
          </a:xfrm>
          <a:prstGeom prst="ellipse">
            <a:avLst/>
          </a:prstGeom>
          <a:solidFill>
            <a:srgbClr val="9FB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0" y="713432"/>
            <a:ext cx="142875" cy="8291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 userDrawn="1"/>
        </p:nvCxnSpPr>
        <p:spPr>
          <a:xfrm flipH="1" flipV="1">
            <a:off x="6691558" y="4758348"/>
            <a:ext cx="1278609" cy="827152"/>
          </a:xfrm>
          <a:prstGeom prst="line">
            <a:avLst/>
          </a:prstGeom>
          <a:ln w="9525">
            <a:solidFill>
              <a:srgbClr val="9FBCB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12487945" y="6194851"/>
            <a:ext cx="271319" cy="619810"/>
          </a:xfrm>
          <a:prstGeom prst="line">
            <a:avLst/>
          </a:prstGeom>
          <a:ln w="9525">
            <a:solidFill>
              <a:srgbClr val="9FBCB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H="1">
            <a:off x="7429070" y="3322895"/>
            <a:ext cx="786728" cy="529570"/>
          </a:xfrm>
          <a:prstGeom prst="line">
            <a:avLst/>
          </a:prstGeom>
          <a:ln w="9525">
            <a:solidFill>
              <a:srgbClr val="9FBC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6691559" y="3852465"/>
            <a:ext cx="737511" cy="915794"/>
          </a:xfrm>
          <a:prstGeom prst="line">
            <a:avLst/>
          </a:prstGeom>
          <a:ln w="9525">
            <a:solidFill>
              <a:srgbClr val="9FBC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810201"/>
            <a:ext cx="7511970" cy="1470025"/>
          </a:xfrm>
        </p:spPr>
        <p:txBody>
          <a:bodyPr>
            <a:noAutofit/>
          </a:bodyPr>
          <a:lstStyle>
            <a:lvl1pPr>
              <a:defRPr sz="58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2442954"/>
            <a:ext cx="6936340" cy="11385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i="1" spc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714750"/>
            <a:ext cx="5613400" cy="1028700"/>
          </a:xfrm>
          <a:prstGeom prst="rect">
            <a:avLst/>
          </a:prstGeom>
        </p:spPr>
        <p:txBody>
          <a:bodyPr/>
          <a:lstStyle>
            <a:lvl1pPr>
              <a:defRPr sz="1800" b="0" i="0" spc="0" baseline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marL="187842" marR="0" lvl="0" indent="-187842" algn="l" defTabSz="54422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Edit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32478549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  <p15:guide id="2" pos="5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-13405"/>
            <a:ext cx="12192000" cy="687140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2723" y="-1"/>
            <a:ext cx="11109278" cy="6868571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10171468" y="626742"/>
            <a:ext cx="45719" cy="45720"/>
          </a:xfrm>
          <a:prstGeom prst="ellipse">
            <a:avLst/>
          </a:prstGeom>
          <a:solidFill>
            <a:srgbClr val="94C6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9503432" y="107794"/>
            <a:ext cx="668036" cy="52578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rgbClr val="94C6D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8" idx="5"/>
          </p:cNvCxnSpPr>
          <p:nvPr userDrawn="1"/>
        </p:nvCxnSpPr>
        <p:spPr>
          <a:xfrm>
            <a:off x="10210492" y="665766"/>
            <a:ext cx="1021825" cy="662399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rgbClr val="94C6D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9350514" y="645477"/>
            <a:ext cx="846998" cy="116943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rgbClr val="94C6D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7202629" y="103094"/>
            <a:ext cx="2300803" cy="236925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rgbClr val="94C6D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7355547" y="-13405"/>
            <a:ext cx="1994967" cy="775825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rgbClr val="94C6D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 userDrawn="1"/>
        </p:nvSpPr>
        <p:spPr>
          <a:xfrm>
            <a:off x="0" y="1263432"/>
            <a:ext cx="123039" cy="82915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/>
          <p:cNvCxnSpPr>
            <a:endCxn id="8" idx="7"/>
          </p:cNvCxnSpPr>
          <p:nvPr userDrawn="1"/>
        </p:nvCxnSpPr>
        <p:spPr>
          <a:xfrm flipH="1">
            <a:off x="10210492" y="-77175"/>
            <a:ext cx="1027276" cy="710613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rgbClr val="94C6D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5646464" y="-2834"/>
            <a:ext cx="1556165" cy="342853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rgbClr val="94C6D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522" y="6096625"/>
            <a:ext cx="873590" cy="458926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>
          <a:xfrm>
            <a:off x="11232317" y="1328165"/>
            <a:ext cx="551357" cy="1639565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9525">
            <a:solidFill>
              <a:srgbClr val="94C6D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8" idx="4"/>
          </p:cNvCxnSpPr>
          <p:nvPr userDrawn="1"/>
        </p:nvCxnSpPr>
        <p:spPr>
          <a:xfrm>
            <a:off x="10194328" y="672462"/>
            <a:ext cx="362923" cy="1250117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rgbClr val="94C6D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12271" y="3241899"/>
            <a:ext cx="6093279" cy="714229"/>
          </a:xfrm>
          <a:prstGeom prst="rect">
            <a:avLst/>
          </a:prstGeom>
          <a:ln>
            <a:noFill/>
          </a:ln>
        </p:spPr>
        <p:txBody>
          <a:bodyPr anchor="t"/>
          <a:lstStyle>
            <a:lvl1pPr marL="0" indent="0">
              <a:buNone/>
              <a:defRPr sz="2000" i="1" spc="0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012273" y="1241541"/>
            <a:ext cx="6093278" cy="1362075"/>
          </a:xfrm>
          <a:ln>
            <a:noFill/>
          </a:ln>
        </p:spPr>
        <p:txBody>
          <a:bodyPr anchor="t">
            <a:noAutofit/>
          </a:bodyPr>
          <a:lstStyle>
            <a:lvl1pPr algn="l">
              <a:defRPr sz="4400" b="0" i="1" cap="none">
                <a:solidFill>
                  <a:schemeClr val="accent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903383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3600" i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359069"/>
            <a:ext cx="10972800" cy="4260216"/>
          </a:xfrm>
          <a:prstGeom prst="rect">
            <a:avLst/>
          </a:prstGeom>
        </p:spPr>
        <p:txBody>
          <a:bodyPr/>
          <a:lstStyle>
            <a:lvl1pPr marL="293688" indent="-293688">
              <a:buClr>
                <a:schemeClr val="accent5"/>
              </a:buClr>
              <a:buFont typeface="Courier New" charset="0"/>
              <a:buChar char="o"/>
              <a:tabLst/>
              <a:defRPr sz="2400" spc="0">
                <a:solidFill>
                  <a:schemeClr val="tx1"/>
                </a:solidFill>
              </a:defRPr>
            </a:lvl1pPr>
            <a:lvl2pPr marL="574675" indent="-280988">
              <a:buClr>
                <a:schemeClr val="accent5"/>
              </a:buClr>
              <a:tabLst/>
              <a:defRPr sz="1800" spc="0">
                <a:solidFill>
                  <a:schemeClr val="tx1"/>
                </a:solidFill>
              </a:defRPr>
            </a:lvl2pPr>
            <a:lvl3pPr marL="811213" indent="-236538">
              <a:buClr>
                <a:schemeClr val="accent5"/>
              </a:buClr>
              <a:tabLst/>
              <a:defRPr sz="1500" spc="0">
                <a:solidFill>
                  <a:schemeClr val="tx1"/>
                </a:solidFill>
              </a:defRPr>
            </a:lvl3pPr>
            <a:lvl4pPr marL="1209675" indent="-176213">
              <a:tabLst/>
              <a:defRPr/>
            </a:lvl4pPr>
            <a:lvl5pPr marL="1550988" indent="-176213">
              <a:tabLst/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916398" y="6406908"/>
            <a:ext cx="4349212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1200" spc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charset="0"/>
              </a:rPr>
              <a:t>Thunder</a:t>
            </a:r>
            <a:r>
              <a:rPr lang="en-US" sz="1200" spc="0" baseline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charset="0"/>
              </a:rPr>
              <a:t> TPS - </a:t>
            </a:r>
            <a:r>
              <a:rPr lang="en-US" sz="1200" spc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charset="0"/>
              </a:rPr>
              <a:t>DDoS Protection Solution</a:t>
            </a:r>
          </a:p>
        </p:txBody>
      </p:sp>
    </p:spTree>
    <p:extLst>
      <p:ext uri="{BB962C8B-B14F-4D97-AF65-F5344CB8AC3E}">
        <p14:creationId xmlns:p14="http://schemas.microsoft.com/office/powerpoint/2010/main" val="2715712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3916398" y="6406908"/>
            <a:ext cx="4349212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1200" spc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charset="0"/>
              </a:rPr>
              <a:t>Thunder</a:t>
            </a:r>
            <a:r>
              <a:rPr lang="en-US" sz="1200" spc="0" baseline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charset="0"/>
              </a:rPr>
              <a:t> TPS - </a:t>
            </a:r>
            <a:r>
              <a:rPr lang="en-US" sz="1200" spc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charset="0"/>
              </a:rPr>
              <a:t>DDoS Protection Solution</a:t>
            </a:r>
          </a:p>
        </p:txBody>
      </p:sp>
    </p:spTree>
    <p:extLst>
      <p:ext uri="{BB962C8B-B14F-4D97-AF65-F5344CB8AC3E}">
        <p14:creationId xmlns:p14="http://schemas.microsoft.com/office/powerpoint/2010/main" val="631160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93896"/>
            <a:ext cx="157435" cy="7557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3916398" y="6406908"/>
            <a:ext cx="4349212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1200" spc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charset="0"/>
              </a:rPr>
              <a:t>Thunder</a:t>
            </a:r>
            <a:r>
              <a:rPr lang="en-US" sz="1200" spc="0" baseline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charset="0"/>
              </a:rPr>
              <a:t> TPS - </a:t>
            </a:r>
            <a:r>
              <a:rPr lang="en-US" sz="1200" spc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charset="0"/>
              </a:rPr>
              <a:t>DDoS Protection Solution</a:t>
            </a:r>
          </a:p>
        </p:txBody>
      </p:sp>
    </p:spTree>
    <p:extLst>
      <p:ext uri="{BB962C8B-B14F-4D97-AF65-F5344CB8AC3E}">
        <p14:creationId xmlns:p14="http://schemas.microsoft.com/office/powerpoint/2010/main" val="1802165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3916398" y="6406908"/>
            <a:ext cx="4349212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1200" spc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charset="0"/>
              </a:rPr>
              <a:t>Thunder</a:t>
            </a:r>
            <a:r>
              <a:rPr lang="en-US" sz="1200" spc="0" baseline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charset="0"/>
              </a:rPr>
              <a:t> TPS - </a:t>
            </a:r>
            <a:r>
              <a:rPr lang="en-US" sz="1200" spc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charset="0"/>
              </a:rPr>
              <a:t>DDoS Protection Solution</a:t>
            </a:r>
          </a:p>
        </p:txBody>
      </p:sp>
    </p:spTree>
    <p:extLst>
      <p:ext uri="{BB962C8B-B14F-4D97-AF65-F5344CB8AC3E}">
        <p14:creationId xmlns:p14="http://schemas.microsoft.com/office/powerpoint/2010/main" val="3713791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612336" y="1359068"/>
            <a:ext cx="5369448" cy="4266931"/>
          </a:xfrm>
          <a:prstGeom prst="rect">
            <a:avLst/>
          </a:prstGeom>
        </p:spPr>
        <p:txBody>
          <a:bodyPr/>
          <a:lstStyle>
            <a:lvl1pPr marL="293688" indent="-293688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Courier New" charset="0"/>
              <a:buChar char="o"/>
              <a:tabLst/>
              <a:defRPr lang="en-US" sz="2400" kern="1200" spc="0" dirty="0" smtClean="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1pPr>
            <a:lvl2pPr marL="515938" indent="-222250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tabLst/>
              <a:defRPr lang="en-US" sz="1800" kern="1200" spc="0" dirty="0" smtClean="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2pPr>
            <a:lvl3pPr marL="752475" indent="-236538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tabLst/>
              <a:defRPr lang="en-US" sz="1500" kern="1200" spc="0" dirty="0" smtClean="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3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6229365" y="1359068"/>
            <a:ext cx="5369448" cy="4266931"/>
          </a:xfrm>
          <a:prstGeom prst="rect">
            <a:avLst/>
          </a:prstGeom>
        </p:spPr>
        <p:txBody>
          <a:bodyPr/>
          <a:lstStyle>
            <a:lvl1pPr marL="293688" indent="-293688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Courier New" charset="0"/>
              <a:buChar char="o"/>
              <a:tabLst/>
              <a:defRPr lang="en-US" sz="2400" kern="1200" spc="0" dirty="0" smtClean="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1pPr>
            <a:lvl2pPr marL="515938" indent="-222250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tabLst/>
              <a:defRPr lang="en-US" sz="1800" kern="1200" spc="0" dirty="0" smtClean="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2pPr>
            <a:lvl3pPr marL="752475" indent="-236538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tabLst/>
              <a:defRPr lang="en-US" sz="1500" kern="1200" spc="0" dirty="0" smtClean="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3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3916398" y="6406908"/>
            <a:ext cx="4349212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1200" spc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charset="0"/>
              </a:rPr>
              <a:t>Thunder</a:t>
            </a:r>
            <a:r>
              <a:rPr lang="en-US" sz="1200" spc="0" baseline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charset="0"/>
              </a:rPr>
              <a:t> TPS - </a:t>
            </a:r>
            <a:r>
              <a:rPr lang="en-US" sz="1200" spc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charset="0"/>
              </a:rPr>
              <a:t>DDoS Protection Solution</a:t>
            </a:r>
          </a:p>
        </p:txBody>
      </p:sp>
    </p:spTree>
    <p:extLst>
      <p:ext uri="{BB962C8B-B14F-4D97-AF65-F5344CB8AC3E}">
        <p14:creationId xmlns:p14="http://schemas.microsoft.com/office/powerpoint/2010/main" val="3144397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888383"/>
            <a:ext cx="12192001" cy="4969617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9820904" y="1450268"/>
            <a:ext cx="45719" cy="45720"/>
          </a:xfrm>
          <a:prstGeom prst="ellipse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10887205" y="-29095"/>
            <a:ext cx="380697" cy="775446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chemeClr val="tx1">
                <a:lumMod val="25000"/>
                <a:lumOff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8" idx="5"/>
          </p:cNvCxnSpPr>
          <p:nvPr userDrawn="1"/>
        </p:nvCxnSpPr>
        <p:spPr>
          <a:xfrm>
            <a:off x="9078285" y="579142"/>
            <a:ext cx="781643" cy="91015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chemeClr val="tx1">
                <a:lumMod val="25000"/>
                <a:lumOff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8231287" y="579142"/>
            <a:ext cx="846998" cy="116943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chemeClr val="tx1">
                <a:lumMod val="25000"/>
                <a:lumOff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9078285" y="579142"/>
            <a:ext cx="1808919" cy="167209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chemeClr val="tx1">
                <a:lumMod val="25000"/>
                <a:lumOff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6235178" y="-29095"/>
            <a:ext cx="1994507" cy="72518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chemeClr val="tx1">
                <a:lumMod val="25000"/>
                <a:lumOff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 userDrawn="1"/>
        </p:nvSpPr>
        <p:spPr>
          <a:xfrm>
            <a:off x="0" y="1263432"/>
            <a:ext cx="123039" cy="82915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/>
          <p:cNvCxnSpPr>
            <a:endCxn id="8" idx="7"/>
          </p:cNvCxnSpPr>
          <p:nvPr userDrawn="1"/>
        </p:nvCxnSpPr>
        <p:spPr>
          <a:xfrm flipH="1">
            <a:off x="9859928" y="746351"/>
            <a:ext cx="1027276" cy="710613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chemeClr val="tx1">
                <a:lumMod val="25000"/>
                <a:lumOff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8353030" y="0"/>
            <a:ext cx="725255" cy="572446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chemeClr val="tx1">
                <a:lumMod val="25000"/>
                <a:lumOff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522" y="6096625"/>
            <a:ext cx="873590" cy="458926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>
          <a:xfrm>
            <a:off x="9844615" y="1480664"/>
            <a:ext cx="806852" cy="1391581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9525">
            <a:solidFill>
              <a:schemeClr val="tx1">
                <a:lumMod val="25000"/>
                <a:lumOff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8" idx="7"/>
          </p:cNvCxnSpPr>
          <p:nvPr userDrawn="1"/>
        </p:nvCxnSpPr>
        <p:spPr>
          <a:xfrm flipH="1">
            <a:off x="9144195" y="1456964"/>
            <a:ext cx="715733" cy="1293833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chemeClr val="tx1">
                <a:lumMod val="25000"/>
                <a:lumOff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>
            <a:off x="0" y="225719"/>
            <a:ext cx="394447" cy="901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5" name="Straight Connector 44"/>
          <p:cNvCxnSpPr/>
          <p:nvPr userDrawn="1"/>
        </p:nvCxnSpPr>
        <p:spPr>
          <a:xfrm>
            <a:off x="10887204" y="746351"/>
            <a:ext cx="1328507" cy="663349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chemeClr val="tx1">
                <a:lumMod val="25000"/>
                <a:lumOff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>
            <a:off x="10863647" y="717138"/>
            <a:ext cx="45719" cy="45720"/>
          </a:xfrm>
          <a:prstGeom prst="ellipse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2" name="Straight Connector 51"/>
          <p:cNvCxnSpPr/>
          <p:nvPr userDrawn="1"/>
        </p:nvCxnSpPr>
        <p:spPr>
          <a:xfrm flipV="1">
            <a:off x="9843763" y="781899"/>
            <a:ext cx="2348237" cy="691229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chemeClr val="tx1">
                <a:lumMod val="25000"/>
                <a:lumOff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 userDrawn="1"/>
        </p:nvSpPr>
        <p:spPr>
          <a:xfrm>
            <a:off x="865658" y="1073487"/>
            <a:ext cx="5780868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US" sz="7200" b="0" i="1" spc="0" dirty="0">
                <a:solidFill>
                  <a:schemeClr val="accent3"/>
                </a:solidFill>
                <a:latin typeface="Roboto Light" charset="0"/>
                <a:ea typeface="Roboto Light" charset="0"/>
                <a:cs typeface="Roboto Light" charset="0"/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3767732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-13405"/>
            <a:ext cx="12192000" cy="687140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2723" y="-1"/>
            <a:ext cx="11109278" cy="6868571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10171468" y="626742"/>
            <a:ext cx="45719" cy="45720"/>
          </a:xfrm>
          <a:prstGeom prst="ellipse">
            <a:avLst/>
          </a:prstGeom>
          <a:solidFill>
            <a:srgbClr val="94C6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9503432" y="107794"/>
            <a:ext cx="668036" cy="52578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rgbClr val="94C6D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8" idx="5"/>
          </p:cNvCxnSpPr>
          <p:nvPr userDrawn="1"/>
        </p:nvCxnSpPr>
        <p:spPr>
          <a:xfrm>
            <a:off x="10210492" y="665766"/>
            <a:ext cx="1021825" cy="662399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rgbClr val="94C6D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9350514" y="645477"/>
            <a:ext cx="846998" cy="116943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rgbClr val="94C6D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7202629" y="103094"/>
            <a:ext cx="2300803" cy="236925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rgbClr val="94C6D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7355547" y="-13405"/>
            <a:ext cx="1994967" cy="775825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rgbClr val="94C6D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 userDrawn="1"/>
        </p:nvSpPr>
        <p:spPr>
          <a:xfrm>
            <a:off x="0" y="1263432"/>
            <a:ext cx="123039" cy="82915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endCxn id="8" idx="7"/>
          </p:cNvCxnSpPr>
          <p:nvPr userDrawn="1"/>
        </p:nvCxnSpPr>
        <p:spPr>
          <a:xfrm flipH="1">
            <a:off x="10210492" y="-77175"/>
            <a:ext cx="1027276" cy="710613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rgbClr val="94C6D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5646464" y="-2834"/>
            <a:ext cx="1556165" cy="342853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rgbClr val="94C6D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522" y="6096625"/>
            <a:ext cx="873590" cy="458926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>
          <a:xfrm>
            <a:off x="11232317" y="1328165"/>
            <a:ext cx="551357" cy="1639565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9525">
            <a:solidFill>
              <a:srgbClr val="94C6D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8" idx="4"/>
          </p:cNvCxnSpPr>
          <p:nvPr userDrawn="1"/>
        </p:nvCxnSpPr>
        <p:spPr>
          <a:xfrm>
            <a:off x="10194328" y="672462"/>
            <a:ext cx="362923" cy="1250117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rgbClr val="94C6D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12271" y="3241899"/>
            <a:ext cx="6093279" cy="714229"/>
          </a:xfrm>
          <a:prstGeom prst="rect">
            <a:avLst/>
          </a:prstGeom>
          <a:ln>
            <a:noFill/>
          </a:ln>
        </p:spPr>
        <p:txBody>
          <a:bodyPr anchor="t"/>
          <a:lstStyle>
            <a:lvl1pPr marL="0" indent="0">
              <a:buNone/>
              <a:defRPr sz="2000" i="1" spc="0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012273" y="1241541"/>
            <a:ext cx="6093278" cy="1362075"/>
          </a:xfrm>
          <a:ln>
            <a:noFill/>
          </a:ln>
        </p:spPr>
        <p:txBody>
          <a:bodyPr anchor="t">
            <a:noAutofit/>
          </a:bodyPr>
          <a:lstStyle>
            <a:lvl1pPr algn="l">
              <a:defRPr sz="4400" b="0" i="1" cap="none">
                <a:solidFill>
                  <a:schemeClr val="accent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075885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3600" i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359069"/>
            <a:ext cx="10972800" cy="4260216"/>
          </a:xfrm>
          <a:prstGeom prst="rect">
            <a:avLst/>
          </a:prstGeom>
        </p:spPr>
        <p:txBody>
          <a:bodyPr/>
          <a:lstStyle>
            <a:lvl1pPr marL="293688" indent="-293688">
              <a:buClr>
                <a:schemeClr val="accent5"/>
              </a:buClr>
              <a:buFont typeface="Courier New" charset="0"/>
              <a:buChar char="o"/>
              <a:tabLst/>
              <a:defRPr sz="2400" spc="0">
                <a:solidFill>
                  <a:schemeClr val="tx1"/>
                </a:solidFill>
              </a:defRPr>
            </a:lvl1pPr>
            <a:lvl2pPr marL="574675" indent="-280988">
              <a:buClr>
                <a:schemeClr val="accent5"/>
              </a:buClr>
              <a:tabLst/>
              <a:defRPr sz="1800" spc="0">
                <a:solidFill>
                  <a:schemeClr val="tx1"/>
                </a:solidFill>
              </a:defRPr>
            </a:lvl2pPr>
            <a:lvl3pPr marL="811213" indent="-236538">
              <a:buClr>
                <a:schemeClr val="accent5"/>
              </a:buClr>
              <a:tabLst/>
              <a:defRPr sz="1500" spc="0">
                <a:solidFill>
                  <a:schemeClr val="tx1"/>
                </a:solidFill>
              </a:defRPr>
            </a:lvl3pPr>
            <a:lvl4pPr marL="1209675" indent="-176213">
              <a:tabLst/>
              <a:defRPr/>
            </a:lvl4pPr>
            <a:lvl5pPr marL="1550988" indent="-176213">
              <a:tabLst/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4001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45053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93896"/>
            <a:ext cx="157435" cy="7557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32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11800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612336" y="1359068"/>
            <a:ext cx="5369448" cy="4266931"/>
          </a:xfrm>
          <a:prstGeom prst="rect">
            <a:avLst/>
          </a:prstGeom>
        </p:spPr>
        <p:txBody>
          <a:bodyPr/>
          <a:lstStyle>
            <a:lvl1pPr marL="293688" indent="-293688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Courier New" charset="0"/>
              <a:buChar char="o"/>
              <a:tabLst/>
              <a:defRPr lang="en-US" sz="2400" kern="1200" spc="0" dirty="0" smtClean="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1pPr>
            <a:lvl2pPr marL="515938" indent="-222250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tabLst/>
              <a:defRPr lang="en-US" sz="1800" kern="1200" spc="0" dirty="0" smtClean="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2pPr>
            <a:lvl3pPr marL="752475" indent="-236538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tabLst/>
              <a:defRPr lang="en-US" sz="1500" kern="1200" spc="0" dirty="0" smtClean="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3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6229365" y="1359068"/>
            <a:ext cx="5369448" cy="4266931"/>
          </a:xfrm>
          <a:prstGeom prst="rect">
            <a:avLst/>
          </a:prstGeom>
        </p:spPr>
        <p:txBody>
          <a:bodyPr/>
          <a:lstStyle>
            <a:lvl1pPr marL="293688" indent="-293688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Courier New" charset="0"/>
              <a:buChar char="o"/>
              <a:tabLst/>
              <a:defRPr lang="en-US" sz="2400" kern="1200" spc="0" dirty="0" smtClean="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1pPr>
            <a:lvl2pPr marL="515938" indent="-222250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tabLst/>
              <a:defRPr lang="en-US" sz="1800" kern="1200" spc="0" dirty="0" smtClean="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2pPr>
            <a:lvl3pPr marL="752475" indent="-236538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tabLst/>
              <a:defRPr lang="en-US" sz="1500" kern="1200" spc="0" dirty="0" smtClean="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3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6371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888383"/>
            <a:ext cx="12192001" cy="4969617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9820905" y="1450268"/>
            <a:ext cx="45719" cy="45720"/>
          </a:xfrm>
          <a:prstGeom prst="ellipse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10887206" y="-29095"/>
            <a:ext cx="380697" cy="775446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chemeClr val="tx1">
                <a:lumMod val="25000"/>
                <a:lumOff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8" idx="5"/>
          </p:cNvCxnSpPr>
          <p:nvPr userDrawn="1"/>
        </p:nvCxnSpPr>
        <p:spPr>
          <a:xfrm>
            <a:off x="9078285" y="579142"/>
            <a:ext cx="781643" cy="91015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chemeClr val="tx1">
                <a:lumMod val="25000"/>
                <a:lumOff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8231287" y="579143"/>
            <a:ext cx="846998" cy="116943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chemeClr val="tx1">
                <a:lumMod val="25000"/>
                <a:lumOff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9078286" y="579143"/>
            <a:ext cx="1808919" cy="167209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chemeClr val="tx1">
                <a:lumMod val="25000"/>
                <a:lumOff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6235178" y="-29095"/>
            <a:ext cx="1994507" cy="72518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chemeClr val="tx1">
                <a:lumMod val="25000"/>
                <a:lumOff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 userDrawn="1"/>
        </p:nvSpPr>
        <p:spPr>
          <a:xfrm>
            <a:off x="1" y="1263433"/>
            <a:ext cx="123039" cy="82915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cxnSp>
        <p:nvCxnSpPr>
          <p:cNvPr id="17" name="Straight Connector 16"/>
          <p:cNvCxnSpPr>
            <a:endCxn id="8" idx="7"/>
          </p:cNvCxnSpPr>
          <p:nvPr userDrawn="1"/>
        </p:nvCxnSpPr>
        <p:spPr>
          <a:xfrm flipH="1">
            <a:off x="9859929" y="746352"/>
            <a:ext cx="1027276" cy="710613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chemeClr val="tx1">
                <a:lumMod val="25000"/>
                <a:lumOff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8353031" y="0"/>
            <a:ext cx="725255" cy="572446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chemeClr val="tx1">
                <a:lumMod val="25000"/>
                <a:lumOff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522" y="6096625"/>
            <a:ext cx="873590" cy="458926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>
          <a:xfrm>
            <a:off x="9844615" y="1480665"/>
            <a:ext cx="806852" cy="1391581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9525">
            <a:solidFill>
              <a:schemeClr val="tx1">
                <a:lumMod val="25000"/>
                <a:lumOff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8" idx="7"/>
          </p:cNvCxnSpPr>
          <p:nvPr userDrawn="1"/>
        </p:nvCxnSpPr>
        <p:spPr>
          <a:xfrm flipH="1">
            <a:off x="9144195" y="1456964"/>
            <a:ext cx="715733" cy="1293833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chemeClr val="tx1">
                <a:lumMod val="25000"/>
                <a:lumOff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>
            <a:off x="1" y="225719"/>
            <a:ext cx="394447" cy="901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cxnSp>
        <p:nvCxnSpPr>
          <p:cNvPr id="45" name="Straight Connector 44"/>
          <p:cNvCxnSpPr/>
          <p:nvPr userDrawn="1"/>
        </p:nvCxnSpPr>
        <p:spPr>
          <a:xfrm>
            <a:off x="10887205" y="746352"/>
            <a:ext cx="1328507" cy="663349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chemeClr val="tx1">
                <a:lumMod val="25000"/>
                <a:lumOff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>
            <a:off x="10863648" y="717138"/>
            <a:ext cx="45719" cy="45720"/>
          </a:xfrm>
          <a:prstGeom prst="ellipse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cxnSp>
        <p:nvCxnSpPr>
          <p:cNvPr id="52" name="Straight Connector 51"/>
          <p:cNvCxnSpPr/>
          <p:nvPr userDrawn="1"/>
        </p:nvCxnSpPr>
        <p:spPr>
          <a:xfrm flipV="1">
            <a:off x="9843763" y="781900"/>
            <a:ext cx="2348237" cy="691229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0795">
            <a:solidFill>
              <a:schemeClr val="tx1">
                <a:lumMod val="25000"/>
                <a:lumOff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 userDrawn="1"/>
        </p:nvSpPr>
        <p:spPr>
          <a:xfrm>
            <a:off x="865658" y="1073487"/>
            <a:ext cx="5780868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US" sz="7200" b="0" i="1" spc="0" dirty="0">
                <a:solidFill>
                  <a:schemeClr val="accent3"/>
                </a:solidFill>
                <a:latin typeface="Roboto Light" charset="0"/>
                <a:ea typeface="Roboto Light" charset="0"/>
                <a:cs typeface="Roboto Light" charset="0"/>
              </a:rPr>
              <a:t>THANK</a:t>
            </a:r>
            <a:r>
              <a:rPr lang="en-US" sz="7200" b="0" i="1" spc="0" baseline="0" dirty="0">
                <a:solidFill>
                  <a:schemeClr val="accent3"/>
                </a:solidFill>
                <a:latin typeface="Roboto Light" charset="0"/>
                <a:ea typeface="Roboto Light" charset="0"/>
                <a:cs typeface="Roboto Light" charset="0"/>
              </a:rPr>
              <a:t> YOU</a:t>
            </a:r>
            <a:endParaRPr lang="en-US" sz="7200" b="0" i="1" spc="0" dirty="0">
              <a:solidFill>
                <a:schemeClr val="accent3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1680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7970167" y="5579518"/>
            <a:ext cx="797721" cy="766073"/>
          </a:xfrm>
          <a:prstGeom prst="line">
            <a:avLst/>
          </a:prstGeom>
          <a:ln w="9525">
            <a:solidFill>
              <a:srgbClr val="9FBCB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6838516" y="6345591"/>
            <a:ext cx="1929372" cy="531698"/>
          </a:xfrm>
          <a:prstGeom prst="line">
            <a:avLst/>
          </a:prstGeom>
          <a:ln w="9525">
            <a:solidFill>
              <a:srgbClr val="9FBCB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6651923" y="4768259"/>
            <a:ext cx="39636" cy="2109030"/>
          </a:xfrm>
          <a:prstGeom prst="line">
            <a:avLst/>
          </a:prstGeom>
          <a:ln w="9525">
            <a:solidFill>
              <a:srgbClr val="9FBCB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>
            <a:off x="4634503" y="5585500"/>
            <a:ext cx="3313177" cy="1272500"/>
          </a:xfrm>
          <a:prstGeom prst="line">
            <a:avLst/>
          </a:prstGeom>
          <a:ln w="9525">
            <a:solidFill>
              <a:srgbClr val="9FBCB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7949682" y="5124965"/>
            <a:ext cx="1725651" cy="460535"/>
          </a:xfrm>
          <a:prstGeom prst="line">
            <a:avLst/>
          </a:prstGeom>
          <a:ln w="9525">
            <a:solidFill>
              <a:srgbClr val="9FBCB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598" y="5444034"/>
            <a:ext cx="1254791" cy="659183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914400" y="6145795"/>
            <a:ext cx="430183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i="1" dirty="0">
                <a:solidFill>
                  <a:schemeClr val="accent2"/>
                </a:solidFill>
                <a:latin typeface="Roboto Light" charset="0"/>
                <a:ea typeface="Roboto Light" charset="0"/>
                <a:cs typeface="Roboto Light" charset="0"/>
              </a:rPr>
              <a:t>Automation for Secure Applications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9226288" y="6222480"/>
            <a:ext cx="25410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Roboto Regular"/>
                <a:cs typeface="Roboto Regular"/>
              </a:rPr>
              <a:t>CONFIDENTIAL  |  </a:t>
            </a:r>
            <a:r>
              <a:rPr lang="en-US" sz="1000" baseline="0" dirty="0">
                <a:solidFill>
                  <a:schemeClr val="bg1"/>
                </a:solidFill>
                <a:latin typeface="Roboto Regular"/>
                <a:cs typeface="Roboto Regular"/>
              </a:rPr>
              <a:t>DO NOT DISTRIBUTE </a:t>
            </a:r>
            <a:endParaRPr lang="en-US" sz="1000" dirty="0">
              <a:solidFill>
                <a:schemeClr val="bg1"/>
              </a:solidFill>
              <a:latin typeface="Roboto Regular"/>
              <a:cs typeface="Roboto Regular"/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6681205" y="4743240"/>
            <a:ext cx="45719" cy="45719"/>
          </a:xfrm>
          <a:prstGeom prst="ellipse">
            <a:avLst/>
          </a:prstGeom>
          <a:solidFill>
            <a:srgbClr val="9FB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713432"/>
            <a:ext cx="142875" cy="8291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 flipH="1" flipV="1">
            <a:off x="6691558" y="4758348"/>
            <a:ext cx="1278609" cy="827152"/>
          </a:xfrm>
          <a:prstGeom prst="line">
            <a:avLst/>
          </a:prstGeom>
          <a:ln w="9525">
            <a:solidFill>
              <a:srgbClr val="9FBCB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H="1">
            <a:off x="7429070" y="3322895"/>
            <a:ext cx="786728" cy="529570"/>
          </a:xfrm>
          <a:prstGeom prst="line">
            <a:avLst/>
          </a:prstGeom>
          <a:ln w="9525">
            <a:solidFill>
              <a:srgbClr val="9FBC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6691559" y="3852465"/>
            <a:ext cx="737511" cy="915794"/>
          </a:xfrm>
          <a:prstGeom prst="line">
            <a:avLst/>
          </a:prstGeom>
          <a:ln w="9525">
            <a:solidFill>
              <a:srgbClr val="9FBC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810201"/>
            <a:ext cx="7511970" cy="1470025"/>
          </a:xfrm>
        </p:spPr>
        <p:txBody>
          <a:bodyPr>
            <a:noAutofit/>
          </a:bodyPr>
          <a:lstStyle>
            <a:lvl1pPr>
              <a:defRPr sz="58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2442954"/>
            <a:ext cx="6936340" cy="11385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i="1" spc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714750"/>
            <a:ext cx="5613400" cy="1028700"/>
          </a:xfrm>
          <a:prstGeom prst="rect">
            <a:avLst/>
          </a:prstGeom>
        </p:spPr>
        <p:txBody>
          <a:bodyPr/>
          <a:lstStyle>
            <a:lvl1pPr>
              <a:defRPr sz="1800" b="0" i="0" spc="0" baseline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marL="187842" marR="0" lvl="0" indent="-187842" algn="l" defTabSz="54422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Edit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17271624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pos="57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4604" y="374002"/>
            <a:ext cx="10972800" cy="553892"/>
          </a:xfrm>
          <a:prstGeom prst="rect">
            <a:avLst/>
          </a:prstGeom>
        </p:spPr>
        <p:txBody>
          <a:bodyPr vert="horz" lIns="130619" tIns="65309" rIns="130619" bIns="65309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1" name="TextBox 40"/>
          <p:cNvSpPr txBox="1"/>
          <p:nvPr userDrawn="1"/>
        </p:nvSpPr>
        <p:spPr>
          <a:xfrm>
            <a:off x="592165" y="6441180"/>
            <a:ext cx="29803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0" dirty="0">
                <a:solidFill>
                  <a:srgbClr val="A1ADBA"/>
                </a:solidFill>
                <a:latin typeface="Roboto Regular"/>
                <a:cs typeface="Roboto Regular"/>
              </a:rPr>
              <a:t>       </a:t>
            </a:r>
            <a:r>
              <a:rPr lang="en-US" sz="1000" dirty="0">
                <a:solidFill>
                  <a:srgbClr val="A1ADBA"/>
                </a:solidFill>
                <a:latin typeface="Roboto Regular"/>
                <a:cs typeface="Roboto Regular"/>
              </a:rPr>
              <a:t>       CONFIDENTIAL </a:t>
            </a:r>
            <a:r>
              <a:rPr lang="en-US" sz="1000" baseline="0" dirty="0">
                <a:solidFill>
                  <a:srgbClr val="A1ADBA"/>
                </a:solidFill>
                <a:latin typeface="Roboto Regular"/>
                <a:cs typeface="Roboto Regular"/>
              </a:rPr>
              <a:t> </a:t>
            </a:r>
            <a:r>
              <a:rPr lang="en-US" sz="1000" dirty="0">
                <a:solidFill>
                  <a:srgbClr val="A1ADBA"/>
                </a:solidFill>
                <a:latin typeface="Roboto Regular"/>
                <a:cs typeface="Roboto Regular"/>
              </a:rPr>
              <a:t> |   </a:t>
            </a:r>
            <a:r>
              <a:rPr lang="en-US" sz="1000" baseline="0" dirty="0">
                <a:solidFill>
                  <a:srgbClr val="A1ADBA"/>
                </a:solidFill>
                <a:latin typeface="Roboto Regular"/>
                <a:cs typeface="Roboto Regular"/>
              </a:rPr>
              <a:t>DO NOT DISTRIBUTE </a:t>
            </a:r>
            <a:endParaRPr lang="en-US" sz="1000" dirty="0">
              <a:solidFill>
                <a:srgbClr val="A1ADBA"/>
              </a:solidFill>
              <a:latin typeface="Roboto Regular"/>
              <a:cs typeface="Roboto Regular"/>
            </a:endParaRPr>
          </a:p>
        </p:txBody>
      </p:sp>
      <p:sp>
        <p:nvSpPr>
          <p:cNvPr id="45" name="Rectangle 44"/>
          <p:cNvSpPr/>
          <p:nvPr userDrawn="1"/>
        </p:nvSpPr>
        <p:spPr>
          <a:xfrm>
            <a:off x="0" y="334118"/>
            <a:ext cx="114300" cy="63366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168" b="14849"/>
          <a:stretch/>
        </p:blipFill>
        <p:spPr>
          <a:xfrm>
            <a:off x="5295741" y="6164927"/>
            <a:ext cx="6896259" cy="693073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7124089" y="5462438"/>
            <a:ext cx="5281661" cy="1522259"/>
            <a:chOff x="5522879" y="4943231"/>
            <a:chExt cx="6669121" cy="1922149"/>
          </a:xfrm>
        </p:grpSpPr>
        <p:pic>
          <p:nvPicPr>
            <p:cNvPr id="34" name="Picture 33"/>
            <p:cNvPicPr>
              <a:picLocks noChangeAspect="1"/>
            </p:cNvPicPr>
            <p:nvPr userDrawn="1"/>
          </p:nvPicPr>
          <p:blipFill>
            <a:blip r:embed="rId12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8982" y="6096625"/>
              <a:ext cx="873590" cy="458926"/>
            </a:xfrm>
            <a:prstGeom prst="rect">
              <a:avLst/>
            </a:prstGeom>
          </p:spPr>
        </p:pic>
        <p:cxnSp>
          <p:nvCxnSpPr>
            <p:cNvPr id="35" name="Straight Connector 34"/>
            <p:cNvCxnSpPr/>
            <p:nvPr userDrawn="1"/>
          </p:nvCxnSpPr>
          <p:spPr>
            <a:xfrm>
              <a:off x="9960019" y="5898349"/>
              <a:ext cx="76142" cy="242248"/>
            </a:xfrm>
            <a:prstGeom prst="line">
              <a:avLst/>
            </a:prstGeom>
            <a:ln w="7620">
              <a:solidFill>
                <a:srgbClr val="ACD3D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 flipV="1">
              <a:off x="5522879" y="6200018"/>
              <a:ext cx="1988834" cy="665362"/>
            </a:xfrm>
            <a:prstGeom prst="line">
              <a:avLst/>
            </a:prstGeom>
            <a:ln w="7620">
              <a:solidFill>
                <a:srgbClr val="ACD3D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 flipV="1">
              <a:off x="7386853" y="6398045"/>
              <a:ext cx="2383206" cy="461240"/>
            </a:xfrm>
            <a:prstGeom prst="line">
              <a:avLst/>
            </a:prstGeom>
            <a:ln w="7620">
              <a:solidFill>
                <a:srgbClr val="ACD3D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 flipH="1" flipV="1">
              <a:off x="9722923" y="6398045"/>
              <a:ext cx="469752" cy="242245"/>
            </a:xfrm>
            <a:prstGeom prst="line">
              <a:avLst/>
            </a:prstGeom>
            <a:ln w="7620">
              <a:solidFill>
                <a:schemeClr val="accent1">
                  <a:lumMod val="20000"/>
                  <a:lumOff val="8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 userDrawn="1"/>
          </p:nvSpPr>
          <p:spPr>
            <a:xfrm>
              <a:off x="8596435" y="6626691"/>
              <a:ext cx="45719" cy="45719"/>
            </a:xfrm>
            <a:prstGeom prst="ellipse">
              <a:avLst/>
            </a:prstGeom>
            <a:solidFill>
              <a:srgbClr val="ACD3D1"/>
            </a:solidFill>
            <a:ln w="762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 userDrawn="1"/>
          </p:nvSpPr>
          <p:spPr>
            <a:xfrm>
              <a:off x="10902316" y="5597433"/>
              <a:ext cx="45719" cy="45719"/>
            </a:xfrm>
            <a:prstGeom prst="ellipse">
              <a:avLst/>
            </a:prstGeom>
            <a:solidFill>
              <a:srgbClr val="ACD3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 userDrawn="1"/>
          </p:nvCxnSpPr>
          <p:spPr>
            <a:xfrm flipV="1">
              <a:off x="11577404" y="5189496"/>
              <a:ext cx="145673" cy="640078"/>
            </a:xfrm>
            <a:prstGeom prst="line">
              <a:avLst/>
            </a:prstGeom>
            <a:ln w="7620">
              <a:solidFill>
                <a:srgbClr val="ACD3D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 flipH="1">
              <a:off x="10925175" y="4943231"/>
              <a:ext cx="1266825" cy="666698"/>
            </a:xfrm>
            <a:prstGeom prst="line">
              <a:avLst/>
            </a:prstGeom>
            <a:ln w="7620">
              <a:solidFill>
                <a:srgbClr val="ACD3D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>
            <a:xfrm flipV="1">
              <a:off x="8871388" y="5898349"/>
              <a:ext cx="1088631" cy="855148"/>
            </a:xfrm>
            <a:prstGeom prst="line">
              <a:avLst/>
            </a:prstGeom>
            <a:ln w="7620">
              <a:solidFill>
                <a:srgbClr val="ACD3D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 flipH="1" flipV="1">
              <a:off x="10918630" y="5619284"/>
              <a:ext cx="168460" cy="214162"/>
            </a:xfrm>
            <a:prstGeom prst="line">
              <a:avLst/>
            </a:prstGeom>
            <a:ln w="7620">
              <a:solidFill>
                <a:srgbClr val="ACD3D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 userDrawn="1"/>
          </p:nvCxnSpPr>
          <p:spPr>
            <a:xfrm flipV="1">
              <a:off x="7155150" y="6332838"/>
              <a:ext cx="808780" cy="525162"/>
            </a:xfrm>
            <a:prstGeom prst="line">
              <a:avLst/>
            </a:prstGeom>
            <a:ln w="7620">
              <a:solidFill>
                <a:srgbClr val="ACD3D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 userDrawn="1"/>
          </p:nvCxnSpPr>
          <p:spPr>
            <a:xfrm>
              <a:off x="7963930" y="6332838"/>
              <a:ext cx="887120" cy="434345"/>
            </a:xfrm>
            <a:prstGeom prst="line">
              <a:avLst/>
            </a:prstGeom>
            <a:ln w="7620">
              <a:solidFill>
                <a:srgbClr val="ACD3D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 userDrawn="1"/>
          </p:nvCxnSpPr>
          <p:spPr>
            <a:xfrm>
              <a:off x="7513553" y="6200018"/>
              <a:ext cx="2189028" cy="198023"/>
            </a:xfrm>
            <a:prstGeom prst="line">
              <a:avLst/>
            </a:prstGeom>
            <a:ln w="7620">
              <a:solidFill>
                <a:srgbClr val="ACD3D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 flipH="1">
              <a:off x="10211714" y="6148207"/>
              <a:ext cx="586080" cy="492083"/>
            </a:xfrm>
            <a:prstGeom prst="line">
              <a:avLst/>
            </a:prstGeom>
            <a:ln w="7620">
              <a:solidFill>
                <a:schemeClr val="accent1">
                  <a:lumMod val="20000"/>
                  <a:lumOff val="8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 userDrawn="1"/>
          </p:nvCxnSpPr>
          <p:spPr>
            <a:xfrm flipV="1">
              <a:off x="10797794" y="5619284"/>
              <a:ext cx="120836" cy="527425"/>
            </a:xfrm>
            <a:prstGeom prst="line">
              <a:avLst/>
            </a:prstGeom>
            <a:ln w="7620">
              <a:solidFill>
                <a:srgbClr val="ACD3D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 userDrawn="1"/>
          </p:nvSpPr>
          <p:spPr>
            <a:xfrm>
              <a:off x="10179891" y="6615671"/>
              <a:ext cx="45719" cy="45719"/>
            </a:xfrm>
            <a:prstGeom prst="ellipse">
              <a:avLst/>
            </a:prstGeom>
            <a:solidFill>
              <a:srgbClr val="ACD3D1"/>
            </a:solidFill>
            <a:ln w="762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Slide Number Placeholder 4"/>
          <p:cNvSpPr txBox="1">
            <a:spLocks/>
          </p:cNvSpPr>
          <p:nvPr userDrawn="1"/>
        </p:nvSpPr>
        <p:spPr>
          <a:xfrm>
            <a:off x="563625" y="6435603"/>
            <a:ext cx="508289" cy="365125"/>
          </a:xfrm>
          <a:prstGeom prst="rect">
            <a:avLst/>
          </a:prstGeom>
        </p:spPr>
        <p:txBody>
          <a:bodyPr lIns="91438" tIns="45719" rIns="91438" bIns="45719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AFD5EC7-752F-E141-8EC4-5CD8629FC2A1}" type="slidenum">
              <a:rPr lang="en-US" sz="1000" smtClean="0">
                <a:solidFill>
                  <a:srgbClr val="A1ADBA"/>
                </a:solidFill>
                <a:latin typeface="Roboto Regular"/>
                <a:cs typeface="Roboto Regular"/>
              </a:rPr>
              <a:pPr algn="l"/>
              <a:t>‹#›</a:t>
            </a:fld>
            <a:r>
              <a:rPr lang="en-US" sz="1000" dirty="0">
                <a:solidFill>
                  <a:srgbClr val="A1ADBA"/>
                </a:solidFill>
                <a:latin typeface="Roboto Regular"/>
                <a:cs typeface="Roboto Regular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269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5" r:id="rId2"/>
    <p:sldLayoutId id="2147483666" r:id="rId3"/>
    <p:sldLayoutId id="2147483667" r:id="rId4"/>
    <p:sldLayoutId id="2147483668" r:id="rId5"/>
    <p:sldLayoutId id="2147483708" r:id="rId6"/>
    <p:sldLayoutId id="2147483670" r:id="rId7"/>
    <p:sldLayoutId id="2147483710" r:id="rId8"/>
  </p:sldLayoutIdLst>
  <p:hf hdr="0" ftr="0" dt="0"/>
  <p:txStyles>
    <p:titleStyle>
      <a:lvl1pPr algn="l" defTabSz="544224" rtl="0" eaLnBrk="1" latinLnBrk="0" hangingPunct="1">
        <a:spcBef>
          <a:spcPct val="0"/>
        </a:spcBef>
        <a:buNone/>
        <a:defRPr sz="3600" i="1" kern="1200">
          <a:solidFill>
            <a:schemeClr val="accent2"/>
          </a:solidFill>
          <a:latin typeface="Roboto Light"/>
          <a:ea typeface="+mj-ea"/>
          <a:cs typeface="Roboto Light"/>
        </a:defRPr>
      </a:lvl1pPr>
    </p:titleStyle>
    <p:bodyStyle>
      <a:lvl1pPr marL="187842" indent="-187842" algn="l" defTabSz="544224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/>
        <a:buChar char="•"/>
        <a:defRPr sz="2000" kern="1200" spc="167">
          <a:solidFill>
            <a:schemeClr val="tx1">
              <a:lumMod val="65000"/>
              <a:lumOff val="35000"/>
            </a:schemeClr>
          </a:solidFill>
          <a:latin typeface="Roboto Light"/>
          <a:ea typeface="+mn-ea"/>
          <a:cs typeface="Roboto Light"/>
        </a:defRPr>
      </a:lvl1pPr>
      <a:lvl2pPr marL="431244" indent="-194456" algn="l" defTabSz="544224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/>
        <a:buChar char="•"/>
        <a:defRPr sz="1500" kern="1200" spc="167">
          <a:solidFill>
            <a:schemeClr val="tx1">
              <a:lumMod val="65000"/>
              <a:lumOff val="35000"/>
            </a:schemeClr>
          </a:solidFill>
          <a:latin typeface="Roboto Light"/>
          <a:ea typeface="+mn-ea"/>
          <a:cs typeface="Roboto Light"/>
        </a:defRPr>
      </a:lvl2pPr>
      <a:lvl3pPr marL="619085" indent="-145511" algn="l" defTabSz="544224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/>
        <a:buChar char="•"/>
        <a:defRPr sz="1300" kern="1200" spc="167">
          <a:solidFill>
            <a:schemeClr val="tx1">
              <a:lumMod val="65000"/>
              <a:lumOff val="35000"/>
            </a:schemeClr>
          </a:solidFill>
          <a:latin typeface="Roboto Light"/>
          <a:ea typeface="+mn-ea"/>
          <a:cs typeface="Roboto Light"/>
        </a:defRPr>
      </a:lvl3pPr>
      <a:lvl4pPr marL="1904782" indent="-272112" algn="l" defTabSz="544224" rtl="0" eaLnBrk="1" latinLnBrk="0" hangingPunct="1">
        <a:spcBef>
          <a:spcPct val="20000"/>
        </a:spcBef>
        <a:buFont typeface="Arial"/>
        <a:buChar char="–"/>
        <a:defRPr sz="130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2449004" indent="-272112" algn="l" defTabSz="544224" rtl="0" eaLnBrk="1" latinLnBrk="0" hangingPunct="1">
        <a:spcBef>
          <a:spcPct val="20000"/>
        </a:spcBef>
        <a:buFont typeface="Arial"/>
        <a:buChar char="»"/>
        <a:defRPr sz="130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2993228" indent="-272112" algn="l" defTabSz="54422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450" indent="-272112" algn="l" defTabSz="54422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674" indent="-272112" algn="l" defTabSz="54422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896" indent="-272112" algn="l" defTabSz="54422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422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24" algn="l" defTabSz="54422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46" algn="l" defTabSz="54422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70" algn="l" defTabSz="54422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92" algn="l" defTabSz="54422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116" algn="l" defTabSz="54422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338" algn="l" defTabSz="54422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562" algn="l" defTabSz="54422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786" algn="l" defTabSz="54422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4604" y="374002"/>
            <a:ext cx="10972800" cy="553892"/>
          </a:xfrm>
          <a:prstGeom prst="rect">
            <a:avLst/>
          </a:prstGeom>
        </p:spPr>
        <p:txBody>
          <a:bodyPr vert="horz" lIns="130619" tIns="65309" rIns="130619" bIns="65309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TextBox 40"/>
          <p:cNvSpPr txBox="1"/>
          <p:nvPr userDrawn="1"/>
        </p:nvSpPr>
        <p:spPr>
          <a:xfrm>
            <a:off x="592165" y="6441180"/>
            <a:ext cx="29803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0" dirty="0">
                <a:solidFill>
                  <a:srgbClr val="A1ADBA"/>
                </a:solidFill>
                <a:latin typeface="Roboto Regular"/>
                <a:cs typeface="Roboto Regular"/>
              </a:rPr>
              <a:t>       </a:t>
            </a:r>
            <a:r>
              <a:rPr lang="en-US" sz="1000" dirty="0">
                <a:solidFill>
                  <a:srgbClr val="A1ADBA"/>
                </a:solidFill>
                <a:latin typeface="Roboto Regular"/>
                <a:cs typeface="Roboto Regular"/>
              </a:rPr>
              <a:t>       CONFIDENTIAL </a:t>
            </a:r>
            <a:r>
              <a:rPr lang="en-US" sz="1000" baseline="0" dirty="0">
                <a:solidFill>
                  <a:srgbClr val="A1ADBA"/>
                </a:solidFill>
                <a:latin typeface="Roboto Regular"/>
                <a:cs typeface="Roboto Regular"/>
              </a:rPr>
              <a:t> </a:t>
            </a:r>
            <a:r>
              <a:rPr lang="en-US" sz="1000" dirty="0">
                <a:solidFill>
                  <a:srgbClr val="A1ADBA"/>
                </a:solidFill>
                <a:latin typeface="Roboto Regular"/>
                <a:cs typeface="Roboto Regular"/>
              </a:rPr>
              <a:t> |   </a:t>
            </a:r>
            <a:r>
              <a:rPr lang="en-US" sz="1000" baseline="0" dirty="0">
                <a:solidFill>
                  <a:srgbClr val="A1ADBA"/>
                </a:solidFill>
                <a:latin typeface="Roboto Regular"/>
                <a:cs typeface="Roboto Regular"/>
              </a:rPr>
              <a:t>DO NOT DISTRIBUTE </a:t>
            </a:r>
            <a:endParaRPr lang="en-US" sz="1000" dirty="0">
              <a:solidFill>
                <a:srgbClr val="A1ADBA"/>
              </a:solidFill>
              <a:latin typeface="Roboto Regular"/>
              <a:cs typeface="Roboto Regular"/>
            </a:endParaRPr>
          </a:p>
        </p:txBody>
      </p:sp>
      <p:sp>
        <p:nvSpPr>
          <p:cNvPr id="45" name="Rectangle 44"/>
          <p:cNvSpPr/>
          <p:nvPr userDrawn="1"/>
        </p:nvSpPr>
        <p:spPr>
          <a:xfrm>
            <a:off x="0" y="334118"/>
            <a:ext cx="114300" cy="63366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168" b="14849"/>
          <a:stretch/>
        </p:blipFill>
        <p:spPr>
          <a:xfrm>
            <a:off x="5295741" y="6164927"/>
            <a:ext cx="6896259" cy="693073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7124089" y="5462438"/>
            <a:ext cx="5281661" cy="1522259"/>
            <a:chOff x="5522879" y="4943231"/>
            <a:chExt cx="6669121" cy="1922149"/>
          </a:xfrm>
        </p:grpSpPr>
        <p:pic>
          <p:nvPicPr>
            <p:cNvPr id="34" name="Picture 33"/>
            <p:cNvPicPr>
              <a:picLocks noChangeAspect="1"/>
            </p:cNvPicPr>
            <p:nvPr userDrawn="1"/>
          </p:nvPicPr>
          <p:blipFill>
            <a:blip r:embed="rId1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8982" y="6096625"/>
              <a:ext cx="873590" cy="458926"/>
            </a:xfrm>
            <a:prstGeom prst="rect">
              <a:avLst/>
            </a:prstGeom>
          </p:spPr>
        </p:pic>
        <p:cxnSp>
          <p:nvCxnSpPr>
            <p:cNvPr id="35" name="Straight Connector 34"/>
            <p:cNvCxnSpPr/>
            <p:nvPr userDrawn="1"/>
          </p:nvCxnSpPr>
          <p:spPr>
            <a:xfrm>
              <a:off x="9960019" y="5898349"/>
              <a:ext cx="76142" cy="242248"/>
            </a:xfrm>
            <a:prstGeom prst="line">
              <a:avLst/>
            </a:prstGeom>
            <a:ln w="7620">
              <a:solidFill>
                <a:srgbClr val="ACD3D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 flipV="1">
              <a:off x="5522879" y="6200018"/>
              <a:ext cx="1988834" cy="665362"/>
            </a:xfrm>
            <a:prstGeom prst="line">
              <a:avLst/>
            </a:prstGeom>
            <a:ln w="7620">
              <a:solidFill>
                <a:srgbClr val="ACD3D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 flipV="1">
              <a:off x="7386853" y="6398045"/>
              <a:ext cx="2383206" cy="461240"/>
            </a:xfrm>
            <a:prstGeom prst="line">
              <a:avLst/>
            </a:prstGeom>
            <a:ln w="7620">
              <a:solidFill>
                <a:srgbClr val="ACD3D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 flipH="1" flipV="1">
              <a:off x="9722923" y="6398045"/>
              <a:ext cx="469752" cy="242245"/>
            </a:xfrm>
            <a:prstGeom prst="line">
              <a:avLst/>
            </a:prstGeom>
            <a:ln w="7620">
              <a:solidFill>
                <a:schemeClr val="accent1">
                  <a:lumMod val="20000"/>
                  <a:lumOff val="8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 userDrawn="1"/>
          </p:nvSpPr>
          <p:spPr>
            <a:xfrm>
              <a:off x="8596435" y="6626691"/>
              <a:ext cx="45719" cy="45719"/>
            </a:xfrm>
            <a:prstGeom prst="ellipse">
              <a:avLst/>
            </a:prstGeom>
            <a:solidFill>
              <a:srgbClr val="ACD3D1"/>
            </a:solidFill>
            <a:ln w="762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/>
            <p:cNvSpPr/>
            <p:nvPr userDrawn="1"/>
          </p:nvSpPr>
          <p:spPr>
            <a:xfrm>
              <a:off x="10902316" y="5597433"/>
              <a:ext cx="45719" cy="45719"/>
            </a:xfrm>
            <a:prstGeom prst="ellipse">
              <a:avLst/>
            </a:prstGeom>
            <a:solidFill>
              <a:srgbClr val="ACD3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2" name="Straight Connector 41"/>
            <p:cNvCxnSpPr/>
            <p:nvPr userDrawn="1"/>
          </p:nvCxnSpPr>
          <p:spPr>
            <a:xfrm flipV="1">
              <a:off x="11577404" y="5189496"/>
              <a:ext cx="145673" cy="640078"/>
            </a:xfrm>
            <a:prstGeom prst="line">
              <a:avLst/>
            </a:prstGeom>
            <a:ln w="7620">
              <a:solidFill>
                <a:srgbClr val="ACD3D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 flipH="1">
              <a:off x="10925175" y="4943231"/>
              <a:ext cx="1266825" cy="666698"/>
            </a:xfrm>
            <a:prstGeom prst="line">
              <a:avLst/>
            </a:prstGeom>
            <a:ln w="7620">
              <a:solidFill>
                <a:srgbClr val="ACD3D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>
            <a:xfrm flipV="1">
              <a:off x="8871388" y="5898349"/>
              <a:ext cx="1088631" cy="855148"/>
            </a:xfrm>
            <a:prstGeom prst="line">
              <a:avLst/>
            </a:prstGeom>
            <a:ln w="7620">
              <a:solidFill>
                <a:srgbClr val="ACD3D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 flipH="1" flipV="1">
              <a:off x="10918630" y="5619284"/>
              <a:ext cx="168460" cy="214162"/>
            </a:xfrm>
            <a:prstGeom prst="line">
              <a:avLst/>
            </a:prstGeom>
            <a:ln w="7620">
              <a:solidFill>
                <a:srgbClr val="ACD3D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 userDrawn="1"/>
          </p:nvCxnSpPr>
          <p:spPr>
            <a:xfrm flipV="1">
              <a:off x="7155150" y="6332838"/>
              <a:ext cx="808780" cy="525162"/>
            </a:xfrm>
            <a:prstGeom prst="line">
              <a:avLst/>
            </a:prstGeom>
            <a:ln w="7620">
              <a:solidFill>
                <a:srgbClr val="ACD3D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 userDrawn="1"/>
          </p:nvCxnSpPr>
          <p:spPr>
            <a:xfrm>
              <a:off x="7963930" y="6332838"/>
              <a:ext cx="887120" cy="434345"/>
            </a:xfrm>
            <a:prstGeom prst="line">
              <a:avLst/>
            </a:prstGeom>
            <a:ln w="7620">
              <a:solidFill>
                <a:srgbClr val="ACD3D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 userDrawn="1"/>
          </p:nvCxnSpPr>
          <p:spPr>
            <a:xfrm>
              <a:off x="7513553" y="6200018"/>
              <a:ext cx="2189028" cy="198023"/>
            </a:xfrm>
            <a:prstGeom prst="line">
              <a:avLst/>
            </a:prstGeom>
            <a:ln w="7620">
              <a:solidFill>
                <a:srgbClr val="ACD3D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 flipH="1">
              <a:off x="10211714" y="6148207"/>
              <a:ext cx="586080" cy="492083"/>
            </a:xfrm>
            <a:prstGeom prst="line">
              <a:avLst/>
            </a:prstGeom>
            <a:ln w="7620">
              <a:solidFill>
                <a:schemeClr val="accent1">
                  <a:lumMod val="20000"/>
                  <a:lumOff val="8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 userDrawn="1"/>
          </p:nvCxnSpPr>
          <p:spPr>
            <a:xfrm flipV="1">
              <a:off x="10797794" y="5619284"/>
              <a:ext cx="120836" cy="527425"/>
            </a:xfrm>
            <a:prstGeom prst="line">
              <a:avLst/>
            </a:prstGeom>
            <a:ln w="7620">
              <a:solidFill>
                <a:srgbClr val="ACD3D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 userDrawn="1"/>
          </p:nvSpPr>
          <p:spPr>
            <a:xfrm>
              <a:off x="10179891" y="6615671"/>
              <a:ext cx="45719" cy="45719"/>
            </a:xfrm>
            <a:prstGeom prst="ellipse">
              <a:avLst/>
            </a:prstGeom>
            <a:solidFill>
              <a:srgbClr val="ACD3D1"/>
            </a:solidFill>
            <a:ln w="762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3" name="Slide Number Placeholder 4"/>
          <p:cNvSpPr txBox="1">
            <a:spLocks/>
          </p:cNvSpPr>
          <p:nvPr userDrawn="1"/>
        </p:nvSpPr>
        <p:spPr>
          <a:xfrm>
            <a:off x="563625" y="6435603"/>
            <a:ext cx="508289" cy="365125"/>
          </a:xfrm>
          <a:prstGeom prst="rect">
            <a:avLst/>
          </a:prstGeom>
        </p:spPr>
        <p:txBody>
          <a:bodyPr lIns="91438" tIns="45719" rIns="91438" bIns="45719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AFD5EC7-752F-E141-8EC4-5CD8629FC2A1}" type="slidenum">
              <a:rPr lang="en-US" sz="1000" smtClean="0">
                <a:solidFill>
                  <a:srgbClr val="A1ADBA"/>
                </a:solidFill>
                <a:latin typeface="Roboto Regular"/>
                <a:cs typeface="Roboto Regular"/>
              </a:rPr>
              <a:pPr algn="l"/>
              <a:t>‹#›</a:t>
            </a:fld>
            <a:r>
              <a:rPr lang="en-US" sz="1000" dirty="0">
                <a:solidFill>
                  <a:srgbClr val="A1ADBA"/>
                </a:solidFill>
                <a:latin typeface="Roboto Regular"/>
                <a:cs typeface="Roboto Regular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067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p:hf hdr="0" ftr="0" dt="0"/>
  <p:txStyles>
    <p:titleStyle>
      <a:lvl1pPr algn="l" defTabSz="544224" rtl="0" eaLnBrk="1" latinLnBrk="0" hangingPunct="1">
        <a:spcBef>
          <a:spcPct val="0"/>
        </a:spcBef>
        <a:buNone/>
        <a:defRPr sz="3600" i="1" kern="1200">
          <a:solidFill>
            <a:schemeClr val="accent2"/>
          </a:solidFill>
          <a:latin typeface="Roboto Light"/>
          <a:ea typeface="+mj-ea"/>
          <a:cs typeface="Roboto Light"/>
        </a:defRPr>
      </a:lvl1pPr>
    </p:titleStyle>
    <p:bodyStyle>
      <a:lvl1pPr marL="187842" indent="-187842" algn="l" defTabSz="544224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/>
        <a:buChar char="•"/>
        <a:defRPr sz="2000" kern="1200" spc="167">
          <a:solidFill>
            <a:schemeClr val="tx1">
              <a:lumMod val="65000"/>
              <a:lumOff val="35000"/>
            </a:schemeClr>
          </a:solidFill>
          <a:latin typeface="Roboto Light"/>
          <a:ea typeface="+mn-ea"/>
          <a:cs typeface="Roboto Light"/>
        </a:defRPr>
      </a:lvl1pPr>
      <a:lvl2pPr marL="431244" indent="-194456" algn="l" defTabSz="544224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/>
        <a:buChar char="•"/>
        <a:defRPr sz="1500" kern="1200" spc="167">
          <a:solidFill>
            <a:schemeClr val="tx1">
              <a:lumMod val="65000"/>
              <a:lumOff val="35000"/>
            </a:schemeClr>
          </a:solidFill>
          <a:latin typeface="Roboto Light"/>
          <a:ea typeface="+mn-ea"/>
          <a:cs typeface="Roboto Light"/>
        </a:defRPr>
      </a:lvl2pPr>
      <a:lvl3pPr marL="619085" indent="-145511" algn="l" defTabSz="544224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/>
        <a:buChar char="•"/>
        <a:defRPr sz="1300" kern="1200" spc="167">
          <a:solidFill>
            <a:schemeClr val="tx1">
              <a:lumMod val="65000"/>
              <a:lumOff val="35000"/>
            </a:schemeClr>
          </a:solidFill>
          <a:latin typeface="Roboto Light"/>
          <a:ea typeface="+mn-ea"/>
          <a:cs typeface="Roboto Light"/>
        </a:defRPr>
      </a:lvl3pPr>
      <a:lvl4pPr marL="1904782" indent="-272112" algn="l" defTabSz="544224" rtl="0" eaLnBrk="1" latinLnBrk="0" hangingPunct="1">
        <a:spcBef>
          <a:spcPct val="20000"/>
        </a:spcBef>
        <a:buFont typeface="Arial"/>
        <a:buChar char="–"/>
        <a:defRPr sz="130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2449004" indent="-272112" algn="l" defTabSz="544224" rtl="0" eaLnBrk="1" latinLnBrk="0" hangingPunct="1">
        <a:spcBef>
          <a:spcPct val="20000"/>
        </a:spcBef>
        <a:buFont typeface="Arial"/>
        <a:buChar char="»"/>
        <a:defRPr sz="130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2993228" indent="-272112" algn="l" defTabSz="54422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450" indent="-272112" algn="l" defTabSz="54422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674" indent="-272112" algn="l" defTabSz="54422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896" indent="-272112" algn="l" defTabSz="54422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422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24" algn="l" defTabSz="54422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46" algn="l" defTabSz="54422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70" algn="l" defTabSz="54422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92" algn="l" defTabSz="54422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116" algn="l" defTabSz="54422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338" algn="l" defTabSz="54422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562" algn="l" defTabSz="54422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786" algn="l" defTabSz="54422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6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6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6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6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bc.com/" TargetMode="External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5.png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0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5" Type="http://schemas.openxmlformats.org/officeDocument/2006/relationships/image" Target="../media/image37.png"/><Relationship Id="rId4" Type="http://schemas.openxmlformats.org/officeDocument/2006/relationships/image" Target="../media/image102.pn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40.png"/><Relationship Id="rId4" Type="http://schemas.openxmlformats.org/officeDocument/2006/relationships/image" Target="../media/image25.pn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40.png"/><Relationship Id="rId4" Type="http://schemas.openxmlformats.org/officeDocument/2006/relationships/image" Target="../media/image25.pn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31.png"/><Relationship Id="rId4" Type="http://schemas.openxmlformats.org/officeDocument/2006/relationships/image" Target="../media/image39.pn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0.png"/><Relationship Id="rId18" Type="http://schemas.openxmlformats.org/officeDocument/2006/relationships/image" Target="../media/image115.png"/><Relationship Id="rId26" Type="http://schemas.openxmlformats.org/officeDocument/2006/relationships/image" Target="../media/image121.png"/><Relationship Id="rId3" Type="http://schemas.openxmlformats.org/officeDocument/2006/relationships/image" Target="../media/image28.png"/><Relationship Id="rId21" Type="http://schemas.openxmlformats.org/officeDocument/2006/relationships/image" Target="../media/image118.png"/><Relationship Id="rId7" Type="http://schemas.openxmlformats.org/officeDocument/2006/relationships/image" Target="../media/image30.png"/><Relationship Id="rId12" Type="http://schemas.openxmlformats.org/officeDocument/2006/relationships/image" Target="../media/image15.png"/><Relationship Id="rId17" Type="http://schemas.openxmlformats.org/officeDocument/2006/relationships/image" Target="../media/image114.png"/><Relationship Id="rId25" Type="http://schemas.openxmlformats.org/officeDocument/2006/relationships/image" Target="../media/image11.png"/><Relationship Id="rId2" Type="http://schemas.openxmlformats.org/officeDocument/2006/relationships/image" Target="../media/image31.png"/><Relationship Id="rId16" Type="http://schemas.openxmlformats.org/officeDocument/2006/relationships/image" Target="../media/image113.png"/><Relationship Id="rId20" Type="http://schemas.openxmlformats.org/officeDocument/2006/relationships/image" Target="../media/image117.png"/><Relationship Id="rId29" Type="http://schemas.openxmlformats.org/officeDocument/2006/relationships/image" Target="../media/image1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9.png"/><Relationship Id="rId11" Type="http://schemas.openxmlformats.org/officeDocument/2006/relationships/image" Target="../media/image14.png"/><Relationship Id="rId24" Type="http://schemas.openxmlformats.org/officeDocument/2006/relationships/image" Target="../media/image120.png"/><Relationship Id="rId5" Type="http://schemas.openxmlformats.org/officeDocument/2006/relationships/image" Target="../media/image108.png"/><Relationship Id="rId15" Type="http://schemas.openxmlformats.org/officeDocument/2006/relationships/image" Target="../media/image112.png"/><Relationship Id="rId23" Type="http://schemas.openxmlformats.org/officeDocument/2006/relationships/image" Target="../media/image119.png"/><Relationship Id="rId28" Type="http://schemas.openxmlformats.org/officeDocument/2006/relationships/image" Target="../media/image25.png"/><Relationship Id="rId10" Type="http://schemas.openxmlformats.org/officeDocument/2006/relationships/image" Target="../media/image17.png"/><Relationship Id="rId19" Type="http://schemas.openxmlformats.org/officeDocument/2006/relationships/image" Target="../media/image116.png"/><Relationship Id="rId31" Type="http://schemas.openxmlformats.org/officeDocument/2006/relationships/image" Target="../media/image125.png"/><Relationship Id="rId4" Type="http://schemas.openxmlformats.org/officeDocument/2006/relationships/image" Target="../media/image107.png"/><Relationship Id="rId9" Type="http://schemas.openxmlformats.org/officeDocument/2006/relationships/image" Target="../media/image13.png"/><Relationship Id="rId14" Type="http://schemas.openxmlformats.org/officeDocument/2006/relationships/image" Target="../media/image111.png"/><Relationship Id="rId22" Type="http://schemas.openxmlformats.org/officeDocument/2006/relationships/image" Target="../media/image12.png"/><Relationship Id="rId27" Type="http://schemas.openxmlformats.org/officeDocument/2006/relationships/image" Target="../media/image122.png"/><Relationship Id="rId30" Type="http://schemas.openxmlformats.org/officeDocument/2006/relationships/image" Target="../media/image124.png"/></Relationships>
</file>

<file path=ppt/slides/_rels/slide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0.png"/><Relationship Id="rId18" Type="http://schemas.openxmlformats.org/officeDocument/2006/relationships/image" Target="../media/image115.png"/><Relationship Id="rId26" Type="http://schemas.openxmlformats.org/officeDocument/2006/relationships/image" Target="../media/image121.png"/><Relationship Id="rId3" Type="http://schemas.openxmlformats.org/officeDocument/2006/relationships/image" Target="../media/image28.png"/><Relationship Id="rId21" Type="http://schemas.openxmlformats.org/officeDocument/2006/relationships/image" Target="../media/image118.png"/><Relationship Id="rId7" Type="http://schemas.openxmlformats.org/officeDocument/2006/relationships/image" Target="../media/image30.png"/><Relationship Id="rId12" Type="http://schemas.openxmlformats.org/officeDocument/2006/relationships/image" Target="../media/image15.png"/><Relationship Id="rId17" Type="http://schemas.openxmlformats.org/officeDocument/2006/relationships/image" Target="../media/image114.png"/><Relationship Id="rId25" Type="http://schemas.openxmlformats.org/officeDocument/2006/relationships/image" Target="../media/image11.png"/><Relationship Id="rId2" Type="http://schemas.openxmlformats.org/officeDocument/2006/relationships/image" Target="../media/image31.png"/><Relationship Id="rId16" Type="http://schemas.openxmlformats.org/officeDocument/2006/relationships/image" Target="../media/image113.png"/><Relationship Id="rId20" Type="http://schemas.openxmlformats.org/officeDocument/2006/relationships/image" Target="../media/image117.png"/><Relationship Id="rId29" Type="http://schemas.openxmlformats.org/officeDocument/2006/relationships/image" Target="../media/image1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9.png"/><Relationship Id="rId11" Type="http://schemas.openxmlformats.org/officeDocument/2006/relationships/image" Target="../media/image14.png"/><Relationship Id="rId24" Type="http://schemas.openxmlformats.org/officeDocument/2006/relationships/image" Target="../media/image120.png"/><Relationship Id="rId5" Type="http://schemas.openxmlformats.org/officeDocument/2006/relationships/image" Target="../media/image108.png"/><Relationship Id="rId15" Type="http://schemas.openxmlformats.org/officeDocument/2006/relationships/image" Target="../media/image112.png"/><Relationship Id="rId23" Type="http://schemas.openxmlformats.org/officeDocument/2006/relationships/image" Target="../media/image119.png"/><Relationship Id="rId28" Type="http://schemas.openxmlformats.org/officeDocument/2006/relationships/image" Target="../media/image25.png"/><Relationship Id="rId10" Type="http://schemas.openxmlformats.org/officeDocument/2006/relationships/image" Target="../media/image17.png"/><Relationship Id="rId19" Type="http://schemas.openxmlformats.org/officeDocument/2006/relationships/image" Target="../media/image116.png"/><Relationship Id="rId31" Type="http://schemas.openxmlformats.org/officeDocument/2006/relationships/image" Target="../media/image125.png"/><Relationship Id="rId4" Type="http://schemas.openxmlformats.org/officeDocument/2006/relationships/image" Target="../media/image107.png"/><Relationship Id="rId9" Type="http://schemas.openxmlformats.org/officeDocument/2006/relationships/image" Target="../media/image13.png"/><Relationship Id="rId14" Type="http://schemas.openxmlformats.org/officeDocument/2006/relationships/image" Target="../media/image111.png"/><Relationship Id="rId22" Type="http://schemas.openxmlformats.org/officeDocument/2006/relationships/image" Target="../media/image12.png"/><Relationship Id="rId27" Type="http://schemas.openxmlformats.org/officeDocument/2006/relationships/image" Target="../media/image122.png"/><Relationship Id="rId30" Type="http://schemas.openxmlformats.org/officeDocument/2006/relationships/image" Target="../media/image124.png"/></Relationships>
</file>

<file path=ppt/slides/_rels/slide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18" Type="http://schemas.openxmlformats.org/officeDocument/2006/relationships/image" Target="../media/image14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17" Type="http://schemas.openxmlformats.org/officeDocument/2006/relationships/image" Target="../media/image141.png"/><Relationship Id="rId2" Type="http://schemas.openxmlformats.org/officeDocument/2006/relationships/image" Target="../media/image126.png"/><Relationship Id="rId16" Type="http://schemas.openxmlformats.org/officeDocument/2006/relationships/image" Target="../media/image1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12" Type="http://schemas.openxmlformats.org/officeDocument/2006/relationships/image" Target="../media/image153.png"/><Relationship Id="rId17" Type="http://schemas.openxmlformats.org/officeDocument/2006/relationships/image" Target="../media/image158.png"/><Relationship Id="rId2" Type="http://schemas.openxmlformats.org/officeDocument/2006/relationships/image" Target="../media/image143.png"/><Relationship Id="rId16" Type="http://schemas.openxmlformats.org/officeDocument/2006/relationships/image" Target="../media/image1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7.png"/><Relationship Id="rId11" Type="http://schemas.openxmlformats.org/officeDocument/2006/relationships/image" Target="../media/image152.png"/><Relationship Id="rId5" Type="http://schemas.openxmlformats.org/officeDocument/2006/relationships/image" Target="../media/image146.png"/><Relationship Id="rId15" Type="http://schemas.openxmlformats.org/officeDocument/2006/relationships/image" Target="../media/image156.png"/><Relationship Id="rId10" Type="http://schemas.openxmlformats.org/officeDocument/2006/relationships/image" Target="../media/image151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Relationship Id="rId14" Type="http://schemas.openxmlformats.org/officeDocument/2006/relationships/image" Target="../media/image155.png"/></Relationships>
</file>

<file path=ppt/slides/_rels/slide1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66.png"/><Relationship Id="rId3" Type="http://schemas.openxmlformats.org/officeDocument/2006/relationships/image" Target="../media/image160.png"/><Relationship Id="rId7" Type="http://schemas.openxmlformats.org/officeDocument/2006/relationships/image" Target="../media/image33.png"/><Relationship Id="rId12" Type="http://schemas.openxmlformats.org/officeDocument/2006/relationships/image" Target="../media/image165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1.png"/><Relationship Id="rId11" Type="http://schemas.openxmlformats.org/officeDocument/2006/relationships/image" Target="../media/image164.png"/><Relationship Id="rId5" Type="http://schemas.openxmlformats.org/officeDocument/2006/relationships/image" Target="../media/image32.png"/><Relationship Id="rId10" Type="http://schemas.openxmlformats.org/officeDocument/2006/relationships/image" Target="../media/image163.png"/><Relationship Id="rId4" Type="http://schemas.openxmlformats.org/officeDocument/2006/relationships/image" Target="../media/image41.png"/><Relationship Id="rId9" Type="http://schemas.openxmlformats.org/officeDocument/2006/relationships/image" Target="../media/image1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75.png"/><Relationship Id="rId18" Type="http://schemas.openxmlformats.org/officeDocument/2006/relationships/image" Target="../media/image39.png"/><Relationship Id="rId3" Type="http://schemas.openxmlformats.org/officeDocument/2006/relationships/image" Target="../media/image168.png"/><Relationship Id="rId21" Type="http://schemas.openxmlformats.org/officeDocument/2006/relationships/image" Target="../media/image177.png"/><Relationship Id="rId7" Type="http://schemas.openxmlformats.org/officeDocument/2006/relationships/image" Target="../media/image170.png"/><Relationship Id="rId12" Type="http://schemas.openxmlformats.org/officeDocument/2006/relationships/image" Target="../media/image174.png"/><Relationship Id="rId17" Type="http://schemas.openxmlformats.org/officeDocument/2006/relationships/image" Target="../media/image176.png"/><Relationship Id="rId2" Type="http://schemas.openxmlformats.org/officeDocument/2006/relationships/image" Target="../media/image167.png"/><Relationship Id="rId16" Type="http://schemas.openxmlformats.org/officeDocument/2006/relationships/image" Target="../media/image33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9.png"/><Relationship Id="rId11" Type="http://schemas.openxmlformats.org/officeDocument/2006/relationships/image" Target="../media/image173.png"/><Relationship Id="rId5" Type="http://schemas.openxmlformats.org/officeDocument/2006/relationships/image" Target="../media/image160.png"/><Relationship Id="rId15" Type="http://schemas.openxmlformats.org/officeDocument/2006/relationships/image" Target="../media/image161.png"/><Relationship Id="rId10" Type="http://schemas.openxmlformats.org/officeDocument/2006/relationships/image" Target="../media/image172.png"/><Relationship Id="rId19" Type="http://schemas.openxmlformats.org/officeDocument/2006/relationships/image" Target="../media/image162.png"/><Relationship Id="rId4" Type="http://schemas.openxmlformats.org/officeDocument/2006/relationships/image" Target="../media/image159.png"/><Relationship Id="rId9" Type="http://schemas.openxmlformats.org/officeDocument/2006/relationships/image" Target="../media/image41.png"/><Relationship Id="rId14" Type="http://schemas.openxmlformats.org/officeDocument/2006/relationships/image" Target="../media/image32.png"/></Relationships>
</file>

<file path=ppt/slides/_rels/slide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187.png"/><Relationship Id="rId18" Type="http://schemas.openxmlformats.org/officeDocument/2006/relationships/image" Target="../media/image192.png"/><Relationship Id="rId26" Type="http://schemas.openxmlformats.org/officeDocument/2006/relationships/image" Target="../media/image199.png"/><Relationship Id="rId3" Type="http://schemas.openxmlformats.org/officeDocument/2006/relationships/image" Target="../media/image49.png"/><Relationship Id="rId21" Type="http://schemas.openxmlformats.org/officeDocument/2006/relationships/image" Target="../media/image194.png"/><Relationship Id="rId7" Type="http://schemas.openxmlformats.org/officeDocument/2006/relationships/image" Target="../media/image181.png"/><Relationship Id="rId12" Type="http://schemas.openxmlformats.org/officeDocument/2006/relationships/image" Target="../media/image186.png"/><Relationship Id="rId17" Type="http://schemas.openxmlformats.org/officeDocument/2006/relationships/image" Target="../media/image191.png"/><Relationship Id="rId25" Type="http://schemas.openxmlformats.org/officeDocument/2006/relationships/image" Target="../media/image198.png"/><Relationship Id="rId2" Type="http://schemas.openxmlformats.org/officeDocument/2006/relationships/image" Target="../media/image48.png"/><Relationship Id="rId16" Type="http://schemas.openxmlformats.org/officeDocument/2006/relationships/image" Target="../media/image190.png"/><Relationship Id="rId20" Type="http://schemas.openxmlformats.org/officeDocument/2006/relationships/image" Target="../media/image193.pn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0.png"/><Relationship Id="rId11" Type="http://schemas.openxmlformats.org/officeDocument/2006/relationships/image" Target="../media/image185.png"/><Relationship Id="rId24" Type="http://schemas.openxmlformats.org/officeDocument/2006/relationships/image" Target="../media/image197.png"/><Relationship Id="rId5" Type="http://schemas.openxmlformats.org/officeDocument/2006/relationships/image" Target="../media/image179.png"/><Relationship Id="rId15" Type="http://schemas.openxmlformats.org/officeDocument/2006/relationships/image" Target="../media/image189.png"/><Relationship Id="rId23" Type="http://schemas.openxmlformats.org/officeDocument/2006/relationships/image" Target="../media/image196.png"/><Relationship Id="rId28" Type="http://schemas.openxmlformats.org/officeDocument/2006/relationships/image" Target="../media/image201.png"/><Relationship Id="rId10" Type="http://schemas.openxmlformats.org/officeDocument/2006/relationships/image" Target="../media/image184.png"/><Relationship Id="rId19" Type="http://schemas.openxmlformats.org/officeDocument/2006/relationships/image" Target="../media/image40.png"/><Relationship Id="rId4" Type="http://schemas.openxmlformats.org/officeDocument/2006/relationships/image" Target="../media/image178.png"/><Relationship Id="rId9" Type="http://schemas.openxmlformats.org/officeDocument/2006/relationships/image" Target="../media/image183.png"/><Relationship Id="rId14" Type="http://schemas.openxmlformats.org/officeDocument/2006/relationships/image" Target="../media/image188.png"/><Relationship Id="rId22" Type="http://schemas.openxmlformats.org/officeDocument/2006/relationships/image" Target="../media/image195.png"/><Relationship Id="rId27" Type="http://schemas.openxmlformats.org/officeDocument/2006/relationships/image" Target="../media/image200.png"/></Relationships>
</file>

<file path=ppt/slides/_rels/slide1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13" Type="http://schemas.openxmlformats.org/officeDocument/2006/relationships/image" Target="../media/image213.png"/><Relationship Id="rId18" Type="http://schemas.openxmlformats.org/officeDocument/2006/relationships/image" Target="../media/image218.png"/><Relationship Id="rId3" Type="http://schemas.openxmlformats.org/officeDocument/2006/relationships/image" Target="../media/image203.png"/><Relationship Id="rId21" Type="http://schemas.openxmlformats.org/officeDocument/2006/relationships/image" Target="../media/image220.png"/><Relationship Id="rId7" Type="http://schemas.openxmlformats.org/officeDocument/2006/relationships/image" Target="../media/image207.png"/><Relationship Id="rId12" Type="http://schemas.openxmlformats.org/officeDocument/2006/relationships/image" Target="../media/image212.png"/><Relationship Id="rId17" Type="http://schemas.openxmlformats.org/officeDocument/2006/relationships/image" Target="../media/image217.png"/><Relationship Id="rId25" Type="http://schemas.openxmlformats.org/officeDocument/2006/relationships/image" Target="../media/image224.png"/><Relationship Id="rId2" Type="http://schemas.openxmlformats.org/officeDocument/2006/relationships/image" Target="../media/image202.png"/><Relationship Id="rId16" Type="http://schemas.openxmlformats.org/officeDocument/2006/relationships/image" Target="../media/image216.png"/><Relationship Id="rId20" Type="http://schemas.openxmlformats.org/officeDocument/2006/relationships/image" Target="../media/image2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6.png"/><Relationship Id="rId11" Type="http://schemas.openxmlformats.org/officeDocument/2006/relationships/image" Target="../media/image211.png"/><Relationship Id="rId24" Type="http://schemas.openxmlformats.org/officeDocument/2006/relationships/image" Target="../media/image223.png"/><Relationship Id="rId5" Type="http://schemas.openxmlformats.org/officeDocument/2006/relationships/image" Target="../media/image205.png"/><Relationship Id="rId15" Type="http://schemas.openxmlformats.org/officeDocument/2006/relationships/image" Target="../media/image215.png"/><Relationship Id="rId23" Type="http://schemas.openxmlformats.org/officeDocument/2006/relationships/image" Target="../media/image222.png"/><Relationship Id="rId10" Type="http://schemas.openxmlformats.org/officeDocument/2006/relationships/image" Target="../media/image210.png"/><Relationship Id="rId19" Type="http://schemas.openxmlformats.org/officeDocument/2006/relationships/image" Target="../media/image18.png"/><Relationship Id="rId4" Type="http://schemas.openxmlformats.org/officeDocument/2006/relationships/image" Target="../media/image204.png"/><Relationship Id="rId9" Type="http://schemas.openxmlformats.org/officeDocument/2006/relationships/image" Target="../media/image209.png"/><Relationship Id="rId14" Type="http://schemas.openxmlformats.org/officeDocument/2006/relationships/image" Target="../media/image214.png"/><Relationship Id="rId22" Type="http://schemas.openxmlformats.org/officeDocument/2006/relationships/image" Target="../media/image221.png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13" Type="http://schemas.openxmlformats.org/officeDocument/2006/relationships/image" Target="../media/image236.png"/><Relationship Id="rId18" Type="http://schemas.openxmlformats.org/officeDocument/2006/relationships/image" Target="../media/image241.png"/><Relationship Id="rId3" Type="http://schemas.openxmlformats.org/officeDocument/2006/relationships/image" Target="../media/image226.png"/><Relationship Id="rId7" Type="http://schemas.openxmlformats.org/officeDocument/2006/relationships/image" Target="../media/image230.png"/><Relationship Id="rId12" Type="http://schemas.openxmlformats.org/officeDocument/2006/relationships/image" Target="../media/image235.png"/><Relationship Id="rId17" Type="http://schemas.openxmlformats.org/officeDocument/2006/relationships/image" Target="../media/image240.png"/><Relationship Id="rId2" Type="http://schemas.openxmlformats.org/officeDocument/2006/relationships/image" Target="../media/image225.png"/><Relationship Id="rId16" Type="http://schemas.openxmlformats.org/officeDocument/2006/relationships/image" Target="../media/image2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9.png"/><Relationship Id="rId11" Type="http://schemas.openxmlformats.org/officeDocument/2006/relationships/image" Target="../media/image234.png"/><Relationship Id="rId5" Type="http://schemas.openxmlformats.org/officeDocument/2006/relationships/image" Target="../media/image228.png"/><Relationship Id="rId15" Type="http://schemas.openxmlformats.org/officeDocument/2006/relationships/image" Target="../media/image238.png"/><Relationship Id="rId10" Type="http://schemas.openxmlformats.org/officeDocument/2006/relationships/image" Target="../media/image233.png"/><Relationship Id="rId19" Type="http://schemas.openxmlformats.org/officeDocument/2006/relationships/image" Target="../media/image242.png"/><Relationship Id="rId4" Type="http://schemas.openxmlformats.org/officeDocument/2006/relationships/image" Target="../media/image227.png"/><Relationship Id="rId9" Type="http://schemas.openxmlformats.org/officeDocument/2006/relationships/image" Target="../media/image232.png"/><Relationship Id="rId14" Type="http://schemas.openxmlformats.org/officeDocument/2006/relationships/image" Target="../media/image237.png"/></Relationships>
</file>

<file path=ppt/slides/_rels/slide1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13" Type="http://schemas.openxmlformats.org/officeDocument/2006/relationships/image" Target="../media/image252.png"/><Relationship Id="rId18" Type="http://schemas.openxmlformats.org/officeDocument/2006/relationships/image" Target="../media/image255.png"/><Relationship Id="rId3" Type="http://schemas.openxmlformats.org/officeDocument/2006/relationships/image" Target="../media/image243.png"/><Relationship Id="rId21" Type="http://schemas.openxmlformats.org/officeDocument/2006/relationships/image" Target="../media/image59.png"/><Relationship Id="rId7" Type="http://schemas.openxmlformats.org/officeDocument/2006/relationships/image" Target="../media/image247.png"/><Relationship Id="rId12" Type="http://schemas.openxmlformats.org/officeDocument/2006/relationships/image" Target="../media/image251.png"/><Relationship Id="rId17" Type="http://schemas.openxmlformats.org/officeDocument/2006/relationships/image" Target="../media/image254.png"/><Relationship Id="rId2" Type="http://schemas.openxmlformats.org/officeDocument/2006/relationships/image" Target="../media/image38.png"/><Relationship Id="rId16" Type="http://schemas.openxmlformats.org/officeDocument/2006/relationships/image" Target="../media/image253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6.png"/><Relationship Id="rId11" Type="http://schemas.openxmlformats.org/officeDocument/2006/relationships/image" Target="../media/image250.png"/><Relationship Id="rId5" Type="http://schemas.openxmlformats.org/officeDocument/2006/relationships/image" Target="../media/image245.png"/><Relationship Id="rId15" Type="http://schemas.openxmlformats.org/officeDocument/2006/relationships/image" Target="../media/image55.png"/><Relationship Id="rId10" Type="http://schemas.openxmlformats.org/officeDocument/2006/relationships/image" Target="../media/image249.png"/><Relationship Id="rId19" Type="http://schemas.openxmlformats.org/officeDocument/2006/relationships/image" Target="../media/image256.png"/><Relationship Id="rId4" Type="http://schemas.openxmlformats.org/officeDocument/2006/relationships/image" Target="../media/image244.png"/><Relationship Id="rId9" Type="http://schemas.openxmlformats.org/officeDocument/2006/relationships/image" Target="../media/image54.png"/><Relationship Id="rId14" Type="http://schemas.openxmlformats.org/officeDocument/2006/relationships/image" Target="../media/image42.png"/><Relationship Id="rId22" Type="http://schemas.openxmlformats.org/officeDocument/2006/relationships/image" Target="../media/image99.png"/></Relationships>
</file>

<file path=ppt/slides/_rels/slide1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13" Type="http://schemas.openxmlformats.org/officeDocument/2006/relationships/image" Target="../media/image53.png"/><Relationship Id="rId3" Type="http://schemas.openxmlformats.org/officeDocument/2006/relationships/image" Target="../media/image258.png"/><Relationship Id="rId7" Type="http://schemas.openxmlformats.org/officeDocument/2006/relationships/image" Target="../media/image58.png"/><Relationship Id="rId12" Type="http://schemas.openxmlformats.org/officeDocument/2006/relationships/image" Target="../media/image266.png"/><Relationship Id="rId17" Type="http://schemas.openxmlformats.org/officeDocument/2006/relationships/image" Target="../media/image100.png"/><Relationship Id="rId2" Type="http://schemas.openxmlformats.org/officeDocument/2006/relationships/image" Target="../media/image257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1.png"/><Relationship Id="rId11" Type="http://schemas.openxmlformats.org/officeDocument/2006/relationships/image" Target="../media/image265.png"/><Relationship Id="rId5" Type="http://schemas.openxmlformats.org/officeDocument/2006/relationships/image" Target="../media/image260.png"/><Relationship Id="rId15" Type="http://schemas.openxmlformats.org/officeDocument/2006/relationships/image" Target="../media/image268.png"/><Relationship Id="rId10" Type="http://schemas.openxmlformats.org/officeDocument/2006/relationships/image" Target="../media/image264.png"/><Relationship Id="rId4" Type="http://schemas.openxmlformats.org/officeDocument/2006/relationships/image" Target="../media/image259.png"/><Relationship Id="rId9" Type="http://schemas.openxmlformats.org/officeDocument/2006/relationships/image" Target="../media/image263.png"/><Relationship Id="rId14" Type="http://schemas.openxmlformats.org/officeDocument/2006/relationships/image" Target="../media/image267.png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png"/><Relationship Id="rId13" Type="http://schemas.openxmlformats.org/officeDocument/2006/relationships/image" Target="../media/image280.png"/><Relationship Id="rId18" Type="http://schemas.openxmlformats.org/officeDocument/2006/relationships/image" Target="../media/image285.png"/><Relationship Id="rId26" Type="http://schemas.openxmlformats.org/officeDocument/2006/relationships/image" Target="../media/image293.png"/><Relationship Id="rId3" Type="http://schemas.openxmlformats.org/officeDocument/2006/relationships/image" Target="../media/image270.png"/><Relationship Id="rId21" Type="http://schemas.openxmlformats.org/officeDocument/2006/relationships/image" Target="../media/image288.png"/><Relationship Id="rId7" Type="http://schemas.openxmlformats.org/officeDocument/2006/relationships/image" Target="../media/image274.png"/><Relationship Id="rId12" Type="http://schemas.openxmlformats.org/officeDocument/2006/relationships/image" Target="../media/image279.png"/><Relationship Id="rId17" Type="http://schemas.openxmlformats.org/officeDocument/2006/relationships/image" Target="../media/image284.png"/><Relationship Id="rId25" Type="http://schemas.openxmlformats.org/officeDocument/2006/relationships/image" Target="../media/image292.png"/><Relationship Id="rId2" Type="http://schemas.openxmlformats.org/officeDocument/2006/relationships/image" Target="../media/image269.png"/><Relationship Id="rId16" Type="http://schemas.openxmlformats.org/officeDocument/2006/relationships/image" Target="../media/image283.png"/><Relationship Id="rId20" Type="http://schemas.openxmlformats.org/officeDocument/2006/relationships/image" Target="../media/image287.png"/><Relationship Id="rId29" Type="http://schemas.openxmlformats.org/officeDocument/2006/relationships/image" Target="../media/image29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3.png"/><Relationship Id="rId11" Type="http://schemas.openxmlformats.org/officeDocument/2006/relationships/image" Target="../media/image278.png"/><Relationship Id="rId24" Type="http://schemas.openxmlformats.org/officeDocument/2006/relationships/image" Target="../media/image291.png"/><Relationship Id="rId5" Type="http://schemas.openxmlformats.org/officeDocument/2006/relationships/image" Target="../media/image272.png"/><Relationship Id="rId15" Type="http://schemas.openxmlformats.org/officeDocument/2006/relationships/image" Target="../media/image282.png"/><Relationship Id="rId23" Type="http://schemas.openxmlformats.org/officeDocument/2006/relationships/image" Target="../media/image290.png"/><Relationship Id="rId28" Type="http://schemas.openxmlformats.org/officeDocument/2006/relationships/image" Target="../media/image295.png"/><Relationship Id="rId10" Type="http://schemas.openxmlformats.org/officeDocument/2006/relationships/image" Target="../media/image277.png"/><Relationship Id="rId19" Type="http://schemas.openxmlformats.org/officeDocument/2006/relationships/image" Target="../media/image286.png"/><Relationship Id="rId4" Type="http://schemas.openxmlformats.org/officeDocument/2006/relationships/image" Target="../media/image271.png"/><Relationship Id="rId9" Type="http://schemas.openxmlformats.org/officeDocument/2006/relationships/image" Target="../media/image276.png"/><Relationship Id="rId14" Type="http://schemas.openxmlformats.org/officeDocument/2006/relationships/image" Target="../media/image281.png"/><Relationship Id="rId22" Type="http://schemas.openxmlformats.org/officeDocument/2006/relationships/image" Target="../media/image289.png"/><Relationship Id="rId27" Type="http://schemas.openxmlformats.org/officeDocument/2006/relationships/image" Target="../media/image294.png"/></Relationships>
</file>

<file path=ppt/slides/_rels/slide1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png"/><Relationship Id="rId13" Type="http://schemas.openxmlformats.org/officeDocument/2006/relationships/image" Target="../media/image308.png"/><Relationship Id="rId18" Type="http://schemas.openxmlformats.org/officeDocument/2006/relationships/image" Target="../media/image313.png"/><Relationship Id="rId26" Type="http://schemas.openxmlformats.org/officeDocument/2006/relationships/image" Target="../media/image321.png"/><Relationship Id="rId3" Type="http://schemas.openxmlformats.org/officeDocument/2006/relationships/image" Target="../media/image298.png"/><Relationship Id="rId21" Type="http://schemas.openxmlformats.org/officeDocument/2006/relationships/image" Target="../media/image316.png"/><Relationship Id="rId7" Type="http://schemas.openxmlformats.org/officeDocument/2006/relationships/image" Target="../media/image302.png"/><Relationship Id="rId12" Type="http://schemas.openxmlformats.org/officeDocument/2006/relationships/image" Target="../media/image307.png"/><Relationship Id="rId17" Type="http://schemas.openxmlformats.org/officeDocument/2006/relationships/image" Target="../media/image312.png"/><Relationship Id="rId25" Type="http://schemas.openxmlformats.org/officeDocument/2006/relationships/image" Target="../media/image320.png"/><Relationship Id="rId2" Type="http://schemas.openxmlformats.org/officeDocument/2006/relationships/image" Target="../media/image297.png"/><Relationship Id="rId16" Type="http://schemas.openxmlformats.org/officeDocument/2006/relationships/image" Target="../media/image311.png"/><Relationship Id="rId20" Type="http://schemas.openxmlformats.org/officeDocument/2006/relationships/image" Target="../media/image315.png"/><Relationship Id="rId29" Type="http://schemas.openxmlformats.org/officeDocument/2006/relationships/image" Target="../media/image3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1.png"/><Relationship Id="rId11" Type="http://schemas.openxmlformats.org/officeDocument/2006/relationships/image" Target="../media/image306.png"/><Relationship Id="rId24" Type="http://schemas.openxmlformats.org/officeDocument/2006/relationships/image" Target="../media/image319.png"/><Relationship Id="rId5" Type="http://schemas.openxmlformats.org/officeDocument/2006/relationships/image" Target="../media/image300.png"/><Relationship Id="rId15" Type="http://schemas.openxmlformats.org/officeDocument/2006/relationships/image" Target="../media/image310.png"/><Relationship Id="rId23" Type="http://schemas.openxmlformats.org/officeDocument/2006/relationships/image" Target="../media/image318.png"/><Relationship Id="rId28" Type="http://schemas.openxmlformats.org/officeDocument/2006/relationships/image" Target="../media/image323.png"/><Relationship Id="rId10" Type="http://schemas.openxmlformats.org/officeDocument/2006/relationships/image" Target="../media/image305.png"/><Relationship Id="rId19" Type="http://schemas.openxmlformats.org/officeDocument/2006/relationships/image" Target="../media/image314.png"/><Relationship Id="rId4" Type="http://schemas.openxmlformats.org/officeDocument/2006/relationships/image" Target="../media/image299.png"/><Relationship Id="rId9" Type="http://schemas.openxmlformats.org/officeDocument/2006/relationships/image" Target="../media/image304.png"/><Relationship Id="rId14" Type="http://schemas.openxmlformats.org/officeDocument/2006/relationships/image" Target="../media/image309.png"/><Relationship Id="rId22" Type="http://schemas.openxmlformats.org/officeDocument/2006/relationships/image" Target="../media/image317.png"/><Relationship Id="rId27" Type="http://schemas.openxmlformats.org/officeDocument/2006/relationships/image" Target="../media/image322.png"/></Relationships>
</file>

<file path=ppt/slides/_rels/slide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png"/><Relationship Id="rId13" Type="http://schemas.openxmlformats.org/officeDocument/2006/relationships/image" Target="../media/image336.png"/><Relationship Id="rId18" Type="http://schemas.openxmlformats.org/officeDocument/2006/relationships/image" Target="../media/image341.png"/><Relationship Id="rId26" Type="http://schemas.openxmlformats.org/officeDocument/2006/relationships/image" Target="../media/image349.png"/><Relationship Id="rId3" Type="http://schemas.openxmlformats.org/officeDocument/2006/relationships/image" Target="../media/image326.png"/><Relationship Id="rId21" Type="http://schemas.openxmlformats.org/officeDocument/2006/relationships/image" Target="../media/image344.png"/><Relationship Id="rId7" Type="http://schemas.openxmlformats.org/officeDocument/2006/relationships/image" Target="../media/image330.png"/><Relationship Id="rId12" Type="http://schemas.openxmlformats.org/officeDocument/2006/relationships/image" Target="../media/image335.png"/><Relationship Id="rId17" Type="http://schemas.openxmlformats.org/officeDocument/2006/relationships/image" Target="../media/image340.png"/><Relationship Id="rId25" Type="http://schemas.openxmlformats.org/officeDocument/2006/relationships/image" Target="../media/image348.png"/><Relationship Id="rId2" Type="http://schemas.openxmlformats.org/officeDocument/2006/relationships/image" Target="../media/image325.png"/><Relationship Id="rId16" Type="http://schemas.openxmlformats.org/officeDocument/2006/relationships/image" Target="../media/image339.png"/><Relationship Id="rId20" Type="http://schemas.openxmlformats.org/officeDocument/2006/relationships/image" Target="../media/image343.png"/><Relationship Id="rId29" Type="http://schemas.openxmlformats.org/officeDocument/2006/relationships/image" Target="../media/image3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9.png"/><Relationship Id="rId11" Type="http://schemas.openxmlformats.org/officeDocument/2006/relationships/image" Target="../media/image334.png"/><Relationship Id="rId24" Type="http://schemas.openxmlformats.org/officeDocument/2006/relationships/image" Target="../media/image347.png"/><Relationship Id="rId5" Type="http://schemas.openxmlformats.org/officeDocument/2006/relationships/image" Target="../media/image328.png"/><Relationship Id="rId15" Type="http://schemas.openxmlformats.org/officeDocument/2006/relationships/image" Target="../media/image338.png"/><Relationship Id="rId23" Type="http://schemas.openxmlformats.org/officeDocument/2006/relationships/image" Target="../media/image346.png"/><Relationship Id="rId28" Type="http://schemas.openxmlformats.org/officeDocument/2006/relationships/image" Target="../media/image351.png"/><Relationship Id="rId10" Type="http://schemas.openxmlformats.org/officeDocument/2006/relationships/image" Target="../media/image333.png"/><Relationship Id="rId19" Type="http://schemas.openxmlformats.org/officeDocument/2006/relationships/image" Target="../media/image342.png"/><Relationship Id="rId4" Type="http://schemas.openxmlformats.org/officeDocument/2006/relationships/image" Target="../media/image327.png"/><Relationship Id="rId9" Type="http://schemas.openxmlformats.org/officeDocument/2006/relationships/image" Target="../media/image332.png"/><Relationship Id="rId14" Type="http://schemas.openxmlformats.org/officeDocument/2006/relationships/image" Target="../media/image337.png"/><Relationship Id="rId22" Type="http://schemas.openxmlformats.org/officeDocument/2006/relationships/image" Target="../media/image345.png"/><Relationship Id="rId27" Type="http://schemas.openxmlformats.org/officeDocument/2006/relationships/image" Target="../media/image350.png"/></Relationships>
</file>

<file path=ppt/slides/_rels/slide1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9.png"/><Relationship Id="rId13" Type="http://schemas.openxmlformats.org/officeDocument/2006/relationships/image" Target="../media/image47.png"/><Relationship Id="rId18" Type="http://schemas.openxmlformats.org/officeDocument/2006/relationships/image" Target="../media/image367.png"/><Relationship Id="rId26" Type="http://schemas.openxmlformats.org/officeDocument/2006/relationships/image" Target="../media/image374.png"/><Relationship Id="rId3" Type="http://schemas.openxmlformats.org/officeDocument/2006/relationships/image" Target="../media/image354.png"/><Relationship Id="rId21" Type="http://schemas.openxmlformats.org/officeDocument/2006/relationships/image" Target="../media/image370.png"/><Relationship Id="rId7" Type="http://schemas.openxmlformats.org/officeDocument/2006/relationships/image" Target="../media/image358.png"/><Relationship Id="rId12" Type="http://schemas.openxmlformats.org/officeDocument/2006/relationships/image" Target="../media/image362.png"/><Relationship Id="rId17" Type="http://schemas.openxmlformats.org/officeDocument/2006/relationships/image" Target="../media/image366.png"/><Relationship Id="rId25" Type="http://schemas.openxmlformats.org/officeDocument/2006/relationships/image" Target="../media/image373.png"/><Relationship Id="rId2" Type="http://schemas.openxmlformats.org/officeDocument/2006/relationships/image" Target="../media/image353.png"/><Relationship Id="rId16" Type="http://schemas.openxmlformats.org/officeDocument/2006/relationships/image" Target="../media/image365.png"/><Relationship Id="rId20" Type="http://schemas.openxmlformats.org/officeDocument/2006/relationships/image" Target="../media/image369.png"/><Relationship Id="rId29" Type="http://schemas.openxmlformats.org/officeDocument/2006/relationships/image" Target="../media/image3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7.png"/><Relationship Id="rId11" Type="http://schemas.openxmlformats.org/officeDocument/2006/relationships/image" Target="../media/image50.png"/><Relationship Id="rId24" Type="http://schemas.openxmlformats.org/officeDocument/2006/relationships/image" Target="../media/image19.png"/><Relationship Id="rId5" Type="http://schemas.openxmlformats.org/officeDocument/2006/relationships/image" Target="../media/image356.png"/><Relationship Id="rId15" Type="http://schemas.openxmlformats.org/officeDocument/2006/relationships/image" Target="../media/image364.png"/><Relationship Id="rId23" Type="http://schemas.openxmlformats.org/officeDocument/2006/relationships/image" Target="../media/image372.png"/><Relationship Id="rId28" Type="http://schemas.openxmlformats.org/officeDocument/2006/relationships/image" Target="../media/image376.png"/><Relationship Id="rId10" Type="http://schemas.openxmlformats.org/officeDocument/2006/relationships/image" Target="../media/image361.png"/><Relationship Id="rId19" Type="http://schemas.openxmlformats.org/officeDocument/2006/relationships/image" Target="../media/image368.png"/><Relationship Id="rId4" Type="http://schemas.openxmlformats.org/officeDocument/2006/relationships/image" Target="../media/image355.png"/><Relationship Id="rId9" Type="http://schemas.openxmlformats.org/officeDocument/2006/relationships/image" Target="../media/image360.png"/><Relationship Id="rId14" Type="http://schemas.openxmlformats.org/officeDocument/2006/relationships/image" Target="../media/image363.png"/><Relationship Id="rId22" Type="http://schemas.openxmlformats.org/officeDocument/2006/relationships/image" Target="../media/image371.png"/><Relationship Id="rId27" Type="http://schemas.openxmlformats.org/officeDocument/2006/relationships/image" Target="../media/image3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1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87.png"/><Relationship Id="rId18" Type="http://schemas.openxmlformats.org/officeDocument/2006/relationships/image" Target="../media/image377.png"/><Relationship Id="rId3" Type="http://schemas.openxmlformats.org/officeDocument/2006/relationships/image" Target="../media/image379.png"/><Relationship Id="rId7" Type="http://schemas.openxmlformats.org/officeDocument/2006/relationships/image" Target="../media/image46.png"/><Relationship Id="rId12" Type="http://schemas.openxmlformats.org/officeDocument/2006/relationships/image" Target="../media/image386.png"/><Relationship Id="rId17" Type="http://schemas.openxmlformats.org/officeDocument/2006/relationships/image" Target="../media/image390.png"/><Relationship Id="rId2" Type="http://schemas.openxmlformats.org/officeDocument/2006/relationships/image" Target="../media/image378.png"/><Relationship Id="rId16" Type="http://schemas.openxmlformats.org/officeDocument/2006/relationships/image" Target="../media/image3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2.png"/><Relationship Id="rId11" Type="http://schemas.openxmlformats.org/officeDocument/2006/relationships/image" Target="../media/image385.png"/><Relationship Id="rId5" Type="http://schemas.openxmlformats.org/officeDocument/2006/relationships/image" Target="../media/image381.png"/><Relationship Id="rId15" Type="http://schemas.openxmlformats.org/officeDocument/2006/relationships/image" Target="../media/image45.png"/><Relationship Id="rId10" Type="http://schemas.openxmlformats.org/officeDocument/2006/relationships/image" Target="../media/image384.png"/><Relationship Id="rId19" Type="http://schemas.openxmlformats.org/officeDocument/2006/relationships/image" Target="../media/image391.png"/><Relationship Id="rId4" Type="http://schemas.openxmlformats.org/officeDocument/2006/relationships/image" Target="../media/image380.png"/><Relationship Id="rId9" Type="http://schemas.openxmlformats.org/officeDocument/2006/relationships/image" Target="../media/image383.png"/><Relationship Id="rId14" Type="http://schemas.openxmlformats.org/officeDocument/2006/relationships/image" Target="../media/image38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25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25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25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25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25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25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25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25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25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25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51.png"/><Relationship Id="rId4" Type="http://schemas.openxmlformats.org/officeDocument/2006/relationships/image" Target="../media/image4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51.png"/><Relationship Id="rId4" Type="http://schemas.openxmlformats.org/officeDocument/2006/relationships/image" Target="../media/image4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5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example.com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40.png"/><Relationship Id="rId4" Type="http://schemas.openxmlformats.org/officeDocument/2006/relationships/image" Target="../media/image2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2.png"/><Relationship Id="rId7" Type="http://schemas.openxmlformats.org/officeDocument/2006/relationships/image" Target="../media/image4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51.png"/><Relationship Id="rId4" Type="http://schemas.openxmlformats.org/officeDocument/2006/relationships/image" Target="../media/image63.png"/><Relationship Id="rId9" Type="http://schemas.openxmlformats.org/officeDocument/2006/relationships/image" Target="../media/image38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6.png"/><Relationship Id="rId7" Type="http://schemas.openxmlformats.org/officeDocument/2006/relationships/image" Target="../media/image4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64.png"/><Relationship Id="rId10" Type="http://schemas.openxmlformats.org/officeDocument/2006/relationships/image" Target="../media/image38.png"/><Relationship Id="rId4" Type="http://schemas.openxmlformats.org/officeDocument/2006/relationships/image" Target="../media/image65.png"/><Relationship Id="rId9" Type="http://schemas.openxmlformats.org/officeDocument/2006/relationships/image" Target="../media/image5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67.png"/><Relationship Id="rId4" Type="http://schemas.openxmlformats.org/officeDocument/2006/relationships/image" Target="../media/image32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5.png"/><Relationship Id="rId7" Type="http://schemas.openxmlformats.org/officeDocument/2006/relationships/image" Target="../media/image4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67.png"/><Relationship Id="rId10" Type="http://schemas.openxmlformats.org/officeDocument/2006/relationships/image" Target="../media/image70.jpg"/><Relationship Id="rId4" Type="http://schemas.openxmlformats.org/officeDocument/2006/relationships/image" Target="../media/image32.png"/><Relationship Id="rId9" Type="http://schemas.openxmlformats.org/officeDocument/2006/relationships/image" Target="../media/image6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400" y="771896"/>
            <a:ext cx="11157438" cy="2658884"/>
          </a:xfrm>
        </p:spPr>
        <p:txBody>
          <a:bodyPr anchor="t"/>
          <a:lstStyle/>
          <a:p>
            <a:pPr>
              <a:lnSpc>
                <a:spcPct val="90000"/>
              </a:lnSpc>
            </a:pPr>
            <a:r>
              <a:rPr lang="en-US" sz="6000" b="1" i="0" dirty="0">
                <a:solidFill>
                  <a:prstClr val="white"/>
                </a:solidFill>
                <a:latin typeface="Roboto Light" charset="0"/>
                <a:ea typeface="Roboto Light" charset="0"/>
                <a:cs typeface="Roboto Light" charset="0"/>
              </a:rPr>
              <a:t>A10 Networks </a:t>
            </a:r>
            <a:br>
              <a:rPr lang="en-US" sz="6000" b="1" i="0" dirty="0">
                <a:solidFill>
                  <a:prstClr val="white"/>
                </a:solidFill>
                <a:latin typeface="Roboto Light" charset="0"/>
                <a:ea typeface="Roboto Light" charset="0"/>
                <a:cs typeface="Roboto Light" charset="0"/>
              </a:rPr>
            </a:br>
            <a:r>
              <a:rPr lang="en-US" sz="6000" b="1" i="0" dirty="0">
                <a:solidFill>
                  <a:prstClr val="white"/>
                </a:solidFill>
                <a:latin typeface="Roboto Light" charset="0"/>
                <a:ea typeface="Roboto Light" charset="0"/>
                <a:cs typeface="Roboto Light" charset="0"/>
              </a:rPr>
              <a:t>ADC Training</a:t>
            </a:r>
          </a:p>
        </p:txBody>
      </p:sp>
    </p:spTree>
    <p:extLst>
      <p:ext uri="{BB962C8B-B14F-4D97-AF65-F5344CB8AC3E}">
        <p14:creationId xmlns:p14="http://schemas.microsoft.com/office/powerpoint/2010/main" val="1981693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948403" y="1277926"/>
            <a:ext cx="5946772" cy="160923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642420" y="1469045"/>
            <a:ext cx="10931829" cy="4511286"/>
            <a:chOff x="642419" y="1469044"/>
            <a:chExt cx="10931829" cy="4511286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788807" y="1469044"/>
              <a:ext cx="0" cy="359043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1163428" y="5837435"/>
              <a:ext cx="410820" cy="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9940149" y="5703331"/>
              <a:ext cx="12875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63"/>
              <a:r>
                <a:rPr lang="en-US" sz="1200" dirty="0">
                  <a:latin typeface="Roboto Light"/>
                  <a:cs typeface="Roboto Light"/>
                </a:rPr>
                <a:t>PERFORMANCE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6200000">
              <a:off x="476188" y="1971529"/>
              <a:ext cx="6094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63"/>
              <a:r>
                <a:rPr lang="en-US" sz="1200" dirty="0">
                  <a:latin typeface="Roboto Light"/>
                  <a:cs typeface="Roboto Light"/>
                </a:rPr>
                <a:t>PRICE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788807" y="5837435"/>
              <a:ext cx="9173827" cy="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788807" y="2436222"/>
              <a:ext cx="0" cy="3401213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1253012" y="1476532"/>
            <a:ext cx="5372969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63">
              <a:lnSpc>
                <a:spcPct val="120000"/>
              </a:lnSpc>
              <a:buClr>
                <a:prstClr val="white"/>
              </a:buClr>
            </a:pPr>
            <a:r>
              <a:rPr lang="en-US" sz="1200" dirty="0">
                <a:latin typeface="Roboto Regular"/>
                <a:cs typeface="Roboto Regular"/>
              </a:rPr>
              <a:t>vThunder</a:t>
            </a:r>
          </a:p>
          <a:p>
            <a:pPr marL="339711" indent="-187318" defTabSz="914363">
              <a:lnSpc>
                <a:spcPct val="120000"/>
              </a:lnSpc>
              <a:buClr>
                <a:prstClr val="white"/>
              </a:buClr>
              <a:buFont typeface="Arial"/>
              <a:buChar char="•"/>
            </a:pPr>
            <a:r>
              <a:rPr lang="en-US" sz="1200" dirty="0">
                <a:latin typeface="Roboto Light"/>
                <a:cs typeface="Roboto Light"/>
              </a:rPr>
              <a:t>200 Mbps to 100 Gbps</a:t>
            </a:r>
          </a:p>
          <a:p>
            <a:pPr marL="339711" indent="-187318" defTabSz="914363">
              <a:lnSpc>
                <a:spcPct val="120000"/>
              </a:lnSpc>
              <a:buClr>
                <a:prstClr val="white"/>
              </a:buClr>
              <a:buFont typeface="Arial"/>
              <a:buChar char="•"/>
            </a:pPr>
            <a:r>
              <a:rPr lang="en-US" sz="1200" dirty="0">
                <a:latin typeface="Roboto Light"/>
                <a:cs typeface="Roboto Light"/>
              </a:rPr>
              <a:t>Hypervisors: ESXi, KVM, Hyper-V</a:t>
            </a:r>
          </a:p>
          <a:p>
            <a:pPr marL="339711" indent="-187318" defTabSz="914363">
              <a:lnSpc>
                <a:spcPct val="120000"/>
              </a:lnSpc>
              <a:buClr>
                <a:prstClr val="white"/>
              </a:buClr>
              <a:buFont typeface="Arial"/>
              <a:buChar char="•"/>
            </a:pPr>
            <a:r>
              <a:rPr lang="en-US" sz="1200" dirty="0">
                <a:latin typeface="Roboto Light"/>
                <a:cs typeface="Roboto Light"/>
              </a:rPr>
              <a:t>Cloud: AWS and Azure</a:t>
            </a:r>
          </a:p>
          <a:p>
            <a:pPr marL="339711" indent="-187318" defTabSz="914363">
              <a:lnSpc>
                <a:spcPct val="120000"/>
              </a:lnSpc>
              <a:buClr>
                <a:prstClr val="white"/>
              </a:buClr>
              <a:buFont typeface="Arial"/>
              <a:buChar char="•"/>
            </a:pPr>
            <a:r>
              <a:rPr lang="en-US" sz="1200" dirty="0">
                <a:latin typeface="Roboto Light"/>
                <a:cs typeface="Roboto Light"/>
              </a:rPr>
              <a:t>Dynamic provisioning, faster roll out</a:t>
            </a:r>
          </a:p>
          <a:p>
            <a:pPr marL="339711" indent="-187318" defTabSz="914363">
              <a:lnSpc>
                <a:spcPct val="120000"/>
              </a:lnSpc>
              <a:buClr>
                <a:prstClr val="white"/>
              </a:buClr>
              <a:buFont typeface="Arial"/>
              <a:buChar char="•"/>
            </a:pPr>
            <a:r>
              <a:rPr lang="en-US" sz="1200" dirty="0">
                <a:latin typeface="Roboto Light"/>
                <a:cs typeface="Roboto Light"/>
              </a:rPr>
              <a:t>Scale up or down on-demand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20135" y="4540538"/>
            <a:ext cx="1277073" cy="1489348"/>
            <a:chOff x="1143403" y="4927427"/>
            <a:chExt cx="1277073" cy="1489348"/>
          </a:xfrm>
        </p:grpSpPr>
        <p:sp>
          <p:nvSpPr>
            <p:cNvPr id="5" name="TextBox 4"/>
            <p:cNvSpPr txBox="1"/>
            <p:nvPr/>
          </p:nvSpPr>
          <p:spPr>
            <a:xfrm>
              <a:off x="1150497" y="5461129"/>
              <a:ext cx="1269979" cy="955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63">
                <a:lnSpc>
                  <a:spcPct val="75000"/>
                </a:lnSpc>
                <a:spcBef>
                  <a:spcPct val="55000"/>
                </a:spcBef>
                <a:buClr>
                  <a:srgbClr val="2DB4EB"/>
                </a:buClr>
                <a:buSzPct val="65000"/>
                <a:defRPr/>
              </a:pPr>
              <a:r>
                <a:rPr lang="en-US" sz="1200" dirty="0">
                  <a:solidFill>
                    <a:srgbClr val="004B8C">
                      <a:lumMod val="75000"/>
                    </a:srgbClr>
                  </a:solidFill>
                  <a:latin typeface="Roboto Regular"/>
                  <a:cs typeface="Roboto Regular"/>
                </a:rPr>
                <a:t>LAB EDITION</a:t>
              </a:r>
            </a:p>
            <a:p>
              <a:pPr defTabSz="914363"/>
              <a:r>
                <a:rPr lang="en-US" sz="1050" dirty="0">
                  <a:cs typeface="Roboto Light"/>
                </a:rPr>
                <a:t>ESXi</a:t>
              </a:r>
            </a:p>
            <a:p>
              <a:pPr defTabSz="914363"/>
              <a:r>
                <a:rPr lang="en-US" sz="1050" dirty="0">
                  <a:cs typeface="Roboto Light"/>
                </a:rPr>
                <a:t>KVM</a:t>
              </a:r>
            </a:p>
            <a:p>
              <a:pPr defTabSz="914363"/>
              <a:r>
                <a:rPr lang="en-US" sz="1050" dirty="0">
                  <a:cs typeface="Roboto Light"/>
                </a:rPr>
                <a:t>Hyper-V</a:t>
              </a:r>
            </a:p>
            <a:p>
              <a:pPr defTabSz="914363">
                <a:lnSpc>
                  <a:spcPct val="75000"/>
                </a:lnSpc>
                <a:spcBef>
                  <a:spcPct val="55000"/>
                </a:spcBef>
                <a:buClr>
                  <a:srgbClr val="2DB4EB"/>
                </a:buClr>
                <a:buSzPct val="65000"/>
                <a:defRPr/>
              </a:pPr>
              <a:endParaRPr lang="en-US" sz="1200" dirty="0">
                <a:solidFill>
                  <a:srgbClr val="004B8C">
                    <a:lumMod val="75000"/>
                  </a:srgbClr>
                </a:solidFill>
                <a:latin typeface="Roboto Regular"/>
                <a:cs typeface="Roboto Regular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1143403" y="5483720"/>
              <a:ext cx="0" cy="174914"/>
            </a:xfrm>
            <a:prstGeom prst="line">
              <a:avLst/>
            </a:prstGeom>
            <a:ln w="22225">
              <a:solidFill>
                <a:schemeClr val="tx1"/>
              </a:solidFill>
              <a:prstDash val="sysDot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Picture 49" descr="vthunder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3012" y="4927427"/>
              <a:ext cx="583313" cy="46665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971951" y="2668416"/>
            <a:ext cx="1511963" cy="1114891"/>
            <a:chOff x="9726103" y="1697389"/>
            <a:chExt cx="1511963" cy="1114891"/>
          </a:xfrm>
        </p:grpSpPr>
        <p:sp>
          <p:nvSpPr>
            <p:cNvPr id="92" name="TextBox 91"/>
            <p:cNvSpPr txBox="1"/>
            <p:nvPr/>
          </p:nvSpPr>
          <p:spPr>
            <a:xfrm>
              <a:off x="9726103" y="2159224"/>
              <a:ext cx="8047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63"/>
              <a:r>
                <a:rPr lang="en-US" sz="1200" dirty="0">
                  <a:solidFill>
                    <a:srgbClr val="004B8C">
                      <a:lumMod val="75000"/>
                    </a:srgbClr>
                  </a:solidFill>
                  <a:latin typeface="Roboto Regular"/>
                  <a:cs typeface="Roboto Regular"/>
                </a:rPr>
                <a:t>20 Gbps</a:t>
              </a:r>
              <a:endParaRPr lang="en-US" sz="1200" dirty="0">
                <a:solidFill>
                  <a:prstClr val="white"/>
                </a:solidFill>
                <a:latin typeface="Roboto Regular"/>
                <a:cs typeface="Roboto Regular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9726104" y="2396782"/>
              <a:ext cx="151196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63"/>
              <a:r>
                <a:rPr lang="en-US" sz="1050" dirty="0">
                  <a:latin typeface="Roboto Light"/>
                  <a:cs typeface="Roboto Light"/>
                </a:rPr>
                <a:t>ESXi</a:t>
              </a:r>
            </a:p>
            <a:p>
              <a:pPr defTabSz="914363"/>
              <a:r>
                <a:rPr lang="en-US" sz="1050" dirty="0">
                  <a:latin typeface="Roboto Light"/>
                  <a:cs typeface="Roboto Light"/>
                </a:rPr>
                <a:t>KVM</a:t>
              </a:r>
            </a:p>
          </p:txBody>
        </p:sp>
        <p:cxnSp>
          <p:nvCxnSpPr>
            <p:cNvPr id="94" name="Straight Connector 93"/>
            <p:cNvCxnSpPr/>
            <p:nvPr/>
          </p:nvCxnSpPr>
          <p:spPr>
            <a:xfrm>
              <a:off x="9726104" y="2216559"/>
              <a:ext cx="0" cy="568005"/>
            </a:xfrm>
            <a:prstGeom prst="line">
              <a:avLst/>
            </a:prstGeom>
            <a:ln w="22225">
              <a:solidFill>
                <a:schemeClr val="tx1"/>
              </a:solidFill>
              <a:prstDash val="sysDot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50" descr="vthunder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5080" y="1697389"/>
              <a:ext cx="583313" cy="46665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872815" y="3114067"/>
            <a:ext cx="1810707" cy="1112885"/>
            <a:chOff x="8316030" y="2660672"/>
            <a:chExt cx="1810707" cy="1112885"/>
          </a:xfrm>
        </p:grpSpPr>
        <p:sp>
          <p:nvSpPr>
            <p:cNvPr id="88" name="TextBox 87"/>
            <p:cNvSpPr txBox="1"/>
            <p:nvPr/>
          </p:nvSpPr>
          <p:spPr>
            <a:xfrm>
              <a:off x="8316030" y="3116184"/>
              <a:ext cx="18107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63"/>
              <a:r>
                <a:rPr lang="en-US" sz="1200" dirty="0">
                  <a:solidFill>
                    <a:srgbClr val="004B8C">
                      <a:lumMod val="75000"/>
                    </a:srgbClr>
                  </a:solidFill>
                  <a:latin typeface="Roboto Regular"/>
                  <a:cs typeface="Roboto Regular"/>
                </a:rPr>
                <a:t>10 Gbps</a:t>
              </a:r>
              <a:endParaRPr lang="en-US" sz="1200" dirty="0">
                <a:solidFill>
                  <a:prstClr val="white"/>
                </a:solidFill>
                <a:latin typeface="Roboto Regular"/>
                <a:cs typeface="Roboto Regular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8316030" y="3353742"/>
              <a:ext cx="151196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63"/>
              <a:r>
                <a:rPr lang="en-US" sz="1050" dirty="0">
                  <a:latin typeface="Roboto Light"/>
                  <a:cs typeface="Roboto Light"/>
                </a:rPr>
                <a:t>ESXi</a:t>
              </a:r>
            </a:p>
            <a:p>
              <a:pPr defTabSz="914363"/>
              <a:r>
                <a:rPr lang="en-US" sz="1050" dirty="0">
                  <a:latin typeface="Roboto Light"/>
                  <a:cs typeface="Roboto Light"/>
                </a:rPr>
                <a:t>KVM</a:t>
              </a:r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8316030" y="3181414"/>
              <a:ext cx="0" cy="592143"/>
            </a:xfrm>
            <a:prstGeom prst="line">
              <a:avLst/>
            </a:prstGeom>
            <a:ln w="22225">
              <a:solidFill>
                <a:schemeClr val="tx1"/>
              </a:solidFill>
              <a:prstDash val="sysDot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51" descr="vthunder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14226" y="2660672"/>
              <a:ext cx="583313" cy="46665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761382" y="3292511"/>
            <a:ext cx="1810708" cy="1300633"/>
            <a:chOff x="6895175" y="3287563"/>
            <a:chExt cx="1810708" cy="1300633"/>
          </a:xfrm>
        </p:grpSpPr>
        <p:sp>
          <p:nvSpPr>
            <p:cNvPr id="83" name="TextBox 82"/>
            <p:cNvSpPr txBox="1"/>
            <p:nvPr/>
          </p:nvSpPr>
          <p:spPr>
            <a:xfrm>
              <a:off x="6895176" y="3773557"/>
              <a:ext cx="18107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63"/>
              <a:r>
                <a:rPr lang="en-US" sz="1200" dirty="0">
                  <a:solidFill>
                    <a:srgbClr val="004B8C">
                      <a:lumMod val="75000"/>
                    </a:srgbClr>
                  </a:solidFill>
                  <a:latin typeface="Roboto Regular"/>
                  <a:cs typeface="Roboto Regular"/>
                </a:rPr>
                <a:t>8 Gbps</a:t>
              </a:r>
              <a:endParaRPr lang="en-US" sz="1200" dirty="0">
                <a:solidFill>
                  <a:prstClr val="white"/>
                </a:solidFill>
                <a:latin typeface="Roboto Regular"/>
                <a:cs typeface="Roboto Regular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895176" y="4011115"/>
              <a:ext cx="151196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63"/>
              <a:r>
                <a:rPr lang="en-US" sz="1050" dirty="0">
                  <a:latin typeface="Roboto Light"/>
                  <a:cs typeface="Roboto Light"/>
                </a:rPr>
                <a:t>ESXi</a:t>
              </a:r>
            </a:p>
            <a:p>
              <a:pPr defTabSz="914363"/>
              <a:r>
                <a:rPr lang="en-US" sz="1050" dirty="0">
                  <a:latin typeface="Roboto Light"/>
                  <a:cs typeface="Roboto Light"/>
                </a:rPr>
                <a:t>KVM</a:t>
              </a:r>
            </a:p>
            <a:p>
              <a:pPr defTabSz="914363"/>
              <a:r>
                <a:rPr lang="en-US" sz="1050" dirty="0">
                  <a:latin typeface="Roboto Light"/>
                  <a:cs typeface="Roboto Light"/>
                </a:rPr>
                <a:t>Hyper-V</a:t>
              </a:r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6895175" y="3840762"/>
              <a:ext cx="0" cy="691565"/>
            </a:xfrm>
            <a:prstGeom prst="line">
              <a:avLst/>
            </a:prstGeom>
            <a:ln w="22225">
              <a:solidFill>
                <a:schemeClr val="tx1"/>
              </a:solidFill>
              <a:prstDash val="sysDot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Picture 53" descr="vthunder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290" y="3287563"/>
              <a:ext cx="583313" cy="46665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607363" y="3577195"/>
            <a:ext cx="1810707" cy="1264812"/>
            <a:chOff x="5383213" y="3915335"/>
            <a:chExt cx="1810707" cy="1264812"/>
          </a:xfrm>
        </p:grpSpPr>
        <p:sp>
          <p:nvSpPr>
            <p:cNvPr id="76" name="TextBox 75"/>
            <p:cNvSpPr txBox="1"/>
            <p:nvPr/>
          </p:nvSpPr>
          <p:spPr>
            <a:xfrm>
              <a:off x="5383213" y="4365508"/>
              <a:ext cx="18107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63"/>
              <a:r>
                <a:rPr lang="en-US" sz="1200" dirty="0">
                  <a:solidFill>
                    <a:srgbClr val="004B8C">
                      <a:lumMod val="75000"/>
                    </a:srgbClr>
                  </a:solidFill>
                  <a:latin typeface="Roboto Regular"/>
                  <a:cs typeface="Roboto Regular"/>
                </a:rPr>
                <a:t>4 Gbps</a:t>
              </a:r>
              <a:endParaRPr lang="en-US" sz="1200" dirty="0">
                <a:solidFill>
                  <a:prstClr val="white"/>
                </a:solidFill>
                <a:latin typeface="Roboto Regular"/>
                <a:cs typeface="Roboto Regular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383214" y="4603066"/>
              <a:ext cx="151196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63"/>
              <a:r>
                <a:rPr lang="en-US" sz="1050" dirty="0">
                  <a:latin typeface="Roboto Light"/>
                  <a:cs typeface="Roboto Light"/>
                </a:rPr>
                <a:t>ESXi</a:t>
              </a:r>
            </a:p>
            <a:p>
              <a:pPr defTabSz="914363"/>
              <a:r>
                <a:rPr lang="en-US" sz="1050" dirty="0">
                  <a:latin typeface="Roboto Light"/>
                  <a:cs typeface="Roboto Light"/>
                </a:rPr>
                <a:t>KVM</a:t>
              </a:r>
            </a:p>
            <a:p>
              <a:pPr defTabSz="914363"/>
              <a:r>
                <a:rPr lang="en-US" sz="1050" dirty="0">
                  <a:latin typeface="Roboto Light"/>
                  <a:cs typeface="Roboto Light"/>
                </a:rPr>
                <a:t>Hyper-V</a:t>
              </a:r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5383214" y="4449691"/>
              <a:ext cx="0" cy="691078"/>
            </a:xfrm>
            <a:prstGeom prst="line">
              <a:avLst/>
            </a:prstGeom>
            <a:ln w="22225">
              <a:solidFill>
                <a:schemeClr val="tx1"/>
              </a:solidFill>
              <a:prstDash val="sysDot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Picture 54" descr="vthunder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6210" y="3915335"/>
              <a:ext cx="583313" cy="46665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545076" y="4079645"/>
            <a:ext cx="1651756" cy="1256853"/>
            <a:chOff x="3905655" y="4278439"/>
            <a:chExt cx="1651756" cy="1256853"/>
          </a:xfrm>
        </p:grpSpPr>
        <p:sp>
          <p:nvSpPr>
            <p:cNvPr id="64" name="TextBox 63"/>
            <p:cNvSpPr txBox="1"/>
            <p:nvPr/>
          </p:nvSpPr>
          <p:spPr>
            <a:xfrm>
              <a:off x="3905655" y="4720653"/>
              <a:ext cx="1651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63"/>
              <a:r>
                <a:rPr lang="en-US" sz="1200" dirty="0">
                  <a:solidFill>
                    <a:srgbClr val="004B8C">
                      <a:lumMod val="75000"/>
                    </a:srgbClr>
                  </a:solidFill>
                  <a:latin typeface="Roboto Regular"/>
                  <a:cs typeface="Roboto Regular"/>
                </a:rPr>
                <a:t>1 Gbps</a:t>
              </a:r>
              <a:endParaRPr lang="en-US" sz="1200" dirty="0">
                <a:solidFill>
                  <a:prstClr val="white"/>
                </a:solidFill>
                <a:latin typeface="Roboto Regular"/>
                <a:cs typeface="Roboto Regular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905655" y="4958211"/>
              <a:ext cx="151196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63"/>
              <a:r>
                <a:rPr lang="en-US" sz="1050" dirty="0">
                  <a:latin typeface="Roboto Light"/>
                  <a:cs typeface="Roboto Light"/>
                </a:rPr>
                <a:t>ESXi</a:t>
              </a:r>
            </a:p>
            <a:p>
              <a:pPr defTabSz="914363"/>
              <a:r>
                <a:rPr lang="en-US" sz="1050" dirty="0">
                  <a:latin typeface="Roboto Light"/>
                  <a:cs typeface="Roboto Light"/>
                </a:rPr>
                <a:t>KVM</a:t>
              </a:r>
            </a:p>
            <a:p>
              <a:pPr defTabSz="914363"/>
              <a:r>
                <a:rPr lang="en-US" sz="1050" dirty="0">
                  <a:latin typeface="Roboto Light"/>
                  <a:cs typeface="Roboto Light"/>
                </a:rPr>
                <a:t>Hyper-V</a:t>
              </a:r>
            </a:p>
          </p:txBody>
        </p:sp>
        <p:cxnSp>
          <p:nvCxnSpPr>
            <p:cNvPr id="74" name="Straight Connector 73"/>
            <p:cNvCxnSpPr/>
            <p:nvPr/>
          </p:nvCxnSpPr>
          <p:spPr>
            <a:xfrm>
              <a:off x="3905655" y="4852072"/>
              <a:ext cx="0" cy="624066"/>
            </a:xfrm>
            <a:prstGeom prst="line">
              <a:avLst/>
            </a:prstGeom>
            <a:ln w="22225">
              <a:solidFill>
                <a:schemeClr val="tx1"/>
              </a:solidFill>
              <a:prstDash val="sysDot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Picture 55" descr="vthunder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3140" y="4278439"/>
              <a:ext cx="583313" cy="46665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2421277" y="4370659"/>
            <a:ext cx="1651757" cy="1274328"/>
            <a:chOff x="2478743" y="4531729"/>
            <a:chExt cx="1651757" cy="1274328"/>
          </a:xfrm>
        </p:grpSpPr>
        <p:sp>
          <p:nvSpPr>
            <p:cNvPr id="53" name="TextBox 52"/>
            <p:cNvSpPr txBox="1"/>
            <p:nvPr/>
          </p:nvSpPr>
          <p:spPr>
            <a:xfrm>
              <a:off x="2501197" y="5228976"/>
              <a:ext cx="151196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63"/>
              <a:r>
                <a:rPr lang="en-US" sz="1050" dirty="0">
                  <a:cs typeface="Roboto Light"/>
                </a:rPr>
                <a:t>ESXi</a:t>
              </a:r>
            </a:p>
            <a:p>
              <a:pPr defTabSz="914363"/>
              <a:r>
                <a:rPr lang="en-US" sz="1050" dirty="0">
                  <a:cs typeface="Roboto Light"/>
                </a:rPr>
                <a:t>KVM</a:t>
              </a:r>
            </a:p>
            <a:p>
              <a:pPr defTabSz="914363"/>
              <a:r>
                <a:rPr lang="en-US" sz="1050" dirty="0">
                  <a:cs typeface="Roboto Light"/>
                </a:rPr>
                <a:t>Hyper-V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478744" y="4998768"/>
              <a:ext cx="1651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63"/>
              <a:r>
                <a:rPr lang="en-US" sz="1200" dirty="0">
                  <a:solidFill>
                    <a:srgbClr val="004B8C">
                      <a:lumMod val="75000"/>
                    </a:srgbClr>
                  </a:solidFill>
                  <a:latin typeface="Roboto Regular"/>
                  <a:cs typeface="Roboto Regular"/>
                </a:rPr>
                <a:t>200 Mbps</a:t>
              </a:r>
              <a:endParaRPr lang="en-US" sz="1200" dirty="0">
                <a:solidFill>
                  <a:prstClr val="white"/>
                </a:solidFill>
                <a:latin typeface="Roboto Regular"/>
                <a:cs typeface="Roboto Regular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2478743" y="5063998"/>
              <a:ext cx="0" cy="381276"/>
            </a:xfrm>
            <a:prstGeom prst="line">
              <a:avLst/>
            </a:prstGeom>
            <a:ln w="22225">
              <a:solidFill>
                <a:schemeClr val="tx1"/>
              </a:solidFill>
              <a:prstDash val="sysDot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Picture 56" descr="vthunder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3728" y="4531729"/>
              <a:ext cx="583313" cy="46665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/>
              <a:t>vThunder Software Appliances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9094012" y="2411444"/>
            <a:ext cx="1511963" cy="1114891"/>
            <a:chOff x="9726103" y="1697389"/>
            <a:chExt cx="1511963" cy="1114891"/>
          </a:xfrm>
        </p:grpSpPr>
        <p:sp>
          <p:nvSpPr>
            <p:cNvPr id="60" name="TextBox 59"/>
            <p:cNvSpPr txBox="1"/>
            <p:nvPr/>
          </p:nvSpPr>
          <p:spPr>
            <a:xfrm>
              <a:off x="9726103" y="2159224"/>
              <a:ext cx="8047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63"/>
              <a:r>
                <a:rPr lang="en-US" sz="1200" dirty="0">
                  <a:solidFill>
                    <a:srgbClr val="004B8C">
                      <a:lumMod val="75000"/>
                    </a:srgbClr>
                  </a:solidFill>
                  <a:latin typeface="Roboto Regular"/>
                  <a:cs typeface="Roboto Regular"/>
                </a:rPr>
                <a:t>40 Gbps</a:t>
              </a:r>
              <a:endParaRPr lang="en-US" sz="1200" dirty="0">
                <a:solidFill>
                  <a:prstClr val="white"/>
                </a:solidFill>
                <a:latin typeface="Roboto Regular"/>
                <a:cs typeface="Roboto Regular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9726104" y="2396782"/>
              <a:ext cx="151196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63"/>
              <a:r>
                <a:rPr lang="en-US" sz="1050" dirty="0">
                  <a:latin typeface="Roboto Light"/>
                  <a:cs typeface="Roboto Light"/>
                </a:rPr>
                <a:t>ESXi</a:t>
              </a:r>
            </a:p>
            <a:p>
              <a:pPr defTabSz="914363"/>
              <a:r>
                <a:rPr lang="en-US" sz="1050" dirty="0">
                  <a:latin typeface="Roboto Light"/>
                  <a:cs typeface="Roboto Light"/>
                </a:rPr>
                <a:t>KVM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9726104" y="2229677"/>
              <a:ext cx="0" cy="516368"/>
            </a:xfrm>
            <a:prstGeom prst="line">
              <a:avLst/>
            </a:prstGeom>
            <a:ln w="22225">
              <a:solidFill>
                <a:schemeClr val="tx1"/>
              </a:solidFill>
              <a:prstDash val="sysDot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Picture 62" descr="vthunder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5080" y="1697389"/>
              <a:ext cx="583313" cy="466650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10407447" y="1458242"/>
            <a:ext cx="1511963" cy="1114891"/>
            <a:chOff x="9726103" y="1697389"/>
            <a:chExt cx="1511963" cy="1114891"/>
          </a:xfrm>
        </p:grpSpPr>
        <p:sp>
          <p:nvSpPr>
            <p:cNvPr id="66" name="TextBox 65"/>
            <p:cNvSpPr txBox="1"/>
            <p:nvPr/>
          </p:nvSpPr>
          <p:spPr>
            <a:xfrm>
              <a:off x="9726103" y="2159224"/>
              <a:ext cx="10400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63"/>
              <a:r>
                <a:rPr lang="en-US" sz="1200" dirty="0">
                  <a:solidFill>
                    <a:srgbClr val="004B8C">
                      <a:lumMod val="75000"/>
                    </a:srgbClr>
                  </a:solidFill>
                  <a:latin typeface="Roboto Regular"/>
                  <a:cs typeface="Roboto Regular"/>
                </a:rPr>
                <a:t>100 Gbps</a:t>
              </a:r>
              <a:endParaRPr lang="en-US" sz="1200" dirty="0">
                <a:solidFill>
                  <a:prstClr val="white"/>
                </a:solidFill>
                <a:latin typeface="Roboto Regular"/>
                <a:cs typeface="Roboto Regular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9726104" y="2396782"/>
              <a:ext cx="151196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63"/>
              <a:r>
                <a:rPr lang="en-US" sz="1050" dirty="0">
                  <a:latin typeface="Roboto Light"/>
                  <a:cs typeface="Roboto Light"/>
                </a:rPr>
                <a:t>ESXi</a:t>
              </a:r>
            </a:p>
            <a:p>
              <a:pPr defTabSz="914363"/>
              <a:r>
                <a:rPr lang="en-US" sz="1050" dirty="0">
                  <a:latin typeface="Roboto Light"/>
                  <a:cs typeface="Roboto Light"/>
                </a:rPr>
                <a:t>KVM</a:t>
              </a:r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9726104" y="2229677"/>
              <a:ext cx="0" cy="516368"/>
            </a:xfrm>
            <a:prstGeom prst="line">
              <a:avLst/>
            </a:prstGeom>
            <a:ln w="22225">
              <a:solidFill>
                <a:schemeClr val="tx1"/>
              </a:solidFill>
              <a:prstDash val="sysDot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69" descr="vthunder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5080" y="1697389"/>
              <a:ext cx="583313" cy="466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323830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" name="Table 78"/>
          <p:cNvGraphicFramePr>
            <a:graphicFrameLocks noGrp="1"/>
          </p:cNvGraphicFramePr>
          <p:nvPr>
            <p:extLst/>
          </p:nvPr>
        </p:nvGraphicFramePr>
        <p:xfrm>
          <a:off x="270939" y="468059"/>
          <a:ext cx="11667060" cy="6127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67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67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67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67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67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67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667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667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6670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1585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Roboto Light"/>
                        </a:rPr>
                        <a:t>Client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Roboto Light"/>
                        </a:rPr>
                        <a:t>SSLi_in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Roboto Light"/>
                        </a:rPr>
                        <a:t>Clear-text</a:t>
                      </a:r>
                      <a:r>
                        <a:rPr lang="en-US" sz="1500" baseline="0" dirty="0">
                          <a:latin typeface="Roboto Light"/>
                        </a:rPr>
                        <a:t> </a:t>
                      </a:r>
                      <a:r>
                        <a:rPr lang="en-US" sz="1500" dirty="0">
                          <a:latin typeface="Roboto Light"/>
                        </a:rPr>
                        <a:t>Zone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Roboto Light"/>
                        </a:rPr>
                        <a:t>SSLi_out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Roboto Light"/>
                        </a:rPr>
                        <a:t>Server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1622">
                <a:tc>
                  <a:txBody>
                    <a:bodyPr/>
                    <a:lstStyle/>
                    <a:p>
                      <a:endParaRPr lang="en-US" sz="3100" dirty="0">
                        <a:latin typeface="Roboto Light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sz="3100" dirty="0">
                        <a:latin typeface="Roboto Light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300" dirty="0">
                        <a:solidFill>
                          <a:schemeClr val="bg1"/>
                        </a:solidFill>
                      </a:endParaRPr>
                    </a:p>
                  </a:txBody>
                  <a:tcPr marL="131674" marR="131674" marT="65837" marB="6583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900" dirty="0">
                        <a:solidFill>
                          <a:schemeClr val="bg1"/>
                        </a:solidFill>
                        <a:latin typeface="Roboto Light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300" dirty="0"/>
                    </a:p>
                  </a:txBody>
                  <a:tcPr marL="131674" marR="131674" marT="65837" marB="6583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900" dirty="0">
                        <a:latin typeface="Roboto Light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300" dirty="0"/>
                    </a:p>
                  </a:txBody>
                  <a:tcPr marL="131674" marR="131674" marT="65837" marB="6583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900" dirty="0">
                        <a:latin typeface="Roboto Light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300" dirty="0"/>
                    </a:p>
                  </a:txBody>
                  <a:tcPr marL="131674" marR="131674" marT="65837" marB="6583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>
                        <a:latin typeface="Roboto Light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0" name="Title 1"/>
          <p:cNvSpPr txBox="1">
            <a:spLocks/>
          </p:cNvSpPr>
          <p:nvPr/>
        </p:nvSpPr>
        <p:spPr>
          <a:xfrm>
            <a:off x="0" y="0"/>
            <a:ext cx="12192000" cy="464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0" tIns="0" rIns="0" bIns="0" rtlCol="0" anchor="b" anchorCtr="0">
            <a:noAutofit/>
          </a:bodyPr>
          <a:lstStyle>
            <a:lvl1pPr algn="l" defTabSz="1306221" rtl="0" eaLnBrk="1" latinLnBrk="0" hangingPunct="1">
              <a:lnSpc>
                <a:spcPct val="95000"/>
              </a:lnSpc>
              <a:spcBef>
                <a:spcPct val="0"/>
              </a:spcBef>
              <a:spcAft>
                <a:spcPts val="200"/>
              </a:spcAft>
              <a:buNone/>
              <a:def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 err="1">
                <a:latin typeface="Roboto Light"/>
              </a:rPr>
              <a:t>SSLi</a:t>
            </a:r>
            <a:r>
              <a:rPr lang="en-US" sz="3000" b="1" dirty="0">
                <a:latin typeface="Roboto Light"/>
              </a:rPr>
              <a:t> Ladder Diagram: w/ Cached Certificate</a:t>
            </a:r>
            <a:endParaRPr lang="en-US" sz="2880" b="1" dirty="0">
              <a:latin typeface="Roboto Light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349288" y="479307"/>
            <a:ext cx="512159" cy="26149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Roboto Light"/>
              </a:rPr>
              <a:t>443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685434" y="479307"/>
            <a:ext cx="512159" cy="26149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Roboto Light"/>
              </a:rPr>
              <a:t>8080</a:t>
            </a:r>
          </a:p>
        </p:txBody>
      </p:sp>
      <p:sp>
        <p:nvSpPr>
          <p:cNvPr id="53" name="Rectangle 52"/>
          <p:cNvSpPr/>
          <p:nvPr/>
        </p:nvSpPr>
        <p:spPr>
          <a:xfrm>
            <a:off x="7008684" y="479307"/>
            <a:ext cx="512159" cy="26149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Roboto Light"/>
              </a:rPr>
              <a:t>8080</a:t>
            </a:r>
          </a:p>
        </p:txBody>
      </p:sp>
      <p:sp>
        <p:nvSpPr>
          <p:cNvPr id="74" name="Rectangle 73"/>
          <p:cNvSpPr/>
          <p:nvPr/>
        </p:nvSpPr>
        <p:spPr>
          <a:xfrm>
            <a:off x="9334159" y="479307"/>
            <a:ext cx="512159" cy="26149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Roboto Light"/>
              </a:rPr>
              <a:t>443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446250" y="1005198"/>
            <a:ext cx="2295144" cy="276999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/>
              </a:rPr>
              <a:t>https://example.com</a:t>
            </a:r>
          </a:p>
        </p:txBody>
      </p:sp>
      <p:sp>
        <p:nvSpPr>
          <p:cNvPr id="102" name="Right Arrow 101"/>
          <p:cNvSpPr/>
          <p:nvPr/>
        </p:nvSpPr>
        <p:spPr>
          <a:xfrm>
            <a:off x="646425" y="1005248"/>
            <a:ext cx="778288" cy="249805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Roboto Light"/>
            </a:endParaRPr>
          </a:p>
        </p:txBody>
      </p:sp>
      <p:cxnSp>
        <p:nvCxnSpPr>
          <p:cNvPr id="103" name="Straight Arrow Connector 102"/>
          <p:cNvCxnSpPr/>
          <p:nvPr/>
        </p:nvCxnSpPr>
        <p:spPr>
          <a:xfrm>
            <a:off x="1446250" y="1648838"/>
            <a:ext cx="229514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1446250" y="1398052"/>
            <a:ext cx="2295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/>
              </a:rPr>
              <a:t>Client Hello</a:t>
            </a:r>
          </a:p>
        </p:txBody>
      </p:sp>
      <p:cxnSp>
        <p:nvCxnSpPr>
          <p:cNvPr id="111" name="Straight Arrow Connector 110"/>
          <p:cNvCxnSpPr/>
          <p:nvPr/>
        </p:nvCxnSpPr>
        <p:spPr>
          <a:xfrm flipH="1">
            <a:off x="1446250" y="2217388"/>
            <a:ext cx="229514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1640904" y="1938322"/>
            <a:ext cx="21004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/>
              </a:rPr>
              <a:t>Proxied Server Hello</a:t>
            </a:r>
          </a:p>
        </p:txBody>
      </p:sp>
      <p:cxnSp>
        <p:nvCxnSpPr>
          <p:cNvPr id="113" name="Straight Arrow Connector 112"/>
          <p:cNvCxnSpPr/>
          <p:nvPr/>
        </p:nvCxnSpPr>
        <p:spPr>
          <a:xfrm flipH="1">
            <a:off x="1446250" y="2463368"/>
            <a:ext cx="2295144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1808420" y="2217388"/>
            <a:ext cx="1932974" cy="252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/>
              </a:rPr>
              <a:t>SSL Handshake completed</a:t>
            </a:r>
          </a:p>
        </p:txBody>
      </p:sp>
      <p:cxnSp>
        <p:nvCxnSpPr>
          <p:cNvPr id="115" name="Straight Arrow Connector 114"/>
          <p:cNvCxnSpPr/>
          <p:nvPr/>
        </p:nvCxnSpPr>
        <p:spPr>
          <a:xfrm>
            <a:off x="1446250" y="2723274"/>
            <a:ext cx="2295144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1446250" y="2509541"/>
            <a:ext cx="14151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Roboto Light"/>
              </a:rPr>
              <a:t>Encrypted Request</a:t>
            </a:r>
          </a:p>
        </p:txBody>
      </p:sp>
      <p:cxnSp>
        <p:nvCxnSpPr>
          <p:cNvPr id="119" name="Straight Arrow Connector 118"/>
          <p:cNvCxnSpPr/>
          <p:nvPr/>
        </p:nvCxnSpPr>
        <p:spPr>
          <a:xfrm>
            <a:off x="8448779" y="2724744"/>
            <a:ext cx="22860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8448779" y="2473959"/>
            <a:ext cx="17429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/>
              </a:rPr>
              <a:t>Client Hello</a:t>
            </a:r>
          </a:p>
        </p:txBody>
      </p:sp>
      <p:cxnSp>
        <p:nvCxnSpPr>
          <p:cNvPr id="121" name="Straight Arrow Connector 120"/>
          <p:cNvCxnSpPr/>
          <p:nvPr/>
        </p:nvCxnSpPr>
        <p:spPr>
          <a:xfrm flipH="1">
            <a:off x="8448779" y="2969146"/>
            <a:ext cx="22860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 flipH="1">
            <a:off x="8448779" y="3220323"/>
            <a:ext cx="2286000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8667750" y="2969146"/>
            <a:ext cx="17621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/>
              </a:rPr>
              <a:t>SSL Handshake completed</a:t>
            </a:r>
          </a:p>
        </p:txBody>
      </p:sp>
      <p:cxnSp>
        <p:nvCxnSpPr>
          <p:cNvPr id="124" name="Straight Arrow Connector 123"/>
          <p:cNvCxnSpPr/>
          <p:nvPr/>
        </p:nvCxnSpPr>
        <p:spPr>
          <a:xfrm>
            <a:off x="8448779" y="3453493"/>
            <a:ext cx="228600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8448779" y="3235380"/>
            <a:ext cx="15715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Roboto Light"/>
              </a:rPr>
              <a:t>Encrypted Request</a:t>
            </a:r>
          </a:p>
        </p:txBody>
      </p:sp>
      <p:cxnSp>
        <p:nvCxnSpPr>
          <p:cNvPr id="126" name="Straight Arrow Connector 125"/>
          <p:cNvCxnSpPr/>
          <p:nvPr/>
        </p:nvCxnSpPr>
        <p:spPr>
          <a:xfrm flipH="1">
            <a:off x="8448779" y="3695887"/>
            <a:ext cx="228600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8448779" y="3456734"/>
            <a:ext cx="1981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rgbClr val="FF0000"/>
                </a:solidFill>
                <a:latin typeface="Roboto Light"/>
              </a:rPr>
              <a:t>Encrypted Response</a:t>
            </a:r>
          </a:p>
        </p:txBody>
      </p:sp>
      <p:cxnSp>
        <p:nvCxnSpPr>
          <p:cNvPr id="128" name="Straight Arrow Connector 127"/>
          <p:cNvCxnSpPr/>
          <p:nvPr/>
        </p:nvCxnSpPr>
        <p:spPr>
          <a:xfrm flipH="1">
            <a:off x="3774339" y="3709255"/>
            <a:ext cx="461772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4751314" y="3481602"/>
            <a:ext cx="3633607" cy="246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1"/>
                </a:solidFill>
                <a:latin typeface="Roboto Light"/>
              </a:rPr>
              <a:t>Clear-text Response</a:t>
            </a:r>
          </a:p>
        </p:txBody>
      </p:sp>
      <p:cxnSp>
        <p:nvCxnSpPr>
          <p:cNvPr id="130" name="Straight Arrow Connector 129"/>
          <p:cNvCxnSpPr/>
          <p:nvPr/>
        </p:nvCxnSpPr>
        <p:spPr>
          <a:xfrm flipH="1">
            <a:off x="1446250" y="3709255"/>
            <a:ext cx="2295144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2085974" y="3481918"/>
            <a:ext cx="16554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rgbClr val="FF0000"/>
                </a:solidFill>
                <a:latin typeface="Roboto Light"/>
              </a:rPr>
              <a:t>Encrypted Response</a:t>
            </a:r>
          </a:p>
        </p:txBody>
      </p:sp>
      <p:pic>
        <p:nvPicPr>
          <p:cNvPr id="132" name="Picture 1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09" y="2020434"/>
            <a:ext cx="423280" cy="4338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" name="Group 135"/>
          <p:cNvGrpSpPr/>
          <p:nvPr/>
        </p:nvGrpSpPr>
        <p:grpSpPr>
          <a:xfrm>
            <a:off x="10833325" y="2752214"/>
            <a:ext cx="423280" cy="433863"/>
            <a:chOff x="13741464" y="2640556"/>
            <a:chExt cx="507936" cy="520635"/>
          </a:xfrm>
        </p:grpSpPr>
        <p:pic>
          <p:nvPicPr>
            <p:cNvPr id="137" name="Picture 1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1464" y="2640556"/>
              <a:ext cx="507936" cy="520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" name="Oval 137"/>
            <p:cNvSpPr/>
            <p:nvPr/>
          </p:nvSpPr>
          <p:spPr>
            <a:xfrm>
              <a:off x="14085282" y="2813333"/>
              <a:ext cx="151147" cy="155448"/>
            </a:xfrm>
            <a:prstGeom prst="ellips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Roboto Light"/>
              </a:endParaRPr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4240010" y="1852815"/>
            <a:ext cx="1777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Roboto Light"/>
              </a:rPr>
              <a:t>[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/>
              </a:rPr>
              <a:t>Proxied Server Cert + Local Public Key, Signed by local CA</a:t>
            </a:r>
            <a:r>
              <a:rPr lang="en-US" sz="1200" dirty="0">
                <a:solidFill>
                  <a:srgbClr val="FFC000"/>
                </a:solidFill>
                <a:latin typeface="Roboto Light"/>
              </a:rPr>
              <a:t>]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9420225" y="2731924"/>
            <a:ext cx="1314554" cy="245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z="1000" b="1" dirty="0">
                <a:latin typeface="Roboto Light"/>
              </a:rPr>
              <a:t>Server Hello</a:t>
            </a:r>
          </a:p>
        </p:txBody>
      </p:sp>
      <p:grpSp>
        <p:nvGrpSpPr>
          <p:cNvPr id="142" name="Group 141"/>
          <p:cNvGrpSpPr/>
          <p:nvPr/>
        </p:nvGrpSpPr>
        <p:grpSpPr>
          <a:xfrm>
            <a:off x="646425" y="3299774"/>
            <a:ext cx="795438" cy="595119"/>
            <a:chOff x="2155573" y="5769191"/>
            <a:chExt cx="954525" cy="714143"/>
          </a:xfrm>
        </p:grpSpPr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573" y="5868662"/>
              <a:ext cx="808779" cy="614672"/>
            </a:xfrm>
            <a:prstGeom prst="rect">
              <a:avLst/>
            </a:prstGeom>
          </p:spPr>
        </p:pic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026" y="5769191"/>
              <a:ext cx="316072" cy="323974"/>
            </a:xfrm>
            <a:prstGeom prst="rect">
              <a:avLst/>
            </a:prstGeom>
            <a:solidFill>
              <a:schemeClr val="bg1"/>
            </a:solidFill>
          </p:spPr>
        </p:pic>
      </p:grpSp>
      <p:cxnSp>
        <p:nvCxnSpPr>
          <p:cNvPr id="145" name="Straight Arrow Connector 144"/>
          <p:cNvCxnSpPr/>
          <p:nvPr/>
        </p:nvCxnSpPr>
        <p:spPr>
          <a:xfrm>
            <a:off x="3792894" y="2718262"/>
            <a:ext cx="4617720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3774339" y="2509541"/>
            <a:ext cx="40266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/>
                </a:solidFill>
                <a:latin typeface="Roboto Light"/>
              </a:rPr>
              <a:t>Clear-text Request</a:t>
            </a:r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Roboto Light"/>
            </a:endParaRPr>
          </a:p>
        </p:txBody>
      </p:sp>
      <p:sp>
        <p:nvSpPr>
          <p:cNvPr id="54" name="Striped Right Arrow 53"/>
          <p:cNvSpPr/>
          <p:nvPr/>
        </p:nvSpPr>
        <p:spPr>
          <a:xfrm rot="16200000" flipH="1">
            <a:off x="4566191" y="1232495"/>
            <a:ext cx="852248" cy="481999"/>
          </a:xfrm>
          <a:prstGeom prst="stripedRightArrow">
            <a:avLst>
              <a:gd name="adj1" fmla="val 55838"/>
              <a:gd name="adj2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Roboto Light"/>
              </a:rPr>
              <a:t>Cache</a:t>
            </a:r>
          </a:p>
        </p:txBody>
      </p:sp>
    </p:spTree>
    <p:extLst>
      <p:ext uri="{BB962C8B-B14F-4D97-AF65-F5344CB8AC3E}">
        <p14:creationId xmlns:p14="http://schemas.microsoft.com/office/powerpoint/2010/main" val="173610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12" grpId="0"/>
      <p:bldP spid="116" grpId="0"/>
      <p:bldP spid="120" grpId="0"/>
      <p:bldP spid="123" grpId="0"/>
      <p:bldP spid="125" grpId="0"/>
      <p:bldP spid="129" grpId="0"/>
      <p:bldP spid="131" grpId="0"/>
      <p:bldP spid="139" grpId="0"/>
      <p:bldP spid="146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873F5A74-76A0-4E8D-B0CC-F5A90BABFF9C}"/>
              </a:ext>
            </a:extLst>
          </p:cNvPr>
          <p:cNvSpPr/>
          <p:nvPr/>
        </p:nvSpPr>
        <p:spPr>
          <a:xfrm rot="5400000">
            <a:off x="2197521" y="2828461"/>
            <a:ext cx="193964" cy="13714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EF55AF28-9B25-4386-BC85-D07FA9B9D208}"/>
              </a:ext>
            </a:extLst>
          </p:cNvPr>
          <p:cNvSpPr/>
          <p:nvPr/>
        </p:nvSpPr>
        <p:spPr>
          <a:xfrm rot="10800000">
            <a:off x="4728297" y="3049433"/>
            <a:ext cx="193964" cy="13714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6CACBCF5-7E15-4787-A418-23E76F3ADA75}"/>
              </a:ext>
            </a:extLst>
          </p:cNvPr>
          <p:cNvSpPr/>
          <p:nvPr/>
        </p:nvSpPr>
        <p:spPr>
          <a:xfrm rot="5400000">
            <a:off x="4813878" y="4909172"/>
            <a:ext cx="193964" cy="13714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F3EE3F-7F8E-48DE-8258-C9E9EB3E5823}"/>
              </a:ext>
            </a:extLst>
          </p:cNvPr>
          <p:cNvSpPr/>
          <p:nvPr/>
        </p:nvSpPr>
        <p:spPr>
          <a:xfrm>
            <a:off x="6385603" y="4772029"/>
            <a:ext cx="193964" cy="13714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4256A251-1C2F-414A-A77C-5253170B83D9}"/>
              </a:ext>
            </a:extLst>
          </p:cNvPr>
          <p:cNvSpPr/>
          <p:nvPr/>
        </p:nvSpPr>
        <p:spPr>
          <a:xfrm rot="5400000">
            <a:off x="7114186" y="2813360"/>
            <a:ext cx="193964" cy="13714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ADE4C6-7111-4F53-BCE4-79CB8B398854}"/>
              </a:ext>
            </a:extLst>
          </p:cNvPr>
          <p:cNvSpPr/>
          <p:nvPr/>
        </p:nvSpPr>
        <p:spPr>
          <a:xfrm>
            <a:off x="2225931" y="2806975"/>
            <a:ext cx="164668" cy="2424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D2FF44-B4E2-4CAB-A018-5924A347F3D3}"/>
              </a:ext>
            </a:extLst>
          </p:cNvPr>
          <p:cNvSpPr/>
          <p:nvPr/>
        </p:nvSpPr>
        <p:spPr>
          <a:xfrm rot="5400000">
            <a:off x="4742945" y="3010538"/>
            <a:ext cx="164668" cy="2424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D3808E-4EEE-49F4-AFB9-85CA5F4F56BF}"/>
              </a:ext>
            </a:extLst>
          </p:cNvPr>
          <p:cNvSpPr/>
          <p:nvPr/>
        </p:nvSpPr>
        <p:spPr>
          <a:xfrm rot="5400000">
            <a:off x="6388431" y="4753657"/>
            <a:ext cx="205714" cy="2424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716C4D-9CC5-453E-BE3D-68214CC9D5E6}"/>
              </a:ext>
            </a:extLst>
          </p:cNvPr>
          <p:cNvSpPr/>
          <p:nvPr/>
        </p:nvSpPr>
        <p:spPr>
          <a:xfrm>
            <a:off x="4839927" y="4866999"/>
            <a:ext cx="164668" cy="2424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1A3CB3-D248-418D-8274-ACAFCAB2BF04}"/>
              </a:ext>
            </a:extLst>
          </p:cNvPr>
          <p:cNvSpPr/>
          <p:nvPr/>
        </p:nvSpPr>
        <p:spPr>
          <a:xfrm>
            <a:off x="7113641" y="2793213"/>
            <a:ext cx="164668" cy="2424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4" name="Picture 13" descr="Product-Thunder_Hardware.png">
            <a:extLst>
              <a:ext uri="{FF2B5EF4-FFF2-40B4-BE49-F238E27FC236}">
                <a16:creationId xmlns:a16="http://schemas.microsoft.com/office/drawing/2014/main" id="{EC30FC93-92EC-443A-ADD5-4F63A2742A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484" y="2733457"/>
            <a:ext cx="1237488" cy="327152"/>
          </a:xfrm>
          <a:prstGeom prst="rect">
            <a:avLst/>
          </a:prstGeom>
        </p:spPr>
      </p:pic>
      <p:pic>
        <p:nvPicPr>
          <p:cNvPr id="15" name="Picture 14" descr="Product-Thunder_Hardware.png">
            <a:extLst>
              <a:ext uri="{FF2B5EF4-FFF2-40B4-BE49-F238E27FC236}">
                <a16:creationId xmlns:a16="http://schemas.microsoft.com/office/drawing/2014/main" id="{61552531-0685-4C67-9992-A5EC916A4F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2121" y="2726468"/>
            <a:ext cx="1237488" cy="327152"/>
          </a:xfrm>
          <a:prstGeom prst="rect">
            <a:avLst/>
          </a:prstGeom>
        </p:spPr>
      </p:pic>
      <p:pic>
        <p:nvPicPr>
          <p:cNvPr id="16" name="Picture 15" descr="Router_1.png">
            <a:extLst>
              <a:ext uri="{FF2B5EF4-FFF2-40B4-BE49-F238E27FC236}">
                <a16:creationId xmlns:a16="http://schemas.microsoft.com/office/drawing/2014/main" id="{01ECFC1A-C111-4397-987C-270CCDF944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5075" y="2546465"/>
            <a:ext cx="627888" cy="627888"/>
          </a:xfrm>
          <a:prstGeom prst="rect">
            <a:avLst/>
          </a:prstGeom>
        </p:spPr>
      </p:pic>
      <p:pic>
        <p:nvPicPr>
          <p:cNvPr id="17" name="Picture 16" descr="WAF_Web Application Firewall.png">
            <a:extLst>
              <a:ext uri="{FF2B5EF4-FFF2-40B4-BE49-F238E27FC236}">
                <a16:creationId xmlns:a16="http://schemas.microsoft.com/office/drawing/2014/main" id="{387C5227-70C2-4B04-9C1A-FE97BE4D5E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357" y="4663799"/>
            <a:ext cx="640080" cy="627888"/>
          </a:xfrm>
          <a:prstGeom prst="rect">
            <a:avLst/>
          </a:prstGeom>
        </p:spPr>
      </p:pic>
      <p:pic>
        <p:nvPicPr>
          <p:cNvPr id="18" name="Picture 17" descr="Laptop.png">
            <a:extLst>
              <a:ext uri="{FF2B5EF4-FFF2-40B4-BE49-F238E27FC236}">
                <a16:creationId xmlns:a16="http://schemas.microsoft.com/office/drawing/2014/main" id="{AE513CA8-A8E2-4692-8BA7-A13E9A2C64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758" y="2619713"/>
            <a:ext cx="824804" cy="55464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42541CB-1D22-4370-8422-79BB9282C628}"/>
              </a:ext>
            </a:extLst>
          </p:cNvPr>
          <p:cNvSpPr/>
          <p:nvPr/>
        </p:nvSpPr>
        <p:spPr>
          <a:xfrm>
            <a:off x="3863975" y="2344615"/>
            <a:ext cx="3671888" cy="1084385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F50807-08DA-4D01-A1DC-237218A80BA2}"/>
              </a:ext>
            </a:extLst>
          </p:cNvPr>
          <p:cNvCxnSpPr>
            <a:cxnSpLocks/>
          </p:cNvCxnSpPr>
          <p:nvPr/>
        </p:nvCxnSpPr>
        <p:spPr>
          <a:xfrm>
            <a:off x="7119609" y="2897033"/>
            <a:ext cx="1985922" cy="0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E798C4D7-2C54-4237-9C11-9364A70B1BF0}"/>
              </a:ext>
            </a:extLst>
          </p:cNvPr>
          <p:cNvCxnSpPr/>
          <p:nvPr/>
        </p:nvCxnSpPr>
        <p:spPr>
          <a:xfrm rot="16200000" flipH="1">
            <a:off x="4137725" y="3738111"/>
            <a:ext cx="1917134" cy="562129"/>
          </a:xfrm>
          <a:prstGeom prst="bentConnector2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56B3940E-90C8-44F3-A387-3D8DBA413593}"/>
              </a:ext>
            </a:extLst>
          </p:cNvPr>
          <p:cNvCxnSpPr/>
          <p:nvPr/>
        </p:nvCxnSpPr>
        <p:spPr>
          <a:xfrm rot="5400000">
            <a:off x="5297090" y="3773967"/>
            <a:ext cx="1924123" cy="483428"/>
          </a:xfrm>
          <a:prstGeom prst="bentConnector2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AA299BF-9B94-49F2-B021-8E97504A072B}"/>
              </a:ext>
            </a:extLst>
          </p:cNvPr>
          <p:cNvCxnSpPr>
            <a:cxnSpLocks/>
          </p:cNvCxnSpPr>
          <p:nvPr/>
        </p:nvCxnSpPr>
        <p:spPr>
          <a:xfrm>
            <a:off x="2210562" y="2897033"/>
            <a:ext cx="1985922" cy="0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33A1D50-C21C-477E-9958-585BC999CD43}"/>
              </a:ext>
            </a:extLst>
          </p:cNvPr>
          <p:cNvSpPr txBox="1"/>
          <p:nvPr/>
        </p:nvSpPr>
        <p:spPr>
          <a:xfrm>
            <a:off x="1121438" y="3255171"/>
            <a:ext cx="2346130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IP:- 10.10.10.50</a:t>
            </a:r>
          </a:p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Subnet :- 255.255.255.0</a:t>
            </a:r>
          </a:p>
          <a:p>
            <a:pPr marL="0" indent="0">
              <a:buFontTx/>
              <a:buNone/>
            </a:pPr>
            <a:r>
              <a:rPr lang="en-IN" sz="1200" dirty="0">
                <a:ea typeface="Roboto Light" charset="0"/>
                <a:cs typeface="Roboto Light" charset="0"/>
              </a:rPr>
              <a:t>Gateway :-10.10.10.1</a:t>
            </a:r>
            <a:endParaRPr lang="en-IN" sz="1200" spc="0" dirty="0">
              <a:ea typeface="Roboto Light" charset="0"/>
              <a:cs typeface="Roboto Light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EA2A32-7025-40F1-A5CE-8022C392DEEA}"/>
              </a:ext>
            </a:extLst>
          </p:cNvPr>
          <p:cNvSpPr txBox="1"/>
          <p:nvPr/>
        </p:nvSpPr>
        <p:spPr>
          <a:xfrm>
            <a:off x="5999555" y="2490503"/>
            <a:ext cx="1542473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10.10.10.20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AD2877-5030-4E70-B4A5-608454D3DE5B}"/>
              </a:ext>
            </a:extLst>
          </p:cNvPr>
          <p:cNvSpPr txBox="1"/>
          <p:nvPr/>
        </p:nvSpPr>
        <p:spPr>
          <a:xfrm>
            <a:off x="8333838" y="2610346"/>
            <a:ext cx="1542473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10.10.10.1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0C2AF0-8779-44BD-9313-4E6AE50740C0}"/>
              </a:ext>
            </a:extLst>
          </p:cNvPr>
          <p:cNvSpPr txBox="1"/>
          <p:nvPr/>
        </p:nvSpPr>
        <p:spPr>
          <a:xfrm>
            <a:off x="4388138" y="2477214"/>
            <a:ext cx="1542473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10.10.10.10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D16FCBA-0F24-4E9E-B7A1-D198B06BA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604" y="374002"/>
            <a:ext cx="10972800" cy="553892"/>
          </a:xfrm>
        </p:spPr>
        <p:txBody>
          <a:bodyPr/>
          <a:lstStyle/>
          <a:p>
            <a:r>
              <a:rPr lang="en-IN" b="1" i="0" dirty="0"/>
              <a:t>Layer-2 Topology with 2 Partition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E1B2ACF-4B95-4889-89C3-1B0B78815CB4}"/>
              </a:ext>
            </a:extLst>
          </p:cNvPr>
          <p:cNvCxnSpPr>
            <a:cxnSpLocks/>
          </p:cNvCxnSpPr>
          <p:nvPr/>
        </p:nvCxnSpPr>
        <p:spPr>
          <a:xfrm>
            <a:off x="9732963" y="5553075"/>
            <a:ext cx="740074" cy="0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9C26C53-4059-4A72-B456-69CBE202720A}"/>
              </a:ext>
            </a:extLst>
          </p:cNvPr>
          <p:cNvCxnSpPr>
            <a:cxnSpLocks/>
          </p:cNvCxnSpPr>
          <p:nvPr/>
        </p:nvCxnSpPr>
        <p:spPr>
          <a:xfrm>
            <a:off x="9726763" y="5179002"/>
            <a:ext cx="740074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785AD02-5AAB-410F-8039-68230397392E}"/>
              </a:ext>
            </a:extLst>
          </p:cNvPr>
          <p:cNvSpPr txBox="1"/>
          <p:nvPr/>
        </p:nvSpPr>
        <p:spPr>
          <a:xfrm>
            <a:off x="10473037" y="5037979"/>
            <a:ext cx="1718963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Decrypted traffic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387C47-1247-4E4B-8AC0-078C8AFD2BCD}"/>
              </a:ext>
            </a:extLst>
          </p:cNvPr>
          <p:cNvSpPr txBox="1"/>
          <p:nvPr/>
        </p:nvSpPr>
        <p:spPr>
          <a:xfrm>
            <a:off x="10466837" y="5398145"/>
            <a:ext cx="1718963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https traffic</a:t>
            </a:r>
          </a:p>
        </p:txBody>
      </p:sp>
    </p:spTree>
    <p:extLst>
      <p:ext uri="{BB962C8B-B14F-4D97-AF65-F5344CB8AC3E}">
        <p14:creationId xmlns:p14="http://schemas.microsoft.com/office/powerpoint/2010/main" val="98377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14935 -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0.12448 0.0002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4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00078 -0.2412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206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0.14935 1.1111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873F5A74-76A0-4E8D-B0CC-F5A90BABFF9C}"/>
              </a:ext>
            </a:extLst>
          </p:cNvPr>
          <p:cNvSpPr/>
          <p:nvPr/>
        </p:nvSpPr>
        <p:spPr>
          <a:xfrm rot="5400000">
            <a:off x="2197521" y="2828461"/>
            <a:ext cx="193964" cy="13714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EF55AF28-9B25-4386-BC85-D07FA9B9D208}"/>
              </a:ext>
            </a:extLst>
          </p:cNvPr>
          <p:cNvSpPr/>
          <p:nvPr/>
        </p:nvSpPr>
        <p:spPr>
          <a:xfrm rot="10800000">
            <a:off x="4728297" y="3049433"/>
            <a:ext cx="193964" cy="13714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6CACBCF5-7E15-4787-A418-23E76F3ADA75}"/>
              </a:ext>
            </a:extLst>
          </p:cNvPr>
          <p:cNvSpPr/>
          <p:nvPr/>
        </p:nvSpPr>
        <p:spPr>
          <a:xfrm rot="5400000">
            <a:off x="4813878" y="4909172"/>
            <a:ext cx="193964" cy="13714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F3EE3F-7F8E-48DE-8258-C9E9EB3E5823}"/>
              </a:ext>
            </a:extLst>
          </p:cNvPr>
          <p:cNvSpPr/>
          <p:nvPr/>
        </p:nvSpPr>
        <p:spPr>
          <a:xfrm>
            <a:off x="6385603" y="4772029"/>
            <a:ext cx="193964" cy="13714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4256A251-1C2F-414A-A77C-5253170B83D9}"/>
              </a:ext>
            </a:extLst>
          </p:cNvPr>
          <p:cNvSpPr/>
          <p:nvPr/>
        </p:nvSpPr>
        <p:spPr>
          <a:xfrm rot="5400000">
            <a:off x="7114186" y="2813360"/>
            <a:ext cx="193964" cy="13714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ADE4C6-7111-4F53-BCE4-79CB8B398854}"/>
              </a:ext>
            </a:extLst>
          </p:cNvPr>
          <p:cNvSpPr/>
          <p:nvPr/>
        </p:nvSpPr>
        <p:spPr>
          <a:xfrm>
            <a:off x="2209131" y="2736724"/>
            <a:ext cx="181468" cy="3127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D2FF44-B4E2-4CAB-A018-5924A347F3D3}"/>
              </a:ext>
            </a:extLst>
          </p:cNvPr>
          <p:cNvSpPr/>
          <p:nvPr/>
        </p:nvSpPr>
        <p:spPr>
          <a:xfrm rot="5400000">
            <a:off x="4676278" y="4705609"/>
            <a:ext cx="164668" cy="2424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D3808E-4EEE-49F4-AFB9-85CA5F4F56BF}"/>
              </a:ext>
            </a:extLst>
          </p:cNvPr>
          <p:cNvSpPr/>
          <p:nvPr/>
        </p:nvSpPr>
        <p:spPr>
          <a:xfrm rot="5400000">
            <a:off x="6422447" y="4735184"/>
            <a:ext cx="302697" cy="376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716C4D-9CC5-453E-BE3D-68214CC9D5E6}"/>
              </a:ext>
            </a:extLst>
          </p:cNvPr>
          <p:cNvSpPr/>
          <p:nvPr/>
        </p:nvSpPr>
        <p:spPr>
          <a:xfrm>
            <a:off x="4839927" y="4866999"/>
            <a:ext cx="164668" cy="2424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1A3CB3-D248-418D-8274-ACAFCAB2BF04}"/>
              </a:ext>
            </a:extLst>
          </p:cNvPr>
          <p:cNvSpPr/>
          <p:nvPr/>
        </p:nvSpPr>
        <p:spPr>
          <a:xfrm>
            <a:off x="7113641" y="2736724"/>
            <a:ext cx="164668" cy="2989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4" name="Picture 13" descr="Product-Thunder_Hardware.png">
            <a:extLst>
              <a:ext uri="{FF2B5EF4-FFF2-40B4-BE49-F238E27FC236}">
                <a16:creationId xmlns:a16="http://schemas.microsoft.com/office/drawing/2014/main" id="{EC30FC93-92EC-443A-ADD5-4F63A2742A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484" y="2733457"/>
            <a:ext cx="1237488" cy="327152"/>
          </a:xfrm>
          <a:prstGeom prst="rect">
            <a:avLst/>
          </a:prstGeom>
        </p:spPr>
      </p:pic>
      <p:pic>
        <p:nvPicPr>
          <p:cNvPr id="15" name="Picture 14" descr="Product-Thunder_Hardware.png">
            <a:extLst>
              <a:ext uri="{FF2B5EF4-FFF2-40B4-BE49-F238E27FC236}">
                <a16:creationId xmlns:a16="http://schemas.microsoft.com/office/drawing/2014/main" id="{61552531-0685-4C67-9992-A5EC916A4F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2121" y="2726468"/>
            <a:ext cx="1237488" cy="327152"/>
          </a:xfrm>
          <a:prstGeom prst="rect">
            <a:avLst/>
          </a:prstGeom>
        </p:spPr>
      </p:pic>
      <p:pic>
        <p:nvPicPr>
          <p:cNvPr id="16" name="Picture 15" descr="Router_1.png">
            <a:extLst>
              <a:ext uri="{FF2B5EF4-FFF2-40B4-BE49-F238E27FC236}">
                <a16:creationId xmlns:a16="http://schemas.microsoft.com/office/drawing/2014/main" id="{01ECFC1A-C111-4397-987C-270CCDF944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5075" y="2546465"/>
            <a:ext cx="627888" cy="627888"/>
          </a:xfrm>
          <a:prstGeom prst="rect">
            <a:avLst/>
          </a:prstGeom>
        </p:spPr>
      </p:pic>
      <p:pic>
        <p:nvPicPr>
          <p:cNvPr id="17" name="Picture 16" descr="WAF_Web Application Firewall.png">
            <a:extLst>
              <a:ext uri="{FF2B5EF4-FFF2-40B4-BE49-F238E27FC236}">
                <a16:creationId xmlns:a16="http://schemas.microsoft.com/office/drawing/2014/main" id="{387C5227-70C2-4B04-9C1A-FE97BE4D5E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357" y="4663799"/>
            <a:ext cx="640080" cy="627888"/>
          </a:xfrm>
          <a:prstGeom prst="rect">
            <a:avLst/>
          </a:prstGeom>
        </p:spPr>
      </p:pic>
      <p:pic>
        <p:nvPicPr>
          <p:cNvPr id="18" name="Picture 17" descr="Laptop.png">
            <a:extLst>
              <a:ext uri="{FF2B5EF4-FFF2-40B4-BE49-F238E27FC236}">
                <a16:creationId xmlns:a16="http://schemas.microsoft.com/office/drawing/2014/main" id="{AE513CA8-A8E2-4692-8BA7-A13E9A2C64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758" y="2619713"/>
            <a:ext cx="824804" cy="55464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42541CB-1D22-4370-8422-79BB9282C628}"/>
              </a:ext>
            </a:extLst>
          </p:cNvPr>
          <p:cNvSpPr/>
          <p:nvPr/>
        </p:nvSpPr>
        <p:spPr>
          <a:xfrm>
            <a:off x="3863975" y="2344615"/>
            <a:ext cx="3671888" cy="1084385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F50807-08DA-4D01-A1DC-237218A80BA2}"/>
              </a:ext>
            </a:extLst>
          </p:cNvPr>
          <p:cNvCxnSpPr>
            <a:cxnSpLocks/>
          </p:cNvCxnSpPr>
          <p:nvPr/>
        </p:nvCxnSpPr>
        <p:spPr>
          <a:xfrm>
            <a:off x="7119609" y="2897033"/>
            <a:ext cx="1985922" cy="0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56B3940E-90C8-44F3-A387-3D8DBA413593}"/>
              </a:ext>
            </a:extLst>
          </p:cNvPr>
          <p:cNvCxnSpPr/>
          <p:nvPr/>
        </p:nvCxnSpPr>
        <p:spPr>
          <a:xfrm rot="5400000">
            <a:off x="5297090" y="3773967"/>
            <a:ext cx="1924123" cy="483428"/>
          </a:xfrm>
          <a:prstGeom prst="bentConnector2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AA299BF-9B94-49F2-B021-8E97504A072B}"/>
              </a:ext>
            </a:extLst>
          </p:cNvPr>
          <p:cNvCxnSpPr>
            <a:cxnSpLocks/>
          </p:cNvCxnSpPr>
          <p:nvPr/>
        </p:nvCxnSpPr>
        <p:spPr>
          <a:xfrm>
            <a:off x="2210562" y="2897033"/>
            <a:ext cx="1985922" cy="0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33A1D50-C21C-477E-9958-585BC999CD43}"/>
              </a:ext>
            </a:extLst>
          </p:cNvPr>
          <p:cNvSpPr txBox="1"/>
          <p:nvPr/>
        </p:nvSpPr>
        <p:spPr>
          <a:xfrm>
            <a:off x="1121438" y="3255171"/>
            <a:ext cx="2346130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IP:- 10.10.10.50</a:t>
            </a:r>
          </a:p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Subnet :- 255.255.255.0</a:t>
            </a:r>
          </a:p>
          <a:p>
            <a:pPr marL="0" indent="0">
              <a:buFontTx/>
              <a:buNone/>
            </a:pPr>
            <a:r>
              <a:rPr lang="en-IN" sz="1200" dirty="0">
                <a:ea typeface="Roboto Light" charset="0"/>
                <a:cs typeface="Roboto Light" charset="0"/>
              </a:rPr>
              <a:t>Gateway :-10.10.10.1</a:t>
            </a:r>
            <a:endParaRPr lang="en-IN" sz="1200" spc="0" dirty="0">
              <a:ea typeface="Roboto Light" charset="0"/>
              <a:cs typeface="Roboto Light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EA2A32-7025-40F1-A5CE-8022C392DEEA}"/>
              </a:ext>
            </a:extLst>
          </p:cNvPr>
          <p:cNvSpPr txBox="1"/>
          <p:nvPr/>
        </p:nvSpPr>
        <p:spPr>
          <a:xfrm>
            <a:off x="5999555" y="2490503"/>
            <a:ext cx="1542473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10.10.20.1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AD2877-5030-4E70-B4A5-608454D3DE5B}"/>
              </a:ext>
            </a:extLst>
          </p:cNvPr>
          <p:cNvSpPr txBox="1"/>
          <p:nvPr/>
        </p:nvSpPr>
        <p:spPr>
          <a:xfrm>
            <a:off x="8220076" y="2610346"/>
            <a:ext cx="1656236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10.10.20.10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0C2AF0-8779-44BD-9313-4E6AE50740C0}"/>
              </a:ext>
            </a:extLst>
          </p:cNvPr>
          <p:cNvSpPr txBox="1"/>
          <p:nvPr/>
        </p:nvSpPr>
        <p:spPr>
          <a:xfrm>
            <a:off x="4388138" y="2477214"/>
            <a:ext cx="1542473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10.10.10.1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D16FCBA-0F24-4E9E-B7A1-D198B06BA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604" y="374002"/>
            <a:ext cx="10972800" cy="553892"/>
          </a:xfrm>
        </p:spPr>
        <p:txBody>
          <a:bodyPr/>
          <a:lstStyle/>
          <a:p>
            <a:r>
              <a:rPr lang="en-IN" b="1" i="0" dirty="0"/>
              <a:t>Layer-3 Topology with 2 Partition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26DD42D-B258-467B-B841-FED456B146D3}"/>
              </a:ext>
            </a:extLst>
          </p:cNvPr>
          <p:cNvSpPr/>
          <p:nvPr/>
        </p:nvSpPr>
        <p:spPr>
          <a:xfrm>
            <a:off x="4671878" y="3060609"/>
            <a:ext cx="332717" cy="2424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90BFD7E2-E3F7-4FD4-8C3B-4F036A3485B6}"/>
              </a:ext>
            </a:extLst>
          </p:cNvPr>
          <p:cNvCxnSpPr/>
          <p:nvPr/>
        </p:nvCxnSpPr>
        <p:spPr>
          <a:xfrm rot="16200000" flipH="1">
            <a:off x="4137725" y="3738111"/>
            <a:ext cx="1917134" cy="562129"/>
          </a:xfrm>
          <a:prstGeom prst="bentConnector2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B3D65FC-886A-49E9-8CBC-4F0284E142A0}"/>
              </a:ext>
            </a:extLst>
          </p:cNvPr>
          <p:cNvCxnSpPr>
            <a:cxnSpLocks/>
          </p:cNvCxnSpPr>
          <p:nvPr/>
        </p:nvCxnSpPr>
        <p:spPr>
          <a:xfrm>
            <a:off x="9732963" y="5553075"/>
            <a:ext cx="740074" cy="0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8CBC63D-75E3-4586-8AF3-0C5FC1ADA597}"/>
              </a:ext>
            </a:extLst>
          </p:cNvPr>
          <p:cNvCxnSpPr>
            <a:cxnSpLocks/>
          </p:cNvCxnSpPr>
          <p:nvPr/>
        </p:nvCxnSpPr>
        <p:spPr>
          <a:xfrm>
            <a:off x="9726763" y="5179002"/>
            <a:ext cx="740074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FC7A43E-A080-46F9-9DBD-A3C6F527E6D3}"/>
              </a:ext>
            </a:extLst>
          </p:cNvPr>
          <p:cNvSpPr txBox="1"/>
          <p:nvPr/>
        </p:nvSpPr>
        <p:spPr>
          <a:xfrm>
            <a:off x="10473037" y="5037979"/>
            <a:ext cx="1718963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Decrypted traffic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3B109F-3110-4536-9C35-B61FE2D9A255}"/>
              </a:ext>
            </a:extLst>
          </p:cNvPr>
          <p:cNvSpPr txBox="1"/>
          <p:nvPr/>
        </p:nvSpPr>
        <p:spPr>
          <a:xfrm>
            <a:off x="10466837" y="5398145"/>
            <a:ext cx="1718963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https traffic</a:t>
            </a:r>
          </a:p>
        </p:txBody>
      </p:sp>
    </p:spTree>
    <p:extLst>
      <p:ext uri="{BB962C8B-B14F-4D97-AF65-F5344CB8AC3E}">
        <p14:creationId xmlns:p14="http://schemas.microsoft.com/office/powerpoint/2010/main" val="202106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14935 -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00078 0.2270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134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0.10847 0.0002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00078 -0.2412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206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0.14935 1.1111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873F5A74-76A0-4E8D-B0CC-F5A90BABFF9C}"/>
              </a:ext>
            </a:extLst>
          </p:cNvPr>
          <p:cNvSpPr/>
          <p:nvPr/>
        </p:nvSpPr>
        <p:spPr>
          <a:xfrm rot="5400000">
            <a:off x="2197521" y="2828461"/>
            <a:ext cx="193964" cy="13714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EF55AF28-9B25-4386-BC85-D07FA9B9D208}"/>
              </a:ext>
            </a:extLst>
          </p:cNvPr>
          <p:cNvSpPr/>
          <p:nvPr/>
        </p:nvSpPr>
        <p:spPr>
          <a:xfrm rot="10800000">
            <a:off x="4728297" y="3049433"/>
            <a:ext cx="193964" cy="13714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6CACBCF5-7E15-4787-A418-23E76F3ADA75}"/>
              </a:ext>
            </a:extLst>
          </p:cNvPr>
          <p:cNvSpPr/>
          <p:nvPr/>
        </p:nvSpPr>
        <p:spPr>
          <a:xfrm rot="5400000">
            <a:off x="4813878" y="4909172"/>
            <a:ext cx="193964" cy="13714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F3EE3F-7F8E-48DE-8258-C9E9EB3E5823}"/>
              </a:ext>
            </a:extLst>
          </p:cNvPr>
          <p:cNvSpPr/>
          <p:nvPr/>
        </p:nvSpPr>
        <p:spPr>
          <a:xfrm>
            <a:off x="6385603" y="4772029"/>
            <a:ext cx="193964" cy="13714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4256A251-1C2F-414A-A77C-5253170B83D9}"/>
              </a:ext>
            </a:extLst>
          </p:cNvPr>
          <p:cNvSpPr/>
          <p:nvPr/>
        </p:nvSpPr>
        <p:spPr>
          <a:xfrm rot="5400000">
            <a:off x="7114186" y="2813360"/>
            <a:ext cx="193964" cy="13714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ADE4C6-7111-4F53-BCE4-79CB8B398854}"/>
              </a:ext>
            </a:extLst>
          </p:cNvPr>
          <p:cNvSpPr/>
          <p:nvPr/>
        </p:nvSpPr>
        <p:spPr>
          <a:xfrm>
            <a:off x="2209131" y="2736724"/>
            <a:ext cx="181468" cy="3127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D2FF44-B4E2-4CAB-A018-5924A347F3D3}"/>
              </a:ext>
            </a:extLst>
          </p:cNvPr>
          <p:cNvSpPr/>
          <p:nvPr/>
        </p:nvSpPr>
        <p:spPr>
          <a:xfrm rot="5400000">
            <a:off x="4676278" y="4705609"/>
            <a:ext cx="164668" cy="2424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D3808E-4EEE-49F4-AFB9-85CA5F4F56BF}"/>
              </a:ext>
            </a:extLst>
          </p:cNvPr>
          <p:cNvSpPr/>
          <p:nvPr/>
        </p:nvSpPr>
        <p:spPr>
          <a:xfrm rot="5400000">
            <a:off x="6422447" y="4735184"/>
            <a:ext cx="302697" cy="376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716C4D-9CC5-453E-BE3D-68214CC9D5E6}"/>
              </a:ext>
            </a:extLst>
          </p:cNvPr>
          <p:cNvSpPr/>
          <p:nvPr/>
        </p:nvSpPr>
        <p:spPr>
          <a:xfrm>
            <a:off x="4839927" y="4866999"/>
            <a:ext cx="164668" cy="2424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1A3CB3-D248-418D-8274-ACAFCAB2BF04}"/>
              </a:ext>
            </a:extLst>
          </p:cNvPr>
          <p:cNvSpPr/>
          <p:nvPr/>
        </p:nvSpPr>
        <p:spPr>
          <a:xfrm>
            <a:off x="7113641" y="2736724"/>
            <a:ext cx="164668" cy="2989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4" name="Picture 13" descr="Product-Thunder_Hardware.png">
            <a:extLst>
              <a:ext uri="{FF2B5EF4-FFF2-40B4-BE49-F238E27FC236}">
                <a16:creationId xmlns:a16="http://schemas.microsoft.com/office/drawing/2014/main" id="{EC30FC93-92EC-443A-ADD5-4F63A2742A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484" y="2733457"/>
            <a:ext cx="1237488" cy="327152"/>
          </a:xfrm>
          <a:prstGeom prst="rect">
            <a:avLst/>
          </a:prstGeom>
        </p:spPr>
      </p:pic>
      <p:pic>
        <p:nvPicPr>
          <p:cNvPr id="15" name="Picture 14" descr="Product-Thunder_Hardware.png">
            <a:extLst>
              <a:ext uri="{FF2B5EF4-FFF2-40B4-BE49-F238E27FC236}">
                <a16:creationId xmlns:a16="http://schemas.microsoft.com/office/drawing/2014/main" id="{61552531-0685-4C67-9992-A5EC916A4F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2121" y="2726468"/>
            <a:ext cx="1237488" cy="327152"/>
          </a:xfrm>
          <a:prstGeom prst="rect">
            <a:avLst/>
          </a:prstGeom>
        </p:spPr>
      </p:pic>
      <p:pic>
        <p:nvPicPr>
          <p:cNvPr id="16" name="Picture 15" descr="Router_1.png">
            <a:extLst>
              <a:ext uri="{FF2B5EF4-FFF2-40B4-BE49-F238E27FC236}">
                <a16:creationId xmlns:a16="http://schemas.microsoft.com/office/drawing/2014/main" id="{01ECFC1A-C111-4397-987C-270CCDF944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5075" y="2546465"/>
            <a:ext cx="627888" cy="627888"/>
          </a:xfrm>
          <a:prstGeom prst="rect">
            <a:avLst/>
          </a:prstGeom>
        </p:spPr>
      </p:pic>
      <p:pic>
        <p:nvPicPr>
          <p:cNvPr id="17" name="Picture 16" descr="WAF_Web Application Firewall.png">
            <a:extLst>
              <a:ext uri="{FF2B5EF4-FFF2-40B4-BE49-F238E27FC236}">
                <a16:creationId xmlns:a16="http://schemas.microsoft.com/office/drawing/2014/main" id="{387C5227-70C2-4B04-9C1A-FE97BE4D5E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357" y="4663799"/>
            <a:ext cx="640080" cy="627888"/>
          </a:xfrm>
          <a:prstGeom prst="rect">
            <a:avLst/>
          </a:prstGeom>
        </p:spPr>
      </p:pic>
      <p:pic>
        <p:nvPicPr>
          <p:cNvPr id="18" name="Picture 17" descr="Laptop.png">
            <a:extLst>
              <a:ext uri="{FF2B5EF4-FFF2-40B4-BE49-F238E27FC236}">
                <a16:creationId xmlns:a16="http://schemas.microsoft.com/office/drawing/2014/main" id="{AE513CA8-A8E2-4692-8BA7-A13E9A2C64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758" y="2619713"/>
            <a:ext cx="824804" cy="55464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F50807-08DA-4D01-A1DC-237218A80BA2}"/>
              </a:ext>
            </a:extLst>
          </p:cNvPr>
          <p:cNvCxnSpPr>
            <a:cxnSpLocks/>
          </p:cNvCxnSpPr>
          <p:nvPr/>
        </p:nvCxnSpPr>
        <p:spPr>
          <a:xfrm>
            <a:off x="7119609" y="2897033"/>
            <a:ext cx="1985922" cy="0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56B3940E-90C8-44F3-A387-3D8DBA413593}"/>
              </a:ext>
            </a:extLst>
          </p:cNvPr>
          <p:cNvCxnSpPr/>
          <p:nvPr/>
        </p:nvCxnSpPr>
        <p:spPr>
          <a:xfrm rot="5400000">
            <a:off x="5297090" y="3773967"/>
            <a:ext cx="1924123" cy="483428"/>
          </a:xfrm>
          <a:prstGeom prst="bentConnector2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AA299BF-9B94-49F2-B021-8E97504A072B}"/>
              </a:ext>
            </a:extLst>
          </p:cNvPr>
          <p:cNvCxnSpPr>
            <a:cxnSpLocks/>
          </p:cNvCxnSpPr>
          <p:nvPr/>
        </p:nvCxnSpPr>
        <p:spPr>
          <a:xfrm>
            <a:off x="2210562" y="2897033"/>
            <a:ext cx="1985922" cy="0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33A1D50-C21C-477E-9958-585BC999CD43}"/>
              </a:ext>
            </a:extLst>
          </p:cNvPr>
          <p:cNvSpPr txBox="1"/>
          <p:nvPr/>
        </p:nvSpPr>
        <p:spPr>
          <a:xfrm>
            <a:off x="1121438" y="3255171"/>
            <a:ext cx="2346130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IP:- 10.10.10.50</a:t>
            </a:r>
          </a:p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Subnet :- 255.255.255.0</a:t>
            </a:r>
          </a:p>
          <a:p>
            <a:pPr marL="0" indent="0">
              <a:buFontTx/>
              <a:buNone/>
            </a:pPr>
            <a:r>
              <a:rPr lang="en-IN" sz="1200" dirty="0">
                <a:ea typeface="Roboto Light" charset="0"/>
                <a:cs typeface="Roboto Light" charset="0"/>
              </a:rPr>
              <a:t>Gateway :-10.10.10.1</a:t>
            </a:r>
            <a:endParaRPr lang="en-IN" sz="1200" spc="0" dirty="0">
              <a:ea typeface="Roboto Light" charset="0"/>
              <a:cs typeface="Roboto Light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EA2A32-7025-40F1-A5CE-8022C392DEEA}"/>
              </a:ext>
            </a:extLst>
          </p:cNvPr>
          <p:cNvSpPr txBox="1"/>
          <p:nvPr/>
        </p:nvSpPr>
        <p:spPr>
          <a:xfrm>
            <a:off x="5999555" y="2490503"/>
            <a:ext cx="1542473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10.10.20.1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AD2877-5030-4E70-B4A5-608454D3DE5B}"/>
              </a:ext>
            </a:extLst>
          </p:cNvPr>
          <p:cNvSpPr txBox="1"/>
          <p:nvPr/>
        </p:nvSpPr>
        <p:spPr>
          <a:xfrm>
            <a:off x="8220076" y="2610346"/>
            <a:ext cx="1656236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10.10.20.10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0C2AF0-8779-44BD-9313-4E6AE50740C0}"/>
              </a:ext>
            </a:extLst>
          </p:cNvPr>
          <p:cNvSpPr txBox="1"/>
          <p:nvPr/>
        </p:nvSpPr>
        <p:spPr>
          <a:xfrm>
            <a:off x="4388138" y="2477214"/>
            <a:ext cx="1542473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10.10.10.1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D16FCBA-0F24-4E9E-B7A1-D198B06BA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604" y="374002"/>
            <a:ext cx="10972800" cy="553892"/>
          </a:xfrm>
        </p:spPr>
        <p:txBody>
          <a:bodyPr/>
          <a:lstStyle/>
          <a:p>
            <a:r>
              <a:rPr lang="en-IN" b="1" i="0" dirty="0"/>
              <a:t>Layer-3 Topology with 2 Devices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26DD42D-B258-467B-B841-FED456B146D3}"/>
              </a:ext>
            </a:extLst>
          </p:cNvPr>
          <p:cNvSpPr/>
          <p:nvPr/>
        </p:nvSpPr>
        <p:spPr>
          <a:xfrm>
            <a:off x="4671878" y="3060609"/>
            <a:ext cx="332717" cy="2424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90BFD7E2-E3F7-4FD4-8C3B-4F036A3485B6}"/>
              </a:ext>
            </a:extLst>
          </p:cNvPr>
          <p:cNvCxnSpPr/>
          <p:nvPr/>
        </p:nvCxnSpPr>
        <p:spPr>
          <a:xfrm rot="16200000" flipH="1">
            <a:off x="4137725" y="3738111"/>
            <a:ext cx="1917134" cy="562129"/>
          </a:xfrm>
          <a:prstGeom prst="bentConnector2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96B6E0C-7B75-4AD7-8C51-55A59E259EAD}"/>
              </a:ext>
            </a:extLst>
          </p:cNvPr>
          <p:cNvCxnSpPr>
            <a:cxnSpLocks/>
          </p:cNvCxnSpPr>
          <p:nvPr/>
        </p:nvCxnSpPr>
        <p:spPr>
          <a:xfrm>
            <a:off x="9732963" y="5553075"/>
            <a:ext cx="740074" cy="0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A8564CC-03FD-4BAF-868E-03125B32C80B}"/>
              </a:ext>
            </a:extLst>
          </p:cNvPr>
          <p:cNvCxnSpPr>
            <a:cxnSpLocks/>
          </p:cNvCxnSpPr>
          <p:nvPr/>
        </p:nvCxnSpPr>
        <p:spPr>
          <a:xfrm>
            <a:off x="9726763" y="5179002"/>
            <a:ext cx="740074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3421585-9450-4BA6-84D9-986455A17097}"/>
              </a:ext>
            </a:extLst>
          </p:cNvPr>
          <p:cNvSpPr txBox="1"/>
          <p:nvPr/>
        </p:nvSpPr>
        <p:spPr>
          <a:xfrm>
            <a:off x="10473037" y="5037979"/>
            <a:ext cx="1718963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Decrypted traffic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8D31785-30D4-4C35-8D24-CFEBECD8B27F}"/>
              </a:ext>
            </a:extLst>
          </p:cNvPr>
          <p:cNvSpPr txBox="1"/>
          <p:nvPr/>
        </p:nvSpPr>
        <p:spPr>
          <a:xfrm>
            <a:off x="10466837" y="5398145"/>
            <a:ext cx="1718963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https traffic</a:t>
            </a:r>
          </a:p>
        </p:txBody>
      </p:sp>
    </p:spTree>
    <p:extLst>
      <p:ext uri="{BB962C8B-B14F-4D97-AF65-F5344CB8AC3E}">
        <p14:creationId xmlns:p14="http://schemas.microsoft.com/office/powerpoint/2010/main" val="350306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14935 -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00078 0.2270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134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0.10847 0.0002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00078 -0.2412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206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0.14935 1.1111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873F5A74-76A0-4E8D-B0CC-F5A90BABFF9C}"/>
              </a:ext>
            </a:extLst>
          </p:cNvPr>
          <p:cNvSpPr/>
          <p:nvPr/>
        </p:nvSpPr>
        <p:spPr>
          <a:xfrm rot="5400000">
            <a:off x="2197521" y="2828461"/>
            <a:ext cx="193964" cy="13714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EF55AF28-9B25-4386-BC85-D07FA9B9D208}"/>
              </a:ext>
            </a:extLst>
          </p:cNvPr>
          <p:cNvSpPr/>
          <p:nvPr/>
        </p:nvSpPr>
        <p:spPr>
          <a:xfrm rot="10800000">
            <a:off x="4728297" y="3049433"/>
            <a:ext cx="193964" cy="13714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6CACBCF5-7E15-4787-A418-23E76F3ADA75}"/>
              </a:ext>
            </a:extLst>
          </p:cNvPr>
          <p:cNvSpPr/>
          <p:nvPr/>
        </p:nvSpPr>
        <p:spPr>
          <a:xfrm rot="5400000">
            <a:off x="4813878" y="4909172"/>
            <a:ext cx="193964" cy="13714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F3EE3F-7F8E-48DE-8258-C9E9EB3E5823}"/>
              </a:ext>
            </a:extLst>
          </p:cNvPr>
          <p:cNvSpPr/>
          <p:nvPr/>
        </p:nvSpPr>
        <p:spPr>
          <a:xfrm>
            <a:off x="6385603" y="4772029"/>
            <a:ext cx="193964" cy="13714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4256A251-1C2F-414A-A77C-5253170B83D9}"/>
              </a:ext>
            </a:extLst>
          </p:cNvPr>
          <p:cNvSpPr/>
          <p:nvPr/>
        </p:nvSpPr>
        <p:spPr>
          <a:xfrm rot="5400000">
            <a:off x="7114186" y="2813360"/>
            <a:ext cx="193964" cy="13714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D2FF44-B4E2-4CAB-A018-5924A347F3D3}"/>
              </a:ext>
            </a:extLst>
          </p:cNvPr>
          <p:cNvSpPr/>
          <p:nvPr/>
        </p:nvSpPr>
        <p:spPr>
          <a:xfrm rot="5400000">
            <a:off x="4676278" y="4705609"/>
            <a:ext cx="164668" cy="2424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D3808E-4EEE-49F4-AFB9-85CA5F4F56BF}"/>
              </a:ext>
            </a:extLst>
          </p:cNvPr>
          <p:cNvSpPr/>
          <p:nvPr/>
        </p:nvSpPr>
        <p:spPr>
          <a:xfrm rot="5400000">
            <a:off x="6422447" y="4735184"/>
            <a:ext cx="302697" cy="376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716C4D-9CC5-453E-BE3D-68214CC9D5E6}"/>
              </a:ext>
            </a:extLst>
          </p:cNvPr>
          <p:cNvSpPr/>
          <p:nvPr/>
        </p:nvSpPr>
        <p:spPr>
          <a:xfrm>
            <a:off x="4839927" y="4866999"/>
            <a:ext cx="164668" cy="2424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4" name="Picture 13" descr="Product-Thunder_Hardware.png">
            <a:extLst>
              <a:ext uri="{FF2B5EF4-FFF2-40B4-BE49-F238E27FC236}">
                <a16:creationId xmlns:a16="http://schemas.microsoft.com/office/drawing/2014/main" id="{EC30FC93-92EC-443A-ADD5-4F63A2742A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484" y="2733457"/>
            <a:ext cx="1237488" cy="327152"/>
          </a:xfrm>
          <a:prstGeom prst="rect">
            <a:avLst/>
          </a:prstGeom>
        </p:spPr>
      </p:pic>
      <p:pic>
        <p:nvPicPr>
          <p:cNvPr id="15" name="Picture 14" descr="Product-Thunder_Hardware.png">
            <a:extLst>
              <a:ext uri="{FF2B5EF4-FFF2-40B4-BE49-F238E27FC236}">
                <a16:creationId xmlns:a16="http://schemas.microsoft.com/office/drawing/2014/main" id="{61552531-0685-4C67-9992-A5EC916A4F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2121" y="2726468"/>
            <a:ext cx="1237488" cy="327152"/>
          </a:xfrm>
          <a:prstGeom prst="rect">
            <a:avLst/>
          </a:prstGeom>
        </p:spPr>
      </p:pic>
      <p:pic>
        <p:nvPicPr>
          <p:cNvPr id="16" name="Picture 15" descr="Router_1.png">
            <a:extLst>
              <a:ext uri="{FF2B5EF4-FFF2-40B4-BE49-F238E27FC236}">
                <a16:creationId xmlns:a16="http://schemas.microsoft.com/office/drawing/2014/main" id="{01ECFC1A-C111-4397-987C-270CCDF944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5075" y="2546465"/>
            <a:ext cx="627888" cy="627888"/>
          </a:xfrm>
          <a:prstGeom prst="rect">
            <a:avLst/>
          </a:prstGeom>
        </p:spPr>
      </p:pic>
      <p:pic>
        <p:nvPicPr>
          <p:cNvPr id="17" name="Picture 16" descr="WAF_Web Application Firewall.png">
            <a:extLst>
              <a:ext uri="{FF2B5EF4-FFF2-40B4-BE49-F238E27FC236}">
                <a16:creationId xmlns:a16="http://schemas.microsoft.com/office/drawing/2014/main" id="{387C5227-70C2-4B04-9C1A-FE97BE4D5E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357" y="4663799"/>
            <a:ext cx="640080" cy="627888"/>
          </a:xfrm>
          <a:prstGeom prst="rect">
            <a:avLst/>
          </a:prstGeom>
        </p:spPr>
      </p:pic>
      <p:pic>
        <p:nvPicPr>
          <p:cNvPr id="18" name="Picture 17" descr="Laptop.png">
            <a:extLst>
              <a:ext uri="{FF2B5EF4-FFF2-40B4-BE49-F238E27FC236}">
                <a16:creationId xmlns:a16="http://schemas.microsoft.com/office/drawing/2014/main" id="{AE513CA8-A8E2-4692-8BA7-A13E9A2C64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758" y="2619713"/>
            <a:ext cx="824804" cy="55464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42541CB-1D22-4370-8422-79BB9282C628}"/>
              </a:ext>
            </a:extLst>
          </p:cNvPr>
          <p:cNvSpPr/>
          <p:nvPr/>
        </p:nvSpPr>
        <p:spPr>
          <a:xfrm>
            <a:off x="3863975" y="2344615"/>
            <a:ext cx="3671888" cy="1084385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56B3940E-90C8-44F3-A387-3D8DBA413593}"/>
              </a:ext>
            </a:extLst>
          </p:cNvPr>
          <p:cNvCxnSpPr/>
          <p:nvPr/>
        </p:nvCxnSpPr>
        <p:spPr>
          <a:xfrm rot="5400000">
            <a:off x="5297090" y="3773968"/>
            <a:ext cx="1924123" cy="483428"/>
          </a:xfrm>
          <a:prstGeom prst="bentConnector2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33A1D50-C21C-477E-9958-585BC999CD43}"/>
              </a:ext>
            </a:extLst>
          </p:cNvPr>
          <p:cNvSpPr txBox="1"/>
          <p:nvPr/>
        </p:nvSpPr>
        <p:spPr>
          <a:xfrm>
            <a:off x="1121438" y="3255171"/>
            <a:ext cx="2346130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IP:- 10.10.10.50</a:t>
            </a:r>
          </a:p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Subnet :- 255.255.255.0</a:t>
            </a:r>
          </a:p>
          <a:p>
            <a:pPr marL="0" indent="0">
              <a:buFontTx/>
              <a:buNone/>
            </a:pPr>
            <a:r>
              <a:rPr lang="en-IN" sz="1200" dirty="0">
                <a:ea typeface="Roboto Light" charset="0"/>
                <a:cs typeface="Roboto Light" charset="0"/>
              </a:rPr>
              <a:t>Gateway :-10.10.10.1</a:t>
            </a:r>
            <a:endParaRPr lang="en-IN" sz="1200" spc="0" dirty="0">
              <a:ea typeface="Roboto Light" charset="0"/>
              <a:cs typeface="Roboto Light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EA2A32-7025-40F1-A5CE-8022C392DEEA}"/>
              </a:ext>
            </a:extLst>
          </p:cNvPr>
          <p:cNvSpPr txBox="1"/>
          <p:nvPr/>
        </p:nvSpPr>
        <p:spPr>
          <a:xfrm>
            <a:off x="5999555" y="2490503"/>
            <a:ext cx="1542473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10.10.20.1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AD2877-5030-4E70-B4A5-608454D3DE5B}"/>
              </a:ext>
            </a:extLst>
          </p:cNvPr>
          <p:cNvSpPr txBox="1"/>
          <p:nvPr/>
        </p:nvSpPr>
        <p:spPr>
          <a:xfrm>
            <a:off x="8220076" y="2610346"/>
            <a:ext cx="1656236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10.10.20.10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0C2AF0-8779-44BD-9313-4E6AE50740C0}"/>
              </a:ext>
            </a:extLst>
          </p:cNvPr>
          <p:cNvSpPr txBox="1"/>
          <p:nvPr/>
        </p:nvSpPr>
        <p:spPr>
          <a:xfrm>
            <a:off x="4388138" y="2477214"/>
            <a:ext cx="1542473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10.10.10.1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D16FCBA-0F24-4E9E-B7A1-D198B06BA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604" y="374002"/>
            <a:ext cx="10972800" cy="553892"/>
          </a:xfrm>
        </p:spPr>
        <p:txBody>
          <a:bodyPr/>
          <a:lstStyle/>
          <a:p>
            <a:r>
              <a:rPr lang="en-IN" b="1" i="0" dirty="0"/>
              <a:t>Layer-3 Topology with Multiple Security devices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26DD42D-B258-467B-B841-FED456B146D3}"/>
              </a:ext>
            </a:extLst>
          </p:cNvPr>
          <p:cNvSpPr/>
          <p:nvPr/>
        </p:nvSpPr>
        <p:spPr>
          <a:xfrm>
            <a:off x="4671878" y="3060609"/>
            <a:ext cx="332717" cy="2424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90BFD7E2-E3F7-4FD4-8C3B-4F036A3485B6}"/>
              </a:ext>
            </a:extLst>
          </p:cNvPr>
          <p:cNvCxnSpPr/>
          <p:nvPr/>
        </p:nvCxnSpPr>
        <p:spPr>
          <a:xfrm rot="16200000" flipH="1">
            <a:off x="4137726" y="3738112"/>
            <a:ext cx="1917134" cy="562129"/>
          </a:xfrm>
          <a:prstGeom prst="bentConnector2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B4E38D60-6940-4CCD-B0D9-B49E09E08BBB}"/>
              </a:ext>
            </a:extLst>
          </p:cNvPr>
          <p:cNvSpPr/>
          <p:nvPr/>
        </p:nvSpPr>
        <p:spPr>
          <a:xfrm rot="5400000">
            <a:off x="2325582" y="2828462"/>
            <a:ext cx="193964" cy="13714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07425C-F054-4391-A23C-C49B765AD625}"/>
              </a:ext>
            </a:extLst>
          </p:cNvPr>
          <p:cNvSpPr/>
          <p:nvPr/>
        </p:nvSpPr>
        <p:spPr>
          <a:xfrm rot="5400000">
            <a:off x="2225094" y="2769630"/>
            <a:ext cx="250722" cy="2813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E6D6F6F-E292-485D-BF79-3411C31A223C}"/>
              </a:ext>
            </a:extLst>
          </p:cNvPr>
          <p:cNvCxnSpPr>
            <a:cxnSpLocks/>
          </p:cNvCxnSpPr>
          <p:nvPr/>
        </p:nvCxnSpPr>
        <p:spPr>
          <a:xfrm>
            <a:off x="2210562" y="2897033"/>
            <a:ext cx="1985922" cy="0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C33F3BDB-4CD2-4229-BEA1-1217109A2FC5}"/>
              </a:ext>
            </a:extLst>
          </p:cNvPr>
          <p:cNvSpPr/>
          <p:nvPr/>
        </p:nvSpPr>
        <p:spPr>
          <a:xfrm rot="5400000">
            <a:off x="7230753" y="2813361"/>
            <a:ext cx="193964" cy="13714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FFA6D92-8759-4223-9C03-CF896E327800}"/>
              </a:ext>
            </a:extLst>
          </p:cNvPr>
          <p:cNvSpPr/>
          <p:nvPr/>
        </p:nvSpPr>
        <p:spPr>
          <a:xfrm rot="5400000">
            <a:off x="7110014" y="2739840"/>
            <a:ext cx="302697" cy="269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EF894AD-D0A1-4E8D-B718-FF64481D1775}"/>
              </a:ext>
            </a:extLst>
          </p:cNvPr>
          <p:cNvCxnSpPr>
            <a:cxnSpLocks/>
          </p:cNvCxnSpPr>
          <p:nvPr/>
        </p:nvCxnSpPr>
        <p:spPr>
          <a:xfrm>
            <a:off x="7119609" y="2897033"/>
            <a:ext cx="1985922" cy="0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WAF_Web Application Firewall.png">
            <a:extLst>
              <a:ext uri="{FF2B5EF4-FFF2-40B4-BE49-F238E27FC236}">
                <a16:creationId xmlns:a16="http://schemas.microsoft.com/office/drawing/2014/main" id="{3F4C1E0D-C6B6-43A8-AA40-93FCF6C670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592" y="3971523"/>
            <a:ext cx="640080" cy="627888"/>
          </a:xfrm>
          <a:prstGeom prst="rect">
            <a:avLst/>
          </a:prstGeom>
        </p:spPr>
      </p:pic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46CEF57C-9565-4584-A7ED-B59C9DD52864}"/>
              </a:ext>
            </a:extLst>
          </p:cNvPr>
          <p:cNvSpPr/>
          <p:nvPr/>
        </p:nvSpPr>
        <p:spPr>
          <a:xfrm rot="10800000">
            <a:off x="5014405" y="3067749"/>
            <a:ext cx="193964" cy="13714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ABFD85B-1624-4FCE-85D3-0FFDF28D0D7C}"/>
              </a:ext>
            </a:extLst>
          </p:cNvPr>
          <p:cNvSpPr/>
          <p:nvPr/>
        </p:nvSpPr>
        <p:spPr>
          <a:xfrm>
            <a:off x="4966963" y="3059672"/>
            <a:ext cx="332717" cy="2424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1160F92B-557F-4F86-A459-A5E5D3812441}"/>
              </a:ext>
            </a:extLst>
          </p:cNvPr>
          <p:cNvSpPr/>
          <p:nvPr/>
        </p:nvSpPr>
        <p:spPr>
          <a:xfrm rot="5400000">
            <a:off x="5124461" y="4199067"/>
            <a:ext cx="193964" cy="13714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E47A386-22C3-4539-81F3-D05647A54DEF}"/>
              </a:ext>
            </a:extLst>
          </p:cNvPr>
          <p:cNvSpPr/>
          <p:nvPr/>
        </p:nvSpPr>
        <p:spPr>
          <a:xfrm>
            <a:off x="5139408" y="4156894"/>
            <a:ext cx="175770" cy="2424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5E00AFA5-9CE8-44CC-8EF6-9BC3247DABCF}"/>
              </a:ext>
            </a:extLst>
          </p:cNvPr>
          <p:cNvCxnSpPr>
            <a:cxnSpLocks/>
          </p:cNvCxnSpPr>
          <p:nvPr/>
        </p:nvCxnSpPr>
        <p:spPr>
          <a:xfrm rot="16200000" flipH="1">
            <a:off x="4638080" y="3535955"/>
            <a:ext cx="1236034" cy="262991"/>
          </a:xfrm>
          <a:prstGeom prst="bentConnector2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2BAC928C-525E-4DF4-8CB1-CC29DF927C30}"/>
              </a:ext>
            </a:extLst>
          </p:cNvPr>
          <p:cNvSpPr/>
          <p:nvPr/>
        </p:nvSpPr>
        <p:spPr>
          <a:xfrm>
            <a:off x="6134853" y="4061924"/>
            <a:ext cx="201843" cy="13714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879F285-514B-4712-9486-30CDB138A5A5}"/>
              </a:ext>
            </a:extLst>
          </p:cNvPr>
          <p:cNvSpPr/>
          <p:nvPr/>
        </p:nvSpPr>
        <p:spPr>
          <a:xfrm rot="5400000">
            <a:off x="6169018" y="4027757"/>
            <a:ext cx="182416" cy="2507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B304AF27-90F5-40BD-9CCC-4D070F45D907}"/>
              </a:ext>
            </a:extLst>
          </p:cNvPr>
          <p:cNvCxnSpPr>
            <a:cxnSpLocks/>
          </p:cNvCxnSpPr>
          <p:nvPr/>
        </p:nvCxnSpPr>
        <p:spPr>
          <a:xfrm rot="5400000">
            <a:off x="5518881" y="3551667"/>
            <a:ext cx="1242592" cy="225009"/>
          </a:xfrm>
          <a:prstGeom prst="bentConnector2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2BABE2B-D190-4329-8646-AC1B34443B36}"/>
              </a:ext>
            </a:extLst>
          </p:cNvPr>
          <p:cNvCxnSpPr>
            <a:cxnSpLocks/>
          </p:cNvCxnSpPr>
          <p:nvPr/>
        </p:nvCxnSpPr>
        <p:spPr>
          <a:xfrm>
            <a:off x="9732963" y="5553075"/>
            <a:ext cx="740074" cy="0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D6C658C-745F-4A4E-BBBF-B151BE171A76}"/>
              </a:ext>
            </a:extLst>
          </p:cNvPr>
          <p:cNvCxnSpPr>
            <a:cxnSpLocks/>
          </p:cNvCxnSpPr>
          <p:nvPr/>
        </p:nvCxnSpPr>
        <p:spPr>
          <a:xfrm>
            <a:off x="9726763" y="5179002"/>
            <a:ext cx="740074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001F522-B34E-4481-B077-FF7A087D4E3A}"/>
              </a:ext>
            </a:extLst>
          </p:cNvPr>
          <p:cNvSpPr txBox="1"/>
          <p:nvPr/>
        </p:nvSpPr>
        <p:spPr>
          <a:xfrm>
            <a:off x="10473037" y="5037979"/>
            <a:ext cx="1718963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Decrypted traffic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FAE2E5F-9D7A-40D9-8A58-B756083D6452}"/>
              </a:ext>
            </a:extLst>
          </p:cNvPr>
          <p:cNvSpPr txBox="1"/>
          <p:nvPr/>
        </p:nvSpPr>
        <p:spPr>
          <a:xfrm>
            <a:off x="10466837" y="5398145"/>
            <a:ext cx="1718963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https traffic</a:t>
            </a:r>
          </a:p>
        </p:txBody>
      </p:sp>
    </p:spTree>
    <p:extLst>
      <p:ext uri="{BB962C8B-B14F-4D97-AF65-F5344CB8AC3E}">
        <p14:creationId xmlns:p14="http://schemas.microsoft.com/office/powerpoint/2010/main" val="141564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14427 -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0.14544 -3.703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0.00078 0.1305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52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00078 0.2270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134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07174 0.0027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1" y="13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0.10847 0.0002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00078 -0.2412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206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00143 -0.1393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696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0.1358 0.0023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11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13581 0.0023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11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32" grpId="0" animBg="1"/>
      <p:bldP spid="36" grpId="0" animBg="1"/>
      <p:bldP spid="42" grpId="0" animBg="1"/>
      <p:bldP spid="45" grpId="0" animBg="1"/>
      <p:bldP spid="48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9F3BF-5936-4BFC-8EB1-0E6C86076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SSL Certificate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CC373B-B7F7-4951-92E3-3911F81DC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769" y="1105240"/>
            <a:ext cx="6705600" cy="5372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381FA5-E195-4271-B05C-EDBDD2714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787" y="2528888"/>
            <a:ext cx="5457825" cy="2886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5E5202-68AA-4771-A30E-D392DFD7FC64}"/>
              </a:ext>
            </a:extLst>
          </p:cNvPr>
          <p:cNvSpPr txBox="1"/>
          <p:nvPr/>
        </p:nvSpPr>
        <p:spPr>
          <a:xfrm>
            <a:off x="168676" y="1882066"/>
            <a:ext cx="2177850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400" spc="0" dirty="0">
                <a:ea typeface="Roboto Light" charset="0"/>
                <a:cs typeface="Roboto Light" charset="0"/>
              </a:rPr>
              <a:t>Go to File and create new Database</a:t>
            </a:r>
          </a:p>
          <a:p>
            <a:pPr marL="0" indent="0">
              <a:buFontTx/>
              <a:buNone/>
            </a:pPr>
            <a:endParaRPr lang="en-IN" sz="1400" dirty="0">
              <a:ea typeface="Roboto Light" charset="0"/>
              <a:cs typeface="Roboto Light" charset="0"/>
            </a:endParaRPr>
          </a:p>
          <a:p>
            <a:pPr marL="0" indent="0">
              <a:buFontTx/>
              <a:buNone/>
            </a:pPr>
            <a:endParaRPr lang="en-IN" sz="1400" spc="0" dirty="0"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24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6AFE83-B069-4025-A254-2EE6E155E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638" y="1073798"/>
            <a:ext cx="6705600" cy="541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F2DAF-2104-4F42-AAC0-F8303270E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207" y="277105"/>
            <a:ext cx="6705601" cy="63205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1E7225-A7B1-4B37-9425-67E5E3A2B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529" y="260350"/>
            <a:ext cx="6800850" cy="6410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0D9432-A458-48F6-B638-7FE6E5027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700" y="2053034"/>
            <a:ext cx="4295775" cy="3419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75366E-E3F3-4273-B729-D85A565EC5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7550" y="3113484"/>
            <a:ext cx="3600450" cy="13716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8D1696E-3A1C-4D3B-9913-CC35748B7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SSL Certificate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7E2A06-3B00-44D7-A243-FF44783FEA45}"/>
              </a:ext>
            </a:extLst>
          </p:cNvPr>
          <p:cNvSpPr txBox="1"/>
          <p:nvPr/>
        </p:nvSpPr>
        <p:spPr>
          <a:xfrm>
            <a:off x="168676" y="1882066"/>
            <a:ext cx="2177850" cy="267765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400" spc="0" dirty="0">
                <a:ea typeface="Roboto Light" charset="0"/>
                <a:cs typeface="Roboto Light" charset="0"/>
              </a:rPr>
              <a:t>Go to Certificate and click on new Certificate</a:t>
            </a:r>
          </a:p>
          <a:p>
            <a:pPr marL="0" indent="0">
              <a:buFontTx/>
              <a:buNone/>
            </a:pPr>
            <a:endParaRPr lang="en-IN" sz="1400" dirty="0">
              <a:ea typeface="Roboto Light" charset="0"/>
              <a:cs typeface="Roboto Light" charset="0"/>
            </a:endParaRPr>
          </a:p>
          <a:p>
            <a:pPr marL="0" indent="0">
              <a:buFontTx/>
              <a:buNone/>
            </a:pPr>
            <a:r>
              <a:rPr lang="en-IN" sz="1400" spc="0" dirty="0">
                <a:ea typeface="Roboto Light" charset="0"/>
                <a:cs typeface="Roboto Light" charset="0"/>
              </a:rPr>
              <a:t>Go to Subject and Fill the details</a:t>
            </a:r>
          </a:p>
          <a:p>
            <a:pPr marL="0" indent="0">
              <a:buFontTx/>
              <a:buNone/>
            </a:pPr>
            <a:endParaRPr lang="en-IN" sz="1400" dirty="0">
              <a:ea typeface="Roboto Light" charset="0"/>
              <a:cs typeface="Roboto Light" charset="0"/>
            </a:endParaRPr>
          </a:p>
          <a:p>
            <a:pPr marL="0" indent="0">
              <a:buFontTx/>
              <a:buNone/>
            </a:pPr>
            <a:r>
              <a:rPr lang="en-IN" sz="1400" spc="0" dirty="0">
                <a:ea typeface="Roboto Light" charset="0"/>
                <a:cs typeface="Roboto Light" charset="0"/>
              </a:rPr>
              <a:t>Click on Generate new Key</a:t>
            </a:r>
          </a:p>
          <a:p>
            <a:pPr marL="0" indent="0">
              <a:buFontTx/>
              <a:buNone/>
            </a:pPr>
            <a:endParaRPr lang="en-IN" sz="1400" dirty="0">
              <a:ea typeface="Roboto Light" charset="0"/>
              <a:cs typeface="Roboto Light" charset="0"/>
            </a:endParaRPr>
          </a:p>
          <a:p>
            <a:pPr marL="0" indent="0">
              <a:buFontTx/>
              <a:buNone/>
            </a:pPr>
            <a:endParaRPr lang="en-IN" sz="1400" spc="0" dirty="0">
              <a:ea typeface="Roboto Light" charset="0"/>
              <a:cs typeface="Roboto Light" charset="0"/>
            </a:endParaRPr>
          </a:p>
          <a:p>
            <a:pPr marL="0" indent="0">
              <a:buFontTx/>
              <a:buNone/>
            </a:pPr>
            <a:endParaRPr lang="en-IN" sz="1400" dirty="0">
              <a:ea typeface="Roboto Light" charset="0"/>
              <a:cs typeface="Roboto Light" charset="0"/>
            </a:endParaRPr>
          </a:p>
          <a:p>
            <a:pPr marL="0" indent="0">
              <a:buFontTx/>
              <a:buNone/>
            </a:pPr>
            <a:endParaRPr lang="en-IN" sz="1400" spc="0" dirty="0"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7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72A4BB-3F72-44B6-86ED-97B042B4F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488" y="1052513"/>
            <a:ext cx="6705600" cy="541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0150B-3600-4DD8-BE52-FFD386DE3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13" y="1722437"/>
            <a:ext cx="5629275" cy="2981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BA6FFB-DA12-4974-B84B-65171841A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557" y="2314575"/>
            <a:ext cx="3829050" cy="2886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BA5DC8-4329-4D77-A64E-1E5AEA17D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129" y="2870201"/>
            <a:ext cx="5629275" cy="29813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2081E1A-B5F2-4363-AB5A-2FB3783B3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SSL Certificate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6BBBAC-590A-462D-86A7-3B72548D1160}"/>
              </a:ext>
            </a:extLst>
          </p:cNvPr>
          <p:cNvSpPr txBox="1"/>
          <p:nvPr/>
        </p:nvSpPr>
        <p:spPr>
          <a:xfrm>
            <a:off x="168675" y="1882066"/>
            <a:ext cx="2654331" cy="246221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400" spc="0" dirty="0">
                <a:ea typeface="Roboto Light" charset="0"/>
                <a:cs typeface="Roboto Light" charset="0"/>
              </a:rPr>
              <a:t>Go to Certificate export the certificate in PKCS#12 format</a:t>
            </a:r>
          </a:p>
          <a:p>
            <a:pPr marL="0" indent="0">
              <a:buFontTx/>
              <a:buNone/>
            </a:pPr>
            <a:endParaRPr lang="en-IN" sz="1400" dirty="0">
              <a:ea typeface="Roboto Light" charset="0"/>
              <a:cs typeface="Roboto Light" charset="0"/>
            </a:endParaRPr>
          </a:p>
          <a:p>
            <a:pPr marL="0" indent="0">
              <a:buFontTx/>
              <a:buNone/>
            </a:pPr>
            <a:r>
              <a:rPr lang="en-IN" sz="1400" spc="0" dirty="0">
                <a:ea typeface="Roboto Light" charset="0"/>
                <a:cs typeface="Roboto Light" charset="0"/>
              </a:rPr>
              <a:t>Fill the export format</a:t>
            </a:r>
          </a:p>
          <a:p>
            <a:pPr marL="0" indent="0">
              <a:buFontTx/>
              <a:buNone/>
            </a:pPr>
            <a:endParaRPr lang="en-IN" sz="1400" dirty="0">
              <a:ea typeface="Roboto Light" charset="0"/>
              <a:cs typeface="Roboto Light" charset="0"/>
            </a:endParaRPr>
          </a:p>
          <a:p>
            <a:pPr marL="0" indent="0">
              <a:buFontTx/>
              <a:buNone/>
            </a:pPr>
            <a:r>
              <a:rPr lang="en-IN" sz="1400" spc="0" dirty="0">
                <a:ea typeface="Roboto Light" charset="0"/>
                <a:cs typeface="Roboto Light" charset="0"/>
              </a:rPr>
              <a:t>Export certificate in PEM format</a:t>
            </a:r>
          </a:p>
          <a:p>
            <a:pPr marL="0" indent="0">
              <a:buFontTx/>
              <a:buNone/>
            </a:pPr>
            <a:endParaRPr lang="en-IN" sz="1400" dirty="0">
              <a:ea typeface="Roboto Light" charset="0"/>
              <a:cs typeface="Roboto Light" charset="0"/>
            </a:endParaRPr>
          </a:p>
          <a:p>
            <a:pPr marL="0" indent="0">
              <a:buFontTx/>
              <a:buNone/>
            </a:pPr>
            <a:endParaRPr lang="en-IN" sz="1400" spc="0" dirty="0">
              <a:ea typeface="Roboto Light" charset="0"/>
              <a:cs typeface="Roboto Light" charset="0"/>
            </a:endParaRPr>
          </a:p>
          <a:p>
            <a:pPr marL="0" indent="0">
              <a:buFontTx/>
              <a:buNone/>
            </a:pPr>
            <a:endParaRPr lang="en-IN" sz="1400" dirty="0">
              <a:ea typeface="Roboto Light" charset="0"/>
              <a:cs typeface="Roboto Light" charset="0"/>
            </a:endParaRPr>
          </a:p>
          <a:p>
            <a:pPr marL="0" indent="0">
              <a:buFontTx/>
              <a:buNone/>
            </a:pPr>
            <a:endParaRPr lang="en-IN" sz="1400" spc="0" dirty="0"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14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03BA4-28CB-4A9D-A12F-C49EC9996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 err="1"/>
              <a:t>SSLi</a:t>
            </a:r>
            <a:r>
              <a:rPr lang="en-IN" b="1" i="0" dirty="0"/>
              <a:t> Wizard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B00F26-8068-4247-A789-C48FF69DC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86" y="922625"/>
            <a:ext cx="10812462" cy="58004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B2547F-7A11-4136-B56B-B0ECE2D6F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18" y="1052513"/>
            <a:ext cx="10777039" cy="57814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028A01-5760-4099-ACB5-C722B387C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427" y="956746"/>
            <a:ext cx="9431821" cy="5455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8B8A3D-8CDA-4A7C-B29B-C2EC581B15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5583" y="927894"/>
            <a:ext cx="9431821" cy="5590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9136E0-190B-44AD-92B8-A195542F5D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7587" y="2513012"/>
            <a:ext cx="70199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7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57506A-AAD5-4993-9DE8-3ACD2B410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449" y="1052513"/>
            <a:ext cx="9129110" cy="54193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B00B53-A2F2-44AC-AD2C-29054433A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130" y="851943"/>
            <a:ext cx="9562741" cy="56520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87D545-DFF8-4F66-A481-61C950C18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634" y="1052513"/>
            <a:ext cx="9524758" cy="55802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DAC997-46A3-48BA-A84D-6A278500F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736" y="1528656"/>
            <a:ext cx="5272709" cy="4627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2D1A3C-B33D-4486-BA83-E078E54D53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9738" y="2339421"/>
            <a:ext cx="4920014" cy="414457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B7031CC-1C42-46B2-ADBA-35C850CBD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 err="1"/>
              <a:t>SSLi</a:t>
            </a:r>
            <a:r>
              <a:rPr lang="en-IN" b="1" i="0" dirty="0"/>
              <a:t> Wizard</a:t>
            </a:r>
          </a:p>
        </p:txBody>
      </p:sp>
    </p:spTree>
    <p:extLst>
      <p:ext uri="{BB962C8B-B14F-4D97-AF65-F5344CB8AC3E}">
        <p14:creationId xmlns:p14="http://schemas.microsoft.com/office/powerpoint/2010/main" val="146548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7085323" y="3475325"/>
            <a:ext cx="4827473" cy="160923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642420" y="1469045"/>
            <a:ext cx="10931829" cy="4511286"/>
            <a:chOff x="642419" y="1469044"/>
            <a:chExt cx="10931829" cy="4511286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788807" y="1469044"/>
              <a:ext cx="0" cy="359043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1163428" y="5837435"/>
              <a:ext cx="410820" cy="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9940149" y="5703331"/>
              <a:ext cx="12875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63"/>
              <a:r>
                <a:rPr lang="en-US" sz="1200" dirty="0">
                  <a:latin typeface="Roboto Light"/>
                  <a:cs typeface="Roboto Light"/>
                </a:rPr>
                <a:t>PERFORMANCE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6200000">
              <a:off x="476188" y="1971529"/>
              <a:ext cx="6094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63"/>
              <a:r>
                <a:rPr lang="en-US" sz="1200" dirty="0">
                  <a:latin typeface="Roboto Light"/>
                  <a:cs typeface="Roboto Light"/>
                </a:rPr>
                <a:t>PRICE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788807" y="5837435"/>
              <a:ext cx="9173827" cy="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788807" y="2436222"/>
              <a:ext cx="0" cy="3401213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2114783" y="1579257"/>
            <a:ext cx="39057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63">
              <a:lnSpc>
                <a:spcPct val="120000"/>
              </a:lnSpc>
              <a:buClr>
                <a:prstClr val="white"/>
              </a:buClr>
            </a:pPr>
            <a:r>
              <a:rPr lang="en-US" sz="1200" dirty="0">
                <a:latin typeface="Roboto Regular"/>
                <a:cs typeface="Roboto Regular"/>
              </a:rPr>
              <a:t>Bare Metal (Perpetual Licensing)</a:t>
            </a:r>
          </a:p>
          <a:p>
            <a:pPr marL="339711" lvl="1" indent="-187318" defTabSz="914363">
              <a:lnSpc>
                <a:spcPct val="120000"/>
              </a:lnSpc>
              <a:buClr>
                <a:prstClr val="white"/>
              </a:buClr>
              <a:buFont typeface="Arial"/>
              <a:buChar char="•"/>
            </a:pPr>
            <a:r>
              <a:rPr lang="en-US" sz="1200" dirty="0">
                <a:latin typeface="Roboto Light"/>
                <a:cs typeface="Roboto Light"/>
              </a:rPr>
              <a:t>10 Gbps to 60 Gbps</a:t>
            </a:r>
          </a:p>
          <a:p>
            <a:pPr marL="339711" lvl="1" indent="-187318" defTabSz="914363">
              <a:lnSpc>
                <a:spcPct val="120000"/>
              </a:lnSpc>
              <a:buClr>
                <a:prstClr val="white"/>
              </a:buClr>
              <a:buFont typeface="Arial"/>
              <a:buChar char="•"/>
            </a:pPr>
            <a:r>
              <a:rPr lang="en-US" sz="1200" dirty="0">
                <a:latin typeface="Roboto Light"/>
                <a:cs typeface="Roboto Light"/>
              </a:rPr>
              <a:t>Dynamic provisioning, faster roll out</a:t>
            </a:r>
          </a:p>
          <a:p>
            <a:pPr marL="339711" lvl="1" indent="-187318" defTabSz="914363">
              <a:lnSpc>
                <a:spcPct val="120000"/>
              </a:lnSpc>
              <a:buClr>
                <a:prstClr val="white"/>
              </a:buClr>
              <a:buFont typeface="Arial"/>
              <a:buChar char="•"/>
            </a:pPr>
            <a:r>
              <a:rPr lang="en-US" sz="1200" dirty="0">
                <a:latin typeface="Roboto Light"/>
                <a:cs typeface="Roboto Light"/>
              </a:rPr>
              <a:t>Scale up or down on-demand</a:t>
            </a:r>
          </a:p>
          <a:p>
            <a:pPr marL="339711" lvl="1" indent="-187318" defTabSz="914363">
              <a:lnSpc>
                <a:spcPct val="120000"/>
              </a:lnSpc>
              <a:buClr>
                <a:prstClr val="white"/>
              </a:buClr>
              <a:buFont typeface="Arial"/>
              <a:buChar char="•"/>
            </a:pPr>
            <a:r>
              <a:rPr lang="en-US" sz="1200" dirty="0">
                <a:latin typeface="Roboto Light"/>
                <a:cs typeface="Roboto Light"/>
              </a:rPr>
              <a:t>License upgrade option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586714" y="3617234"/>
            <a:ext cx="1724722" cy="1527767"/>
            <a:chOff x="2810919" y="3654928"/>
            <a:chExt cx="1724722" cy="1527767"/>
          </a:xfrm>
        </p:grpSpPr>
        <p:sp>
          <p:nvSpPr>
            <p:cNvPr id="56" name="TextBox 55"/>
            <p:cNvSpPr txBox="1"/>
            <p:nvPr/>
          </p:nvSpPr>
          <p:spPr>
            <a:xfrm>
              <a:off x="2810919" y="4032288"/>
              <a:ext cx="17247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63"/>
              <a:r>
                <a:rPr lang="en-US" sz="1200" dirty="0">
                  <a:solidFill>
                    <a:srgbClr val="004B8C">
                      <a:lumMod val="75000"/>
                    </a:srgbClr>
                  </a:solidFill>
                  <a:latin typeface="Roboto Regular"/>
                  <a:cs typeface="Roboto Regular"/>
                </a:rPr>
                <a:t>HIGH-PERFORMANCE</a:t>
              </a:r>
              <a:endParaRPr lang="en-US" sz="1200" dirty="0">
                <a:solidFill>
                  <a:prstClr val="white"/>
                </a:solidFill>
                <a:latin typeface="Roboto Regular"/>
                <a:cs typeface="Roboto Regular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241999" y="4395014"/>
              <a:ext cx="126997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63"/>
              <a:r>
                <a:rPr lang="en-US" sz="1050" dirty="0">
                  <a:latin typeface="Roboto Light"/>
                  <a:cs typeface="Roboto Light"/>
                </a:rPr>
                <a:t>20 Gbps (8 cores)</a:t>
              </a: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3241998" y="4454642"/>
              <a:ext cx="0" cy="728053"/>
            </a:xfrm>
            <a:prstGeom prst="line">
              <a:avLst/>
            </a:prstGeom>
            <a:ln w="22225">
              <a:solidFill>
                <a:schemeClr val="tx1"/>
              </a:solidFill>
              <a:prstDash val="sysDot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 descr="Product-Bare_Metal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4536" y="3654928"/>
              <a:ext cx="1237488" cy="32918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/>
              <a:t>Thunder ADC for Bare Metal Software Appliances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150802" y="2918684"/>
            <a:ext cx="1945142" cy="2130856"/>
            <a:chOff x="4696168" y="3108991"/>
            <a:chExt cx="1945142" cy="2130856"/>
          </a:xfrm>
        </p:grpSpPr>
        <p:sp>
          <p:nvSpPr>
            <p:cNvPr id="60" name="TextBox 59"/>
            <p:cNvSpPr txBox="1"/>
            <p:nvPr/>
          </p:nvSpPr>
          <p:spPr>
            <a:xfrm>
              <a:off x="4696168" y="3474438"/>
              <a:ext cx="17247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63"/>
              <a:r>
                <a:rPr lang="en-US" sz="1200" dirty="0">
                  <a:solidFill>
                    <a:srgbClr val="004B8C">
                      <a:lumMod val="75000"/>
                    </a:srgbClr>
                  </a:solidFill>
                  <a:latin typeface="Roboto Regular"/>
                  <a:cs typeface="Roboto Regular"/>
                </a:rPr>
                <a:t>HIGH-PERFORMANCE</a:t>
              </a:r>
              <a:endParaRPr lang="en-US" sz="1200" dirty="0">
                <a:solidFill>
                  <a:prstClr val="white"/>
                </a:solidFill>
                <a:latin typeface="Roboto Regular"/>
                <a:cs typeface="Roboto Regular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127248" y="3880028"/>
              <a:ext cx="151406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63"/>
              <a:r>
                <a:rPr lang="en-US" sz="1050" dirty="0">
                  <a:latin typeface="Roboto Light"/>
                  <a:cs typeface="Roboto Light"/>
                </a:rPr>
                <a:t>40 Gbps (14 cores)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5127247" y="3953944"/>
              <a:ext cx="0" cy="1285903"/>
            </a:xfrm>
            <a:prstGeom prst="line">
              <a:avLst/>
            </a:prstGeom>
            <a:ln w="22225">
              <a:solidFill>
                <a:schemeClr val="tx1"/>
              </a:solidFill>
              <a:prstDash val="sysDot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7" descr="Product-Bare_Metal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4466" y="3108991"/>
              <a:ext cx="1237488" cy="32918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171772" y="4267671"/>
            <a:ext cx="1724722" cy="1026606"/>
            <a:chOff x="941446" y="4198953"/>
            <a:chExt cx="1724722" cy="1026606"/>
          </a:xfrm>
        </p:grpSpPr>
        <p:sp>
          <p:nvSpPr>
            <p:cNvPr id="52" name="TextBox 51"/>
            <p:cNvSpPr txBox="1"/>
            <p:nvPr/>
          </p:nvSpPr>
          <p:spPr>
            <a:xfrm>
              <a:off x="941446" y="4551764"/>
              <a:ext cx="17247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63"/>
              <a:r>
                <a:rPr lang="en-US" sz="1200" dirty="0">
                  <a:solidFill>
                    <a:srgbClr val="004B8C">
                      <a:lumMod val="75000"/>
                    </a:srgbClr>
                  </a:solidFill>
                  <a:latin typeface="Roboto Regular"/>
                  <a:cs typeface="Roboto Regular"/>
                </a:rPr>
                <a:t>HIGH-PERFORMANCE</a:t>
              </a:r>
              <a:endParaRPr lang="en-US" sz="1200" dirty="0">
                <a:solidFill>
                  <a:prstClr val="white"/>
                </a:solidFill>
                <a:latin typeface="Roboto Regular"/>
                <a:cs typeface="Roboto Regular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372526" y="4943066"/>
              <a:ext cx="126997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63"/>
              <a:r>
                <a:rPr lang="en-US" sz="1050" dirty="0">
                  <a:latin typeface="Roboto Light"/>
                  <a:cs typeface="Roboto Light"/>
                </a:rPr>
                <a:t>10 Gbps (4 cores)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1372525" y="5016982"/>
              <a:ext cx="0" cy="208577"/>
            </a:xfrm>
            <a:prstGeom prst="line">
              <a:avLst/>
            </a:prstGeom>
            <a:ln w="22225">
              <a:solidFill>
                <a:schemeClr val="tx1"/>
              </a:solidFill>
              <a:prstDash val="sysDot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 descr="Product-Bare_Metal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1120" y="4198953"/>
              <a:ext cx="1237488" cy="329184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8373994" y="2624293"/>
            <a:ext cx="1887606" cy="2130856"/>
            <a:chOff x="4696168" y="3108991"/>
            <a:chExt cx="1887606" cy="2130856"/>
          </a:xfrm>
        </p:grpSpPr>
        <p:sp>
          <p:nvSpPr>
            <p:cNvPr id="32" name="TextBox 31"/>
            <p:cNvSpPr txBox="1"/>
            <p:nvPr/>
          </p:nvSpPr>
          <p:spPr>
            <a:xfrm>
              <a:off x="4696168" y="3474438"/>
              <a:ext cx="17247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63"/>
              <a:r>
                <a:rPr lang="en-US" sz="1200" dirty="0">
                  <a:solidFill>
                    <a:srgbClr val="004B8C">
                      <a:lumMod val="75000"/>
                    </a:srgbClr>
                  </a:solidFill>
                  <a:latin typeface="Roboto Regular"/>
                  <a:cs typeface="Roboto Regular"/>
                </a:rPr>
                <a:t>HIGH-PERFORMANCE</a:t>
              </a:r>
              <a:endParaRPr lang="en-US" sz="1200" dirty="0">
                <a:solidFill>
                  <a:prstClr val="white"/>
                </a:solidFill>
                <a:latin typeface="Roboto Regular"/>
                <a:cs typeface="Roboto Regular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127248" y="3880028"/>
              <a:ext cx="145652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63"/>
              <a:r>
                <a:rPr lang="en-US" sz="1050" dirty="0">
                  <a:latin typeface="Roboto Light"/>
                  <a:cs typeface="Roboto Light"/>
                </a:rPr>
                <a:t>60 Gbps (24 cores)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5127247" y="3953944"/>
              <a:ext cx="0" cy="1285903"/>
            </a:xfrm>
            <a:prstGeom prst="line">
              <a:avLst/>
            </a:prstGeom>
            <a:ln w="22225">
              <a:solidFill>
                <a:schemeClr val="tx1"/>
              </a:solidFill>
              <a:prstDash val="sysDot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Picture 34" descr="Product-Bare_Metal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4466" y="3108991"/>
              <a:ext cx="1237488" cy="32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309458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2BE539-ADCB-45F9-B3AC-B0BF648D7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96" y="913927"/>
            <a:ext cx="9553867" cy="55700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A58E13-3324-403C-8FEB-0B3A12681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708" y="759490"/>
            <a:ext cx="9684112" cy="5770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7499EE-ABC4-4B63-923D-33A4CFF2C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888" y="2165366"/>
            <a:ext cx="5270205" cy="451938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2056F5A-665D-45F2-A21D-49031E9F8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 err="1"/>
              <a:t>SSLi</a:t>
            </a:r>
            <a:r>
              <a:rPr lang="en-IN" b="1" i="0" dirty="0"/>
              <a:t> Wizard</a:t>
            </a:r>
          </a:p>
        </p:txBody>
      </p:sp>
    </p:spTree>
    <p:extLst>
      <p:ext uri="{BB962C8B-B14F-4D97-AF65-F5344CB8AC3E}">
        <p14:creationId xmlns:p14="http://schemas.microsoft.com/office/powerpoint/2010/main" val="372260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81903" y="2211388"/>
            <a:ext cx="8270623" cy="1362075"/>
          </a:xfrm>
        </p:spPr>
        <p:txBody>
          <a:bodyPr/>
          <a:lstStyle/>
          <a:p>
            <a:r>
              <a:rPr lang="en-US" sz="5000" dirty="0" err="1"/>
              <a:t>Aflex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183734455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A5CF08C6-6CE6-434B-A8D2-455325931EE0}"/>
              </a:ext>
            </a:extLst>
          </p:cNvPr>
          <p:cNvSpPr txBox="1">
            <a:spLocks/>
          </p:cNvSpPr>
          <p:nvPr/>
        </p:nvSpPr>
        <p:spPr>
          <a:xfrm>
            <a:off x="674011" y="1353834"/>
            <a:ext cx="13406202" cy="5686520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What is an </a:t>
            </a:r>
            <a:r>
              <a:rPr lang="en-US" sz="1400" b="1" dirty="0" err="1"/>
              <a:t>aFlex</a:t>
            </a:r>
            <a:r>
              <a:rPr lang="en-US" sz="1400" b="1" dirty="0"/>
              <a:t>?</a:t>
            </a:r>
          </a:p>
          <a:p>
            <a:pPr lvl="1"/>
            <a:r>
              <a:rPr lang="en-US" altLang="en-US" sz="1400" dirty="0"/>
              <a:t>TCL based script which is applied under a </a:t>
            </a:r>
            <a:r>
              <a:rPr lang="en-US" altLang="en-US" sz="1400" dirty="0" err="1"/>
              <a:t>vPort</a:t>
            </a:r>
            <a:r>
              <a:rPr lang="en-US" altLang="en-US" sz="1400" dirty="0"/>
              <a:t> associated with a Virtual-IP</a:t>
            </a:r>
          </a:p>
          <a:p>
            <a:pPr lvl="1"/>
            <a:r>
              <a:rPr lang="en-US" altLang="en-US" sz="1400" dirty="0"/>
              <a:t>gives you flexibility in doing things that you may not be able to achieve using CLI.</a:t>
            </a:r>
          </a:p>
          <a:p>
            <a:endParaRPr lang="en-US" sz="1400" b="1" dirty="0"/>
          </a:p>
          <a:p>
            <a:r>
              <a:rPr lang="en-US" sz="1400" b="1" dirty="0"/>
              <a:t>What are some scenarios where we use an </a:t>
            </a:r>
            <a:r>
              <a:rPr lang="en-US" sz="1400" b="1" dirty="0" err="1"/>
              <a:t>aFlex</a:t>
            </a:r>
            <a:r>
              <a:rPr lang="en-US" sz="1400" b="1" dirty="0"/>
              <a:t>?</a:t>
            </a:r>
          </a:p>
          <a:p>
            <a:pPr lvl="1"/>
            <a:r>
              <a:rPr lang="en-US" sz="1400" dirty="0"/>
              <a:t>Custom App Traffic Handling</a:t>
            </a:r>
          </a:p>
          <a:p>
            <a:pPr lvl="1"/>
            <a:r>
              <a:rPr lang="en-US" sz="1400" dirty="0"/>
              <a:t>Application Enhancements</a:t>
            </a:r>
          </a:p>
          <a:p>
            <a:pPr lvl="1"/>
            <a:r>
              <a:rPr lang="en-US" sz="1400" dirty="0"/>
              <a:t>Traffic Steering</a:t>
            </a:r>
          </a:p>
          <a:p>
            <a:pPr lvl="1"/>
            <a:r>
              <a:rPr lang="en-US" sz="1400" dirty="0"/>
              <a:t>Security</a:t>
            </a:r>
          </a:p>
          <a:p>
            <a:pPr lvl="1"/>
            <a:r>
              <a:rPr lang="en-US" sz="1400" dirty="0"/>
              <a:t>Rate-limiting</a:t>
            </a:r>
          </a:p>
          <a:p>
            <a:pPr lvl="1"/>
            <a:r>
              <a:rPr lang="en-US" sz="1400" dirty="0"/>
              <a:t>System based Logging ……</a:t>
            </a:r>
            <a:r>
              <a:rPr lang="en-US" sz="1400" dirty="0" err="1"/>
              <a:t>etc</a:t>
            </a:r>
            <a:r>
              <a:rPr lang="en-US" sz="1400" dirty="0"/>
              <a:t>……</a:t>
            </a:r>
          </a:p>
          <a:p>
            <a:pPr marL="0" indent="0">
              <a:buFont typeface="Arial"/>
              <a:buNone/>
            </a:pPr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DC21F1E-F82A-4909-A751-6BAE5D7B5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220" y="286306"/>
            <a:ext cx="13426710" cy="729694"/>
          </a:xfrm>
        </p:spPr>
        <p:txBody>
          <a:bodyPr/>
          <a:lstStyle/>
          <a:p>
            <a:r>
              <a:rPr lang="en-US" dirty="0"/>
              <a:t>Overview: </a:t>
            </a:r>
          </a:p>
        </p:txBody>
      </p:sp>
    </p:spTree>
    <p:extLst>
      <p:ext uri="{BB962C8B-B14F-4D97-AF65-F5344CB8AC3E}">
        <p14:creationId xmlns:p14="http://schemas.microsoft.com/office/powerpoint/2010/main" val="292387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8151A2DC-AB6B-4F2B-B037-C571B229DA77}"/>
              </a:ext>
            </a:extLst>
          </p:cNvPr>
          <p:cNvSpPr txBox="1">
            <a:spLocks/>
          </p:cNvSpPr>
          <p:nvPr/>
        </p:nvSpPr>
        <p:spPr>
          <a:xfrm>
            <a:off x="603503" y="1325021"/>
            <a:ext cx="10424715" cy="5686520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600" b="1" dirty="0">
                <a:solidFill>
                  <a:schemeClr val="tx1"/>
                </a:solidFill>
              </a:rPr>
              <a:t>Events</a:t>
            </a:r>
            <a:r>
              <a:rPr lang="en-US" altLang="en-US" sz="1600" b="1" dirty="0"/>
              <a:t>: </a:t>
            </a:r>
          </a:p>
          <a:p>
            <a:pPr lvl="1"/>
            <a:r>
              <a:rPr lang="en-US" altLang="en-US" sz="1600" dirty="0"/>
              <a:t>Triggered based on client/server packet and/or connection flow. </a:t>
            </a:r>
          </a:p>
          <a:p>
            <a:r>
              <a:rPr lang="en-US" altLang="en-US" sz="1600" b="1" dirty="0">
                <a:solidFill>
                  <a:schemeClr val="tx1"/>
                </a:solidFill>
              </a:rPr>
              <a:t>Operators</a:t>
            </a:r>
            <a:r>
              <a:rPr lang="en-US" altLang="en-US" sz="1600" b="1" dirty="0"/>
              <a:t>: </a:t>
            </a:r>
          </a:p>
          <a:p>
            <a:pPr lvl="1"/>
            <a:r>
              <a:rPr lang="en-US" altLang="en-US" sz="1600" dirty="0"/>
              <a:t>A descriptive string representing a rational or logical operation to be executed.  </a:t>
            </a:r>
          </a:p>
          <a:p>
            <a:r>
              <a:rPr lang="en-US" altLang="en-US" sz="1600" b="1" dirty="0">
                <a:solidFill>
                  <a:schemeClr val="tx1"/>
                </a:solidFill>
              </a:rPr>
              <a:t>Commands</a:t>
            </a:r>
            <a:r>
              <a:rPr lang="en-US" altLang="en-US" sz="1600" b="1" dirty="0"/>
              <a:t>: </a:t>
            </a:r>
          </a:p>
          <a:p>
            <a:pPr lvl="1"/>
            <a:r>
              <a:rPr lang="en-US" altLang="en-US" sz="1600" dirty="0"/>
              <a:t>Used on elements within the packet flow headers in order to gather data and provide </a:t>
            </a:r>
            <a:r>
              <a:rPr lang="en-US" altLang="en-US" sz="1600" dirty="0" err="1"/>
              <a:t>aFleX</a:t>
            </a:r>
            <a:r>
              <a:rPr lang="en-US" altLang="en-US" sz="1600" dirty="0"/>
              <a:t> functionality</a:t>
            </a:r>
          </a:p>
          <a:p>
            <a:r>
              <a:rPr lang="en-US" altLang="en-US" sz="1600" b="1" dirty="0">
                <a:solidFill>
                  <a:schemeClr val="tx1"/>
                </a:solidFill>
              </a:rPr>
              <a:t>Variables</a:t>
            </a:r>
            <a:r>
              <a:rPr lang="en-US" altLang="en-US" sz="1600" b="1" dirty="0"/>
              <a:t>: </a:t>
            </a:r>
          </a:p>
          <a:p>
            <a:pPr lvl="1"/>
            <a:r>
              <a:rPr lang="en-US" altLang="en-US" sz="1600" dirty="0"/>
              <a:t>Used to store information to memory to be recalled when needed. </a:t>
            </a:r>
          </a:p>
          <a:p>
            <a:r>
              <a:rPr lang="en-US" altLang="en-US" sz="1600" b="1" dirty="0"/>
              <a:t>Conditionals: </a:t>
            </a:r>
          </a:p>
          <a:p>
            <a:pPr lvl="1"/>
            <a:r>
              <a:rPr lang="en-US" altLang="en-US" sz="1600" dirty="0"/>
              <a:t>C</a:t>
            </a:r>
            <a:r>
              <a:rPr lang="en-US" sz="1600" dirty="0"/>
              <a:t>ontrol structure in programming that allows you to create a logical flow within your code</a:t>
            </a:r>
            <a:endParaRPr lang="en-US" alt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C3F1CBD-DC28-4158-85E8-7E457DFA3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3" y="407486"/>
            <a:ext cx="13426710" cy="729694"/>
          </a:xfrm>
        </p:spPr>
        <p:txBody>
          <a:bodyPr/>
          <a:lstStyle/>
          <a:p>
            <a:r>
              <a:rPr lang="en-US" dirty="0"/>
              <a:t>5 Basic Parts of an </a:t>
            </a:r>
            <a:r>
              <a:rPr lang="en-US" dirty="0" err="1"/>
              <a:t>Aflex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448387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96F29F91-2EC4-43D0-8E84-3B9287C9E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354223"/>
            <a:ext cx="13426710" cy="729694"/>
          </a:xfrm>
        </p:spPr>
        <p:txBody>
          <a:bodyPr/>
          <a:lstStyle/>
          <a:p>
            <a:r>
              <a:rPr lang="en-US" dirty="0" err="1"/>
              <a:t>aFlex</a:t>
            </a:r>
            <a:r>
              <a:rPr lang="en-US" dirty="0"/>
              <a:t> Example for ‘Event’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5B79C2-9397-4CF7-941F-0674FC68301A}"/>
              </a:ext>
            </a:extLst>
          </p:cNvPr>
          <p:cNvSpPr txBox="1"/>
          <p:nvPr/>
        </p:nvSpPr>
        <p:spPr>
          <a:xfrm>
            <a:off x="674011" y="1268361"/>
            <a:ext cx="11345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# rewrites relative and absolute redirects to absolute HTTPS redirects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DD380E-1B87-4E76-8D74-081CC7C66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1" y="1976247"/>
            <a:ext cx="7324436" cy="1566808"/>
          </a:xfrm>
          <a:prstGeom prst="rect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lnSpc>
                <a:spcPct val="85000"/>
              </a:lnSpc>
              <a:buFontTx/>
              <a:buChar char="•"/>
            </a:pPr>
            <a:endParaRPr lang="en-US" altLang="en-US" sz="360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3CB125-DA68-4F26-A312-F6313E0F5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1" y="3666241"/>
            <a:ext cx="8728364" cy="2462214"/>
          </a:xfrm>
          <a:prstGeom prst="rect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lnSpc>
                <a:spcPct val="85000"/>
              </a:lnSpc>
              <a:buFontTx/>
              <a:buChar char="•"/>
            </a:pPr>
            <a:endParaRPr lang="en-US" altLang="en-US" sz="3600"/>
          </a:p>
        </p:txBody>
      </p:sp>
      <p:cxnSp>
        <p:nvCxnSpPr>
          <p:cNvPr id="6" name="Straight Arrow Connector 3">
            <a:extLst>
              <a:ext uri="{FF2B5EF4-FFF2-40B4-BE49-F238E27FC236}">
                <a16:creationId xmlns:a16="http://schemas.microsoft.com/office/drawing/2014/main" id="{B64D2B67-69BC-4CF2-ACA5-276DB2C8950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238837" y="2692428"/>
            <a:ext cx="388659" cy="1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3CB8DDF-DAE3-41B0-85C1-FCB5750F5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9253" y="2538540"/>
            <a:ext cx="34911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400" dirty="0"/>
              <a:t>Http request event</a:t>
            </a:r>
          </a:p>
        </p:txBody>
      </p:sp>
      <p:cxnSp>
        <p:nvCxnSpPr>
          <p:cNvPr id="8" name="Straight Arrow Connector 10">
            <a:extLst>
              <a:ext uri="{FF2B5EF4-FFF2-40B4-BE49-F238E27FC236}">
                <a16:creationId xmlns:a16="http://schemas.microsoft.com/office/drawing/2014/main" id="{A16F5457-110A-40AD-8DCD-E94FC25B9AE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642765" y="5020966"/>
            <a:ext cx="388659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14">
            <a:extLst>
              <a:ext uri="{FF2B5EF4-FFF2-40B4-BE49-F238E27FC236}">
                <a16:creationId xmlns:a16="http://schemas.microsoft.com/office/drawing/2014/main" id="{455A090B-9A6E-454A-B16D-108B3D297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3128" y="4747622"/>
            <a:ext cx="18472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400" dirty="0"/>
              <a:t>Http  response event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13F239-EFAC-42A6-A4EF-F7CFCD553E2B}"/>
              </a:ext>
            </a:extLst>
          </p:cNvPr>
          <p:cNvSpPr txBox="1"/>
          <p:nvPr/>
        </p:nvSpPr>
        <p:spPr>
          <a:xfrm>
            <a:off x="996042" y="3960017"/>
            <a:ext cx="96252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when HTTP_RESPONSE {</a:t>
            </a:r>
          </a:p>
          <a:p>
            <a:pPr>
              <a:defRPr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if { [HTTP::is_redirect] } {</a:t>
            </a:r>
          </a:p>
          <a:p>
            <a:pPr>
              <a:defRPr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if { [HTTP::header Location] starts_with "/" } {</a:t>
            </a:r>
          </a:p>
          <a:p>
            <a:pPr>
              <a:defRPr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HTTP::header replace Location "https://$host[HTTP::header Location]"</a:t>
            </a:r>
          </a:p>
          <a:p>
            <a:pPr>
              <a:defRPr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} else {</a:t>
            </a:r>
          </a:p>
          <a:p>
            <a:pPr>
              <a:defRPr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HTTP::header replace Location "[string map {"http://" "https://"} [HTTP::header Location]]"</a:t>
            </a:r>
          </a:p>
          <a:p>
            <a:pPr>
              <a:defRPr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pPr>
              <a:defRPr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>
              <a:defRPr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23A4F2-2561-4D55-BE1E-30A3D426DFD4}"/>
              </a:ext>
            </a:extLst>
          </p:cNvPr>
          <p:cNvSpPr txBox="1"/>
          <p:nvPr/>
        </p:nvSpPr>
        <p:spPr>
          <a:xfrm>
            <a:off x="961969" y="2410333"/>
            <a:ext cx="7085497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when HTTP_REQUEST {</a:t>
            </a:r>
          </a:p>
          <a:p>
            <a:pPr>
              <a:defRPr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set host [HTTP::host]</a:t>
            </a:r>
          </a:p>
          <a:p>
            <a:pPr>
              <a:defRPr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6148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054C-BA67-4E0C-8221-7951081C9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Events triggered on TCP </a:t>
            </a:r>
            <a:r>
              <a:rPr lang="en-US" dirty="0" err="1"/>
              <a:t>vPort</a:t>
            </a:r>
            <a:r>
              <a:rPr lang="en-US" dirty="0"/>
              <a:t> </a:t>
            </a:r>
            <a:endParaRPr lang="en-IN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A732034-7841-4E0E-B9A6-33D8E5B70E61}"/>
              </a:ext>
            </a:extLst>
          </p:cNvPr>
          <p:cNvSpPr/>
          <p:nvPr/>
        </p:nvSpPr>
        <p:spPr>
          <a:xfrm>
            <a:off x="604604" y="1447079"/>
            <a:ext cx="2287298" cy="5397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Client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4D58128-63CA-41B2-BBF2-02BD80DEC852}"/>
              </a:ext>
            </a:extLst>
          </p:cNvPr>
          <p:cNvSpPr/>
          <p:nvPr/>
        </p:nvSpPr>
        <p:spPr>
          <a:xfrm>
            <a:off x="4248855" y="1447079"/>
            <a:ext cx="2287298" cy="5397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Thunder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A5D23FE-1C19-4DD8-9F31-3EF9CAD869C3}"/>
              </a:ext>
            </a:extLst>
          </p:cNvPr>
          <p:cNvSpPr/>
          <p:nvPr/>
        </p:nvSpPr>
        <p:spPr>
          <a:xfrm>
            <a:off x="7893106" y="1447079"/>
            <a:ext cx="2287298" cy="5397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Server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3D0FC2B-6789-41D9-B2B1-FE485E15C605}"/>
              </a:ext>
            </a:extLst>
          </p:cNvPr>
          <p:cNvCxnSpPr>
            <a:stCxn id="3" idx="2"/>
          </p:cNvCxnSpPr>
          <p:nvPr/>
        </p:nvCxnSpPr>
        <p:spPr>
          <a:xfrm>
            <a:off x="1748253" y="1986829"/>
            <a:ext cx="0" cy="385748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EE97A2B-3AD9-4E2C-A9DF-7C480ADEA7D7}"/>
              </a:ext>
            </a:extLst>
          </p:cNvPr>
          <p:cNvCxnSpPr/>
          <p:nvPr/>
        </p:nvCxnSpPr>
        <p:spPr>
          <a:xfrm>
            <a:off x="5392504" y="1986829"/>
            <a:ext cx="0" cy="385748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D947595-759A-4B1E-B4E3-3FAF938031FA}"/>
              </a:ext>
            </a:extLst>
          </p:cNvPr>
          <p:cNvCxnSpPr/>
          <p:nvPr/>
        </p:nvCxnSpPr>
        <p:spPr>
          <a:xfrm>
            <a:off x="9024560" y="1984520"/>
            <a:ext cx="0" cy="385748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2E27ECE-5C10-4E2C-8BB7-BA3EE6C33F73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1748253" y="1986829"/>
            <a:ext cx="3344941" cy="528132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06747998-C2B0-4C2E-B7FD-09260131577C}"/>
              </a:ext>
            </a:extLst>
          </p:cNvPr>
          <p:cNvSpPr/>
          <p:nvPr/>
        </p:nvSpPr>
        <p:spPr>
          <a:xfrm>
            <a:off x="5126208" y="2267094"/>
            <a:ext cx="574233" cy="56919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116834-7D7A-4EA5-B2E5-58F94CAC8A22}"/>
              </a:ext>
            </a:extLst>
          </p:cNvPr>
          <p:cNvSpPr txBox="1"/>
          <p:nvPr/>
        </p:nvSpPr>
        <p:spPr>
          <a:xfrm>
            <a:off x="3296336" y="2313259"/>
            <a:ext cx="86821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SYN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C942F18-2477-4292-B525-E524F5BBD18B}"/>
              </a:ext>
            </a:extLst>
          </p:cNvPr>
          <p:cNvSpPr/>
          <p:nvPr/>
        </p:nvSpPr>
        <p:spPr>
          <a:xfrm>
            <a:off x="5125518" y="3215554"/>
            <a:ext cx="574233" cy="569191"/>
          </a:xfrm>
          <a:prstGeom prst="ellipse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C19CD03-9538-4038-89C4-9A8C31F34D9D}"/>
              </a:ext>
            </a:extLst>
          </p:cNvPr>
          <p:cNvSpPr/>
          <p:nvPr/>
        </p:nvSpPr>
        <p:spPr>
          <a:xfrm>
            <a:off x="5146339" y="4445263"/>
            <a:ext cx="574233" cy="569191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4AD3E9F-477C-45FC-BC62-02797AADEE91}"/>
              </a:ext>
            </a:extLst>
          </p:cNvPr>
          <p:cNvCxnSpPr>
            <a:cxnSpLocks/>
          </p:cNvCxnSpPr>
          <p:nvPr/>
        </p:nvCxnSpPr>
        <p:spPr>
          <a:xfrm>
            <a:off x="5736485" y="3463204"/>
            <a:ext cx="3224574" cy="528132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39CC889-10D7-4DC3-8BE4-2FEBB40EF85A}"/>
              </a:ext>
            </a:extLst>
          </p:cNvPr>
          <p:cNvCxnSpPr>
            <a:cxnSpLocks/>
          </p:cNvCxnSpPr>
          <p:nvPr/>
        </p:nvCxnSpPr>
        <p:spPr>
          <a:xfrm flipH="1">
            <a:off x="5774288" y="4027390"/>
            <a:ext cx="3186772" cy="70246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761D9AD-93E7-4730-A230-E4988C284591}"/>
              </a:ext>
            </a:extLst>
          </p:cNvPr>
          <p:cNvSpPr txBox="1"/>
          <p:nvPr/>
        </p:nvSpPr>
        <p:spPr>
          <a:xfrm>
            <a:off x="6900809" y="3733685"/>
            <a:ext cx="86821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SYN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0C428E-D310-4E52-9C3A-8E7D09254EC9}"/>
              </a:ext>
            </a:extLst>
          </p:cNvPr>
          <p:cNvSpPr txBox="1"/>
          <p:nvPr/>
        </p:nvSpPr>
        <p:spPr>
          <a:xfrm>
            <a:off x="6775860" y="4579066"/>
            <a:ext cx="86821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SYN-ACK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AA6AE93-F7E7-4E9A-8FDB-E943ABCFD56F}"/>
              </a:ext>
            </a:extLst>
          </p:cNvPr>
          <p:cNvCxnSpPr>
            <a:cxnSpLocks/>
          </p:cNvCxnSpPr>
          <p:nvPr/>
        </p:nvCxnSpPr>
        <p:spPr>
          <a:xfrm flipH="1">
            <a:off x="1791623" y="4856065"/>
            <a:ext cx="3334585" cy="776854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A94732BB-B0CC-4FBE-8859-5168234BF725}"/>
              </a:ext>
            </a:extLst>
          </p:cNvPr>
          <p:cNvSpPr/>
          <p:nvPr/>
        </p:nvSpPr>
        <p:spPr>
          <a:xfrm>
            <a:off x="9679714" y="2612807"/>
            <a:ext cx="574233" cy="56919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441E143-8F41-4C64-AF58-C3CCF10AF0A4}"/>
              </a:ext>
            </a:extLst>
          </p:cNvPr>
          <p:cNvSpPr/>
          <p:nvPr/>
        </p:nvSpPr>
        <p:spPr>
          <a:xfrm>
            <a:off x="9679662" y="3523380"/>
            <a:ext cx="574233" cy="569191"/>
          </a:xfrm>
          <a:prstGeom prst="ellipse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298162F-55F5-45D8-AB55-652C29BDE60F}"/>
              </a:ext>
            </a:extLst>
          </p:cNvPr>
          <p:cNvSpPr/>
          <p:nvPr/>
        </p:nvSpPr>
        <p:spPr>
          <a:xfrm>
            <a:off x="9675515" y="4431500"/>
            <a:ext cx="574233" cy="569191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272B4D-C57C-4A77-8F1E-D9922D0F03AE}"/>
              </a:ext>
            </a:extLst>
          </p:cNvPr>
          <p:cNvSpPr txBox="1"/>
          <p:nvPr/>
        </p:nvSpPr>
        <p:spPr>
          <a:xfrm>
            <a:off x="10353964" y="2733964"/>
            <a:ext cx="1681018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b="1" spc="0" dirty="0">
                <a:solidFill>
                  <a:srgbClr val="FF0000"/>
                </a:solidFill>
                <a:ea typeface="Roboto Light" charset="0"/>
                <a:cs typeface="Roboto Light" charset="0"/>
              </a:rPr>
              <a:t>CLIENT_ACCEPTED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D70F1B-F32E-4A7B-BEA0-EE78575D1C96}"/>
              </a:ext>
            </a:extLst>
          </p:cNvPr>
          <p:cNvSpPr txBox="1"/>
          <p:nvPr/>
        </p:nvSpPr>
        <p:spPr>
          <a:xfrm>
            <a:off x="10405044" y="3669475"/>
            <a:ext cx="1681018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b="1" spc="0" dirty="0">
                <a:solidFill>
                  <a:srgbClr val="00B0F0"/>
                </a:solidFill>
                <a:ea typeface="Roboto Light" charset="0"/>
                <a:cs typeface="Roboto Light" charset="0"/>
              </a:rPr>
              <a:t>LB_SELECTED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952D202-8C12-41AB-BD0F-3AE022CC4D6A}"/>
              </a:ext>
            </a:extLst>
          </p:cNvPr>
          <p:cNvSpPr txBox="1"/>
          <p:nvPr/>
        </p:nvSpPr>
        <p:spPr>
          <a:xfrm>
            <a:off x="10390910" y="4576995"/>
            <a:ext cx="180109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b="1" spc="0" dirty="0">
                <a:solidFill>
                  <a:srgbClr val="00B050"/>
                </a:solidFill>
                <a:ea typeface="Roboto Light" charset="0"/>
                <a:cs typeface="Roboto Light" charset="0"/>
              </a:rPr>
              <a:t>SERVER_CONNECTED</a:t>
            </a:r>
          </a:p>
        </p:txBody>
      </p:sp>
    </p:spTree>
    <p:extLst>
      <p:ext uri="{BB962C8B-B14F-4D97-AF65-F5344CB8AC3E}">
        <p14:creationId xmlns:p14="http://schemas.microsoft.com/office/powerpoint/2010/main" val="10657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 animBg="1"/>
      <p:bldP spid="17" grpId="0" animBg="1"/>
      <p:bldP spid="27" grpId="0"/>
      <p:bldP spid="28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054C-BA67-4E0C-8221-7951081C9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Events triggered on TCP-Proxy </a:t>
            </a:r>
            <a:r>
              <a:rPr lang="en-US" dirty="0" err="1"/>
              <a:t>vPort</a:t>
            </a:r>
            <a:r>
              <a:rPr lang="en-US" dirty="0"/>
              <a:t> </a:t>
            </a:r>
            <a:endParaRPr lang="en-IN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A732034-7841-4E0E-B9A6-33D8E5B70E61}"/>
              </a:ext>
            </a:extLst>
          </p:cNvPr>
          <p:cNvSpPr/>
          <p:nvPr/>
        </p:nvSpPr>
        <p:spPr>
          <a:xfrm>
            <a:off x="604604" y="1447079"/>
            <a:ext cx="2287298" cy="5397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Client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4D58128-63CA-41B2-BBF2-02BD80DEC852}"/>
              </a:ext>
            </a:extLst>
          </p:cNvPr>
          <p:cNvSpPr/>
          <p:nvPr/>
        </p:nvSpPr>
        <p:spPr>
          <a:xfrm>
            <a:off x="4248855" y="1447079"/>
            <a:ext cx="2287298" cy="5397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Thunder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A5D23FE-1C19-4DD8-9F31-3EF9CAD869C3}"/>
              </a:ext>
            </a:extLst>
          </p:cNvPr>
          <p:cNvSpPr/>
          <p:nvPr/>
        </p:nvSpPr>
        <p:spPr>
          <a:xfrm>
            <a:off x="7893106" y="1447079"/>
            <a:ext cx="2287298" cy="5397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Server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3D0FC2B-6789-41D9-B2B1-FE485E15C605}"/>
              </a:ext>
            </a:extLst>
          </p:cNvPr>
          <p:cNvCxnSpPr>
            <a:stCxn id="3" idx="2"/>
          </p:cNvCxnSpPr>
          <p:nvPr/>
        </p:nvCxnSpPr>
        <p:spPr>
          <a:xfrm>
            <a:off x="1748253" y="1986829"/>
            <a:ext cx="0" cy="385748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EE97A2B-3AD9-4E2C-A9DF-7C480ADEA7D7}"/>
              </a:ext>
            </a:extLst>
          </p:cNvPr>
          <p:cNvCxnSpPr/>
          <p:nvPr/>
        </p:nvCxnSpPr>
        <p:spPr>
          <a:xfrm>
            <a:off x="5392504" y="1986829"/>
            <a:ext cx="0" cy="385748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D947595-759A-4B1E-B4E3-3FAF938031FA}"/>
              </a:ext>
            </a:extLst>
          </p:cNvPr>
          <p:cNvCxnSpPr/>
          <p:nvPr/>
        </p:nvCxnSpPr>
        <p:spPr>
          <a:xfrm>
            <a:off x="9024560" y="1984520"/>
            <a:ext cx="0" cy="385748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2E27ECE-5C10-4E2C-8BB7-BA3EE6C33F73}"/>
              </a:ext>
            </a:extLst>
          </p:cNvPr>
          <p:cNvCxnSpPr>
            <a:cxnSpLocks/>
            <a:endCxn id="12" idx="2"/>
          </p:cNvCxnSpPr>
          <p:nvPr/>
        </p:nvCxnSpPr>
        <p:spPr>
          <a:xfrm>
            <a:off x="1848271" y="2872463"/>
            <a:ext cx="3257116" cy="36099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06747998-C2B0-4C2E-B7FD-09260131577C}"/>
              </a:ext>
            </a:extLst>
          </p:cNvPr>
          <p:cNvSpPr/>
          <p:nvPr/>
        </p:nvSpPr>
        <p:spPr>
          <a:xfrm>
            <a:off x="5105387" y="2948857"/>
            <a:ext cx="574233" cy="56919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116834-7D7A-4EA5-B2E5-58F94CAC8A22}"/>
              </a:ext>
            </a:extLst>
          </p:cNvPr>
          <p:cNvSpPr txBox="1"/>
          <p:nvPr/>
        </p:nvSpPr>
        <p:spPr>
          <a:xfrm>
            <a:off x="3296336" y="2313259"/>
            <a:ext cx="86821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SYN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C942F18-2477-4292-B525-E524F5BBD18B}"/>
              </a:ext>
            </a:extLst>
          </p:cNvPr>
          <p:cNvSpPr/>
          <p:nvPr/>
        </p:nvSpPr>
        <p:spPr>
          <a:xfrm>
            <a:off x="5125518" y="3628664"/>
            <a:ext cx="574233" cy="569191"/>
          </a:xfrm>
          <a:prstGeom prst="ellipse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C19CD03-9538-4038-89C4-9A8C31F34D9D}"/>
              </a:ext>
            </a:extLst>
          </p:cNvPr>
          <p:cNvSpPr/>
          <p:nvPr/>
        </p:nvSpPr>
        <p:spPr>
          <a:xfrm>
            <a:off x="5146339" y="4445263"/>
            <a:ext cx="574233" cy="569191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4AD3E9F-477C-45FC-BC62-02797AADEE91}"/>
              </a:ext>
            </a:extLst>
          </p:cNvPr>
          <p:cNvCxnSpPr>
            <a:cxnSpLocks/>
            <a:stCxn id="16" idx="6"/>
          </p:cNvCxnSpPr>
          <p:nvPr/>
        </p:nvCxnSpPr>
        <p:spPr>
          <a:xfrm>
            <a:off x="5699751" y="3913260"/>
            <a:ext cx="3261308" cy="344832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39CC889-10D7-4DC3-8BE4-2FEBB40EF85A}"/>
              </a:ext>
            </a:extLst>
          </p:cNvPr>
          <p:cNvCxnSpPr>
            <a:cxnSpLocks/>
          </p:cNvCxnSpPr>
          <p:nvPr/>
        </p:nvCxnSpPr>
        <p:spPr>
          <a:xfrm flipH="1">
            <a:off x="5774288" y="4295280"/>
            <a:ext cx="3186771" cy="43457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761D9AD-93E7-4730-A230-E4988C284591}"/>
              </a:ext>
            </a:extLst>
          </p:cNvPr>
          <p:cNvSpPr txBox="1"/>
          <p:nvPr/>
        </p:nvSpPr>
        <p:spPr>
          <a:xfrm>
            <a:off x="6900809" y="3733685"/>
            <a:ext cx="86821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SYN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0C428E-D310-4E52-9C3A-8E7D09254EC9}"/>
              </a:ext>
            </a:extLst>
          </p:cNvPr>
          <p:cNvSpPr txBox="1"/>
          <p:nvPr/>
        </p:nvSpPr>
        <p:spPr>
          <a:xfrm>
            <a:off x="6775860" y="4579066"/>
            <a:ext cx="86821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SYN-ACK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AA6AE93-F7E7-4E9A-8FDB-E943ABCFD56F}"/>
              </a:ext>
            </a:extLst>
          </p:cNvPr>
          <p:cNvCxnSpPr>
            <a:cxnSpLocks/>
          </p:cNvCxnSpPr>
          <p:nvPr/>
        </p:nvCxnSpPr>
        <p:spPr>
          <a:xfrm flipH="1">
            <a:off x="1827053" y="4856065"/>
            <a:ext cx="3299156" cy="43637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A94732BB-B0CC-4FBE-8859-5168234BF725}"/>
              </a:ext>
            </a:extLst>
          </p:cNvPr>
          <p:cNvSpPr/>
          <p:nvPr/>
        </p:nvSpPr>
        <p:spPr>
          <a:xfrm>
            <a:off x="9679714" y="2612807"/>
            <a:ext cx="574233" cy="56919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441E143-8F41-4C64-AF58-C3CCF10AF0A4}"/>
              </a:ext>
            </a:extLst>
          </p:cNvPr>
          <p:cNvSpPr/>
          <p:nvPr/>
        </p:nvSpPr>
        <p:spPr>
          <a:xfrm>
            <a:off x="9679662" y="3523380"/>
            <a:ext cx="574233" cy="569191"/>
          </a:xfrm>
          <a:prstGeom prst="ellipse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298162F-55F5-45D8-AB55-652C29BDE60F}"/>
              </a:ext>
            </a:extLst>
          </p:cNvPr>
          <p:cNvSpPr/>
          <p:nvPr/>
        </p:nvSpPr>
        <p:spPr>
          <a:xfrm>
            <a:off x="9675515" y="4431500"/>
            <a:ext cx="574233" cy="569191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272B4D-C57C-4A77-8F1E-D9922D0F03AE}"/>
              </a:ext>
            </a:extLst>
          </p:cNvPr>
          <p:cNvSpPr txBox="1"/>
          <p:nvPr/>
        </p:nvSpPr>
        <p:spPr>
          <a:xfrm>
            <a:off x="10353964" y="2733964"/>
            <a:ext cx="1681018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b="1" spc="0" dirty="0">
                <a:solidFill>
                  <a:srgbClr val="FF0000"/>
                </a:solidFill>
                <a:ea typeface="Roboto Light" charset="0"/>
                <a:cs typeface="Roboto Light" charset="0"/>
              </a:rPr>
              <a:t>CLIENT_ACCEPTED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D70F1B-F32E-4A7B-BEA0-EE78575D1C96}"/>
              </a:ext>
            </a:extLst>
          </p:cNvPr>
          <p:cNvSpPr txBox="1"/>
          <p:nvPr/>
        </p:nvSpPr>
        <p:spPr>
          <a:xfrm>
            <a:off x="10405044" y="3669475"/>
            <a:ext cx="1681018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b="1" spc="0" dirty="0">
                <a:solidFill>
                  <a:srgbClr val="00B0F0"/>
                </a:solidFill>
                <a:ea typeface="Roboto Light" charset="0"/>
                <a:cs typeface="Roboto Light" charset="0"/>
              </a:rPr>
              <a:t>LB_SELECTED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952D202-8C12-41AB-BD0F-3AE022CC4D6A}"/>
              </a:ext>
            </a:extLst>
          </p:cNvPr>
          <p:cNvSpPr txBox="1"/>
          <p:nvPr/>
        </p:nvSpPr>
        <p:spPr>
          <a:xfrm>
            <a:off x="10390910" y="4576995"/>
            <a:ext cx="180109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b="1" spc="0" dirty="0">
                <a:solidFill>
                  <a:srgbClr val="00B050"/>
                </a:solidFill>
                <a:ea typeface="Roboto Light" charset="0"/>
                <a:cs typeface="Roboto Light" charset="0"/>
              </a:rPr>
              <a:t>SERVER_CONNECTED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BFFB119-CBF9-454D-9B29-5A738AA85A6E}"/>
              </a:ext>
            </a:extLst>
          </p:cNvPr>
          <p:cNvCxnSpPr>
            <a:cxnSpLocks/>
          </p:cNvCxnSpPr>
          <p:nvPr/>
        </p:nvCxnSpPr>
        <p:spPr>
          <a:xfrm flipH="1">
            <a:off x="1811755" y="2502952"/>
            <a:ext cx="3568555" cy="33314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758199E-2214-4B9F-9078-3DDA783CB3A8}"/>
              </a:ext>
            </a:extLst>
          </p:cNvPr>
          <p:cNvSpPr txBox="1"/>
          <p:nvPr/>
        </p:nvSpPr>
        <p:spPr>
          <a:xfrm>
            <a:off x="3016420" y="2771262"/>
            <a:ext cx="86821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SYN-ACK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658F91A-D2C5-4903-A4C0-AA061D19E2A3}"/>
              </a:ext>
            </a:extLst>
          </p:cNvPr>
          <p:cNvCxnSpPr>
            <a:cxnSpLocks/>
          </p:cNvCxnSpPr>
          <p:nvPr/>
        </p:nvCxnSpPr>
        <p:spPr>
          <a:xfrm>
            <a:off x="1775101" y="2028836"/>
            <a:ext cx="3605208" cy="410802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9A63A1C-1EE0-4553-993C-B53DBD76EE0A}"/>
              </a:ext>
            </a:extLst>
          </p:cNvPr>
          <p:cNvSpPr txBox="1"/>
          <p:nvPr/>
        </p:nvSpPr>
        <p:spPr>
          <a:xfrm>
            <a:off x="3285926" y="3124564"/>
            <a:ext cx="86821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ACK</a:t>
            </a:r>
          </a:p>
        </p:txBody>
      </p:sp>
    </p:spTree>
    <p:extLst>
      <p:ext uri="{BB962C8B-B14F-4D97-AF65-F5344CB8AC3E}">
        <p14:creationId xmlns:p14="http://schemas.microsoft.com/office/powerpoint/2010/main" val="223764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 animBg="1"/>
      <p:bldP spid="17" grpId="0" animBg="1"/>
      <p:bldP spid="27" grpId="0"/>
      <p:bldP spid="28" grpId="0"/>
      <p:bldP spid="31" grpId="0"/>
      <p:bldP spid="43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054C-BA67-4E0C-8221-7951081C9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Events triggered on HTTP </a:t>
            </a:r>
            <a:r>
              <a:rPr lang="en-US" dirty="0" err="1"/>
              <a:t>vPort</a:t>
            </a:r>
            <a:r>
              <a:rPr lang="en-US" dirty="0"/>
              <a:t> </a:t>
            </a:r>
            <a:endParaRPr lang="en-IN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A732034-7841-4E0E-B9A6-33D8E5B70E61}"/>
              </a:ext>
            </a:extLst>
          </p:cNvPr>
          <p:cNvSpPr/>
          <p:nvPr/>
        </p:nvSpPr>
        <p:spPr>
          <a:xfrm>
            <a:off x="604604" y="1447079"/>
            <a:ext cx="2287298" cy="5397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Client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4D58128-63CA-41B2-BBF2-02BD80DEC852}"/>
              </a:ext>
            </a:extLst>
          </p:cNvPr>
          <p:cNvSpPr/>
          <p:nvPr/>
        </p:nvSpPr>
        <p:spPr>
          <a:xfrm>
            <a:off x="4248855" y="1447079"/>
            <a:ext cx="2287298" cy="5397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Thunder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A5D23FE-1C19-4DD8-9F31-3EF9CAD869C3}"/>
              </a:ext>
            </a:extLst>
          </p:cNvPr>
          <p:cNvSpPr/>
          <p:nvPr/>
        </p:nvSpPr>
        <p:spPr>
          <a:xfrm>
            <a:off x="7893106" y="1447079"/>
            <a:ext cx="2287298" cy="5397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Server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3D0FC2B-6789-41D9-B2B1-FE485E15C605}"/>
              </a:ext>
            </a:extLst>
          </p:cNvPr>
          <p:cNvCxnSpPr>
            <a:stCxn id="3" idx="2"/>
          </p:cNvCxnSpPr>
          <p:nvPr/>
        </p:nvCxnSpPr>
        <p:spPr>
          <a:xfrm>
            <a:off x="1748253" y="1986829"/>
            <a:ext cx="0" cy="385748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EE97A2B-3AD9-4E2C-A9DF-7C480ADEA7D7}"/>
              </a:ext>
            </a:extLst>
          </p:cNvPr>
          <p:cNvCxnSpPr/>
          <p:nvPr/>
        </p:nvCxnSpPr>
        <p:spPr>
          <a:xfrm>
            <a:off x="5392504" y="1986829"/>
            <a:ext cx="0" cy="385748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D947595-759A-4B1E-B4E3-3FAF938031FA}"/>
              </a:ext>
            </a:extLst>
          </p:cNvPr>
          <p:cNvCxnSpPr/>
          <p:nvPr/>
        </p:nvCxnSpPr>
        <p:spPr>
          <a:xfrm>
            <a:off x="9024560" y="1984520"/>
            <a:ext cx="0" cy="385748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2E27ECE-5C10-4E2C-8BB7-BA3EE6C33F73}"/>
              </a:ext>
            </a:extLst>
          </p:cNvPr>
          <p:cNvCxnSpPr>
            <a:cxnSpLocks/>
          </p:cNvCxnSpPr>
          <p:nvPr/>
        </p:nvCxnSpPr>
        <p:spPr>
          <a:xfrm>
            <a:off x="1807812" y="2553469"/>
            <a:ext cx="3257116" cy="36099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06747998-C2B0-4C2E-B7FD-09260131577C}"/>
              </a:ext>
            </a:extLst>
          </p:cNvPr>
          <p:cNvSpPr/>
          <p:nvPr/>
        </p:nvSpPr>
        <p:spPr>
          <a:xfrm>
            <a:off x="5084028" y="2688154"/>
            <a:ext cx="574233" cy="56919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116834-7D7A-4EA5-B2E5-58F94CAC8A22}"/>
              </a:ext>
            </a:extLst>
          </p:cNvPr>
          <p:cNvSpPr txBox="1"/>
          <p:nvPr/>
        </p:nvSpPr>
        <p:spPr>
          <a:xfrm>
            <a:off x="3306402" y="2155745"/>
            <a:ext cx="86821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SYN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C942F18-2477-4292-B525-E524F5BBD18B}"/>
              </a:ext>
            </a:extLst>
          </p:cNvPr>
          <p:cNvSpPr/>
          <p:nvPr/>
        </p:nvSpPr>
        <p:spPr>
          <a:xfrm>
            <a:off x="5404700" y="3377283"/>
            <a:ext cx="574233" cy="569191"/>
          </a:xfrm>
          <a:prstGeom prst="ellipse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C19CD03-9538-4038-89C4-9A8C31F34D9D}"/>
              </a:ext>
            </a:extLst>
          </p:cNvPr>
          <p:cNvSpPr/>
          <p:nvPr/>
        </p:nvSpPr>
        <p:spPr>
          <a:xfrm>
            <a:off x="5114553" y="3969187"/>
            <a:ext cx="574233" cy="569191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4AD3E9F-477C-45FC-BC62-02797AADEE91}"/>
              </a:ext>
            </a:extLst>
          </p:cNvPr>
          <p:cNvCxnSpPr>
            <a:cxnSpLocks/>
          </p:cNvCxnSpPr>
          <p:nvPr/>
        </p:nvCxnSpPr>
        <p:spPr>
          <a:xfrm>
            <a:off x="6013250" y="3596470"/>
            <a:ext cx="2947809" cy="199402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39CC889-10D7-4DC3-8BE4-2FEBB40EF85A}"/>
              </a:ext>
            </a:extLst>
          </p:cNvPr>
          <p:cNvCxnSpPr>
            <a:cxnSpLocks/>
          </p:cNvCxnSpPr>
          <p:nvPr/>
        </p:nvCxnSpPr>
        <p:spPr>
          <a:xfrm flipH="1">
            <a:off x="5799291" y="3832188"/>
            <a:ext cx="3170104" cy="342855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761D9AD-93E7-4730-A230-E4988C284591}"/>
              </a:ext>
            </a:extLst>
          </p:cNvPr>
          <p:cNvSpPr txBox="1"/>
          <p:nvPr/>
        </p:nvSpPr>
        <p:spPr>
          <a:xfrm>
            <a:off x="7053045" y="3672365"/>
            <a:ext cx="86821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SYN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0C428E-D310-4E52-9C3A-8E7D09254EC9}"/>
              </a:ext>
            </a:extLst>
          </p:cNvPr>
          <p:cNvSpPr txBox="1"/>
          <p:nvPr/>
        </p:nvSpPr>
        <p:spPr>
          <a:xfrm>
            <a:off x="6950234" y="4046770"/>
            <a:ext cx="86821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SYN-ACK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AA6AE93-F7E7-4E9A-8FDB-E943ABCFD56F}"/>
              </a:ext>
            </a:extLst>
          </p:cNvPr>
          <p:cNvCxnSpPr>
            <a:cxnSpLocks/>
          </p:cNvCxnSpPr>
          <p:nvPr/>
        </p:nvCxnSpPr>
        <p:spPr>
          <a:xfrm flipH="1">
            <a:off x="5720081" y="5086381"/>
            <a:ext cx="3233318" cy="284204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A94732BB-B0CC-4FBE-8859-5168234BF725}"/>
              </a:ext>
            </a:extLst>
          </p:cNvPr>
          <p:cNvSpPr/>
          <p:nvPr/>
        </p:nvSpPr>
        <p:spPr>
          <a:xfrm>
            <a:off x="9656435" y="2046223"/>
            <a:ext cx="574233" cy="56919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441E143-8F41-4C64-AF58-C3CCF10AF0A4}"/>
              </a:ext>
            </a:extLst>
          </p:cNvPr>
          <p:cNvSpPr/>
          <p:nvPr/>
        </p:nvSpPr>
        <p:spPr>
          <a:xfrm>
            <a:off x="9687793" y="3377282"/>
            <a:ext cx="574233" cy="569191"/>
          </a:xfrm>
          <a:prstGeom prst="ellipse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298162F-55F5-45D8-AB55-652C29BDE60F}"/>
              </a:ext>
            </a:extLst>
          </p:cNvPr>
          <p:cNvSpPr/>
          <p:nvPr/>
        </p:nvSpPr>
        <p:spPr>
          <a:xfrm>
            <a:off x="9685725" y="4102544"/>
            <a:ext cx="574233" cy="569191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272B4D-C57C-4A77-8F1E-D9922D0F03AE}"/>
              </a:ext>
            </a:extLst>
          </p:cNvPr>
          <p:cNvSpPr txBox="1"/>
          <p:nvPr/>
        </p:nvSpPr>
        <p:spPr>
          <a:xfrm>
            <a:off x="10416899" y="2192318"/>
            <a:ext cx="1681018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b="1" spc="0" dirty="0">
                <a:solidFill>
                  <a:srgbClr val="FF0000"/>
                </a:solidFill>
                <a:ea typeface="Roboto Light" charset="0"/>
                <a:cs typeface="Roboto Light" charset="0"/>
              </a:rPr>
              <a:t>CLIENT_ACCEPTED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D70F1B-F32E-4A7B-BEA0-EE78575D1C96}"/>
              </a:ext>
            </a:extLst>
          </p:cNvPr>
          <p:cNvSpPr txBox="1"/>
          <p:nvPr/>
        </p:nvSpPr>
        <p:spPr>
          <a:xfrm>
            <a:off x="10443747" y="3419663"/>
            <a:ext cx="1681018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b="1" spc="0" dirty="0">
                <a:solidFill>
                  <a:srgbClr val="00B0F0"/>
                </a:solidFill>
                <a:ea typeface="Roboto Light" charset="0"/>
                <a:cs typeface="Roboto Light" charset="0"/>
              </a:rPr>
              <a:t>LB_SELECTED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952D202-8C12-41AB-BD0F-3AE022CC4D6A}"/>
              </a:ext>
            </a:extLst>
          </p:cNvPr>
          <p:cNvSpPr txBox="1"/>
          <p:nvPr/>
        </p:nvSpPr>
        <p:spPr>
          <a:xfrm>
            <a:off x="10396759" y="4146471"/>
            <a:ext cx="180109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b="1" spc="0" dirty="0">
                <a:solidFill>
                  <a:srgbClr val="00B050"/>
                </a:solidFill>
                <a:ea typeface="Roboto Light" charset="0"/>
                <a:cs typeface="Roboto Light" charset="0"/>
              </a:rPr>
              <a:t>SERVER_CONNECTED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BFFB119-CBF9-454D-9B29-5A738AA85A6E}"/>
              </a:ext>
            </a:extLst>
          </p:cNvPr>
          <p:cNvCxnSpPr>
            <a:cxnSpLocks/>
          </p:cNvCxnSpPr>
          <p:nvPr/>
        </p:nvCxnSpPr>
        <p:spPr>
          <a:xfrm flipH="1">
            <a:off x="1748253" y="2336378"/>
            <a:ext cx="3647356" cy="19987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758199E-2214-4B9F-9078-3DDA783CB3A8}"/>
              </a:ext>
            </a:extLst>
          </p:cNvPr>
          <p:cNvSpPr txBox="1"/>
          <p:nvPr/>
        </p:nvSpPr>
        <p:spPr>
          <a:xfrm>
            <a:off x="3330310" y="2436335"/>
            <a:ext cx="86821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SYN-ACK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658F91A-D2C5-4903-A4C0-AA061D19E2A3}"/>
              </a:ext>
            </a:extLst>
          </p:cNvPr>
          <p:cNvCxnSpPr>
            <a:cxnSpLocks/>
          </p:cNvCxnSpPr>
          <p:nvPr/>
        </p:nvCxnSpPr>
        <p:spPr>
          <a:xfrm>
            <a:off x="1775101" y="2028836"/>
            <a:ext cx="3605208" cy="25381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9A63A1C-1EE0-4553-993C-B53DBD76EE0A}"/>
              </a:ext>
            </a:extLst>
          </p:cNvPr>
          <p:cNvSpPr txBox="1"/>
          <p:nvPr/>
        </p:nvSpPr>
        <p:spPr>
          <a:xfrm>
            <a:off x="3197576" y="2747298"/>
            <a:ext cx="86821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ACK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95EBDC9-D5B1-417C-9628-E77353BE6DEE}"/>
              </a:ext>
            </a:extLst>
          </p:cNvPr>
          <p:cNvCxnSpPr>
            <a:cxnSpLocks/>
          </p:cNvCxnSpPr>
          <p:nvPr/>
        </p:nvCxnSpPr>
        <p:spPr>
          <a:xfrm>
            <a:off x="1738130" y="3048897"/>
            <a:ext cx="3048547" cy="37423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F3471B8-4EC0-4DC3-A581-16E636D813EE}"/>
              </a:ext>
            </a:extLst>
          </p:cNvPr>
          <p:cNvSpPr txBox="1"/>
          <p:nvPr/>
        </p:nvSpPr>
        <p:spPr>
          <a:xfrm>
            <a:off x="3127894" y="3242726"/>
            <a:ext cx="1046725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HTTP-</a:t>
            </a:r>
            <a:r>
              <a:rPr lang="en-IN" sz="1200" spc="0" dirty="0" err="1">
                <a:ea typeface="Roboto Light" charset="0"/>
                <a:cs typeface="Roboto Light" charset="0"/>
              </a:rPr>
              <a:t>Req</a:t>
            </a:r>
            <a:endParaRPr lang="en-IN" sz="1200" spc="0" dirty="0">
              <a:ea typeface="Roboto Light" charset="0"/>
              <a:cs typeface="Roboto Light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91FEFB9-80A2-40DC-B6D9-06EF184E4CD0}"/>
              </a:ext>
            </a:extLst>
          </p:cNvPr>
          <p:cNvSpPr/>
          <p:nvPr/>
        </p:nvSpPr>
        <p:spPr>
          <a:xfrm>
            <a:off x="4802474" y="3280444"/>
            <a:ext cx="574233" cy="569191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901ACAD-D42F-4CCC-86C0-37F8E25F0B10}"/>
              </a:ext>
            </a:extLst>
          </p:cNvPr>
          <p:cNvSpPr/>
          <p:nvPr/>
        </p:nvSpPr>
        <p:spPr>
          <a:xfrm>
            <a:off x="5117583" y="4538378"/>
            <a:ext cx="574233" cy="569191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DD24327-0F11-4798-A1F6-27328DEB7D4B}"/>
              </a:ext>
            </a:extLst>
          </p:cNvPr>
          <p:cNvCxnSpPr>
            <a:cxnSpLocks/>
          </p:cNvCxnSpPr>
          <p:nvPr/>
        </p:nvCxnSpPr>
        <p:spPr>
          <a:xfrm>
            <a:off x="5805034" y="4323769"/>
            <a:ext cx="3156025" cy="199402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36353D6D-DD00-4650-80B7-408C7E52D656}"/>
              </a:ext>
            </a:extLst>
          </p:cNvPr>
          <p:cNvSpPr txBox="1"/>
          <p:nvPr/>
        </p:nvSpPr>
        <p:spPr>
          <a:xfrm>
            <a:off x="7119180" y="4414635"/>
            <a:ext cx="86821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ACK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36B9082-6AF6-4EE2-93AF-5866F94F5246}"/>
              </a:ext>
            </a:extLst>
          </p:cNvPr>
          <p:cNvCxnSpPr>
            <a:cxnSpLocks/>
          </p:cNvCxnSpPr>
          <p:nvPr/>
        </p:nvCxnSpPr>
        <p:spPr>
          <a:xfrm>
            <a:off x="5732036" y="4853994"/>
            <a:ext cx="3250310" cy="195844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79304F4-A796-450D-8159-F894D8D37EF1}"/>
              </a:ext>
            </a:extLst>
          </p:cNvPr>
          <p:cNvSpPr txBox="1"/>
          <p:nvPr/>
        </p:nvSpPr>
        <p:spPr>
          <a:xfrm>
            <a:off x="6725244" y="4944860"/>
            <a:ext cx="1189155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HTTP-</a:t>
            </a:r>
            <a:r>
              <a:rPr lang="en-IN" sz="1200" spc="0" dirty="0" err="1">
                <a:ea typeface="Roboto Light" charset="0"/>
                <a:cs typeface="Roboto Light" charset="0"/>
              </a:rPr>
              <a:t>Req</a:t>
            </a:r>
            <a:endParaRPr lang="en-IN" sz="1200" spc="0" dirty="0">
              <a:ea typeface="Roboto Light" charset="0"/>
              <a:cs typeface="Roboto Light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B8FDD4B-F1AD-49C8-9090-1F00129BE2B6}"/>
              </a:ext>
            </a:extLst>
          </p:cNvPr>
          <p:cNvSpPr/>
          <p:nvPr/>
        </p:nvSpPr>
        <p:spPr>
          <a:xfrm>
            <a:off x="5113848" y="5126325"/>
            <a:ext cx="574233" cy="569191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59092C3-700B-4D84-9134-7FD6F456A1B7}"/>
              </a:ext>
            </a:extLst>
          </p:cNvPr>
          <p:cNvSpPr txBox="1"/>
          <p:nvPr/>
        </p:nvSpPr>
        <p:spPr>
          <a:xfrm>
            <a:off x="6704715" y="5312725"/>
            <a:ext cx="1388018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HTTP-</a:t>
            </a:r>
            <a:r>
              <a:rPr lang="en-IN" sz="1200" spc="0" dirty="0" err="1">
                <a:ea typeface="Roboto Light" charset="0"/>
                <a:cs typeface="Roboto Light" charset="0"/>
              </a:rPr>
              <a:t>Respose</a:t>
            </a:r>
            <a:endParaRPr lang="en-IN" sz="1200" spc="0" dirty="0">
              <a:ea typeface="Roboto Light" charset="0"/>
              <a:cs typeface="Roboto Light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7076610-4C0B-4BD6-B06D-C7246E10A96F}"/>
              </a:ext>
            </a:extLst>
          </p:cNvPr>
          <p:cNvSpPr/>
          <p:nvPr/>
        </p:nvSpPr>
        <p:spPr>
          <a:xfrm>
            <a:off x="9699710" y="4798763"/>
            <a:ext cx="574233" cy="569191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ECD266D-9C3F-45A5-9301-2D1686D7C0F0}"/>
              </a:ext>
            </a:extLst>
          </p:cNvPr>
          <p:cNvSpPr/>
          <p:nvPr/>
        </p:nvSpPr>
        <p:spPr>
          <a:xfrm>
            <a:off x="9656436" y="2718511"/>
            <a:ext cx="574233" cy="569191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552F078-0BC8-4C6F-AAE8-49F9499B26F1}"/>
              </a:ext>
            </a:extLst>
          </p:cNvPr>
          <p:cNvSpPr txBox="1"/>
          <p:nvPr/>
        </p:nvSpPr>
        <p:spPr>
          <a:xfrm>
            <a:off x="10456795" y="2831354"/>
            <a:ext cx="1681018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b="1" spc="0" dirty="0">
                <a:solidFill>
                  <a:schemeClr val="bg2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HTTP_REQUEST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D5368F6-C951-485F-A021-FD496C27EFA1}"/>
              </a:ext>
            </a:extLst>
          </p:cNvPr>
          <p:cNvSpPr txBox="1"/>
          <p:nvPr/>
        </p:nvSpPr>
        <p:spPr>
          <a:xfrm>
            <a:off x="10442563" y="4987825"/>
            <a:ext cx="180109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b="1" spc="0" dirty="0">
                <a:solidFill>
                  <a:srgbClr val="FFC000"/>
                </a:solidFill>
                <a:ea typeface="Roboto Light" charset="0"/>
                <a:cs typeface="Roboto Light" charset="0"/>
              </a:rPr>
              <a:t>HTTP_REQUEST_SEND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86F7486-319B-41BD-BC8A-F4A1831A3D0A}"/>
              </a:ext>
            </a:extLst>
          </p:cNvPr>
          <p:cNvSpPr/>
          <p:nvPr/>
        </p:nvSpPr>
        <p:spPr>
          <a:xfrm>
            <a:off x="9687793" y="5494982"/>
            <a:ext cx="574233" cy="569191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F41F56-1BB2-4CDB-8419-8E678907558D}"/>
              </a:ext>
            </a:extLst>
          </p:cNvPr>
          <p:cNvSpPr txBox="1"/>
          <p:nvPr/>
        </p:nvSpPr>
        <p:spPr>
          <a:xfrm>
            <a:off x="10443747" y="5641077"/>
            <a:ext cx="180109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b="1" spc="0" dirty="0">
                <a:solidFill>
                  <a:srgbClr val="002060"/>
                </a:solidFill>
                <a:ea typeface="Roboto Light" charset="0"/>
                <a:cs typeface="Roboto Light" charset="0"/>
              </a:rPr>
              <a:t>HTTP_RESPONSE</a:t>
            </a:r>
          </a:p>
        </p:txBody>
      </p:sp>
    </p:spTree>
    <p:extLst>
      <p:ext uri="{BB962C8B-B14F-4D97-AF65-F5344CB8AC3E}">
        <p14:creationId xmlns:p14="http://schemas.microsoft.com/office/powerpoint/2010/main" val="405980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 animBg="1"/>
      <p:bldP spid="17" grpId="0" animBg="1"/>
      <p:bldP spid="27" grpId="0"/>
      <p:bldP spid="28" grpId="0"/>
      <p:bldP spid="31" grpId="0"/>
      <p:bldP spid="43" grpId="0"/>
      <p:bldP spid="39" grpId="0"/>
      <p:bldP spid="40" grpId="0" animBg="1"/>
      <p:bldP spid="42" grpId="0" animBg="1"/>
      <p:bldP spid="45" grpId="0"/>
      <p:bldP spid="47" grpId="0"/>
      <p:bldP spid="50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054C-BA67-4E0C-8221-7951081C9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Events triggered on HTTPS </a:t>
            </a:r>
            <a:r>
              <a:rPr lang="en-US" dirty="0" err="1"/>
              <a:t>vPort</a:t>
            </a:r>
            <a:r>
              <a:rPr lang="en-US" dirty="0"/>
              <a:t> </a:t>
            </a:r>
            <a:endParaRPr lang="en-IN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A732034-7841-4E0E-B9A6-33D8E5B70E61}"/>
              </a:ext>
            </a:extLst>
          </p:cNvPr>
          <p:cNvSpPr/>
          <p:nvPr/>
        </p:nvSpPr>
        <p:spPr>
          <a:xfrm>
            <a:off x="604604" y="1447079"/>
            <a:ext cx="2287298" cy="5397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Client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4D58128-63CA-41B2-BBF2-02BD80DEC852}"/>
              </a:ext>
            </a:extLst>
          </p:cNvPr>
          <p:cNvSpPr/>
          <p:nvPr/>
        </p:nvSpPr>
        <p:spPr>
          <a:xfrm>
            <a:off x="4248855" y="1447079"/>
            <a:ext cx="2287298" cy="5397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Thunder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A5D23FE-1C19-4DD8-9F31-3EF9CAD869C3}"/>
              </a:ext>
            </a:extLst>
          </p:cNvPr>
          <p:cNvSpPr/>
          <p:nvPr/>
        </p:nvSpPr>
        <p:spPr>
          <a:xfrm>
            <a:off x="7893106" y="1447079"/>
            <a:ext cx="2287298" cy="5397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Server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3D0FC2B-6789-41D9-B2B1-FE485E15C605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1748253" y="1986829"/>
            <a:ext cx="0" cy="446635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EE97A2B-3AD9-4E2C-A9DF-7C480ADEA7D7}"/>
              </a:ext>
            </a:extLst>
          </p:cNvPr>
          <p:cNvCxnSpPr>
            <a:cxnSpLocks/>
          </p:cNvCxnSpPr>
          <p:nvPr/>
        </p:nvCxnSpPr>
        <p:spPr>
          <a:xfrm flipH="1">
            <a:off x="5380309" y="1986829"/>
            <a:ext cx="12195" cy="446635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D947595-759A-4B1E-B4E3-3FAF938031FA}"/>
              </a:ext>
            </a:extLst>
          </p:cNvPr>
          <p:cNvCxnSpPr>
            <a:cxnSpLocks/>
          </p:cNvCxnSpPr>
          <p:nvPr/>
        </p:nvCxnSpPr>
        <p:spPr>
          <a:xfrm>
            <a:off x="9024560" y="1984520"/>
            <a:ext cx="0" cy="446866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2E27ECE-5C10-4E2C-8BB7-BA3EE6C33F73}"/>
              </a:ext>
            </a:extLst>
          </p:cNvPr>
          <p:cNvCxnSpPr>
            <a:cxnSpLocks/>
            <a:endCxn id="12" idx="2"/>
          </p:cNvCxnSpPr>
          <p:nvPr/>
        </p:nvCxnSpPr>
        <p:spPr>
          <a:xfrm>
            <a:off x="1807812" y="2553469"/>
            <a:ext cx="3411124" cy="30910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06747998-C2B0-4C2E-B7FD-09260131577C}"/>
              </a:ext>
            </a:extLst>
          </p:cNvPr>
          <p:cNvSpPr/>
          <p:nvPr/>
        </p:nvSpPr>
        <p:spPr>
          <a:xfrm>
            <a:off x="5218936" y="2662767"/>
            <a:ext cx="371528" cy="399617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116834-7D7A-4EA5-B2E5-58F94CAC8A22}"/>
              </a:ext>
            </a:extLst>
          </p:cNvPr>
          <p:cNvSpPr txBox="1"/>
          <p:nvPr/>
        </p:nvSpPr>
        <p:spPr>
          <a:xfrm>
            <a:off x="3306402" y="2155745"/>
            <a:ext cx="86821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SYN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C942F18-2477-4292-B525-E524F5BBD18B}"/>
              </a:ext>
            </a:extLst>
          </p:cNvPr>
          <p:cNvSpPr/>
          <p:nvPr/>
        </p:nvSpPr>
        <p:spPr>
          <a:xfrm>
            <a:off x="5392849" y="4810890"/>
            <a:ext cx="369704" cy="368658"/>
          </a:xfrm>
          <a:prstGeom prst="ellipse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C19CD03-9538-4038-89C4-9A8C31F34D9D}"/>
              </a:ext>
            </a:extLst>
          </p:cNvPr>
          <p:cNvSpPr/>
          <p:nvPr/>
        </p:nvSpPr>
        <p:spPr>
          <a:xfrm>
            <a:off x="5196463" y="5181823"/>
            <a:ext cx="372735" cy="368658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4AD3E9F-477C-45FC-BC62-02797AADEE91}"/>
              </a:ext>
            </a:extLst>
          </p:cNvPr>
          <p:cNvCxnSpPr>
            <a:cxnSpLocks/>
            <a:stCxn id="16" idx="6"/>
          </p:cNvCxnSpPr>
          <p:nvPr/>
        </p:nvCxnSpPr>
        <p:spPr>
          <a:xfrm>
            <a:off x="5762553" y="4995219"/>
            <a:ext cx="3274202" cy="181582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39CC889-10D7-4DC3-8BE4-2FEBB40EF85A}"/>
              </a:ext>
            </a:extLst>
          </p:cNvPr>
          <p:cNvCxnSpPr>
            <a:cxnSpLocks/>
            <a:endCxn id="17" idx="6"/>
          </p:cNvCxnSpPr>
          <p:nvPr/>
        </p:nvCxnSpPr>
        <p:spPr>
          <a:xfrm flipH="1">
            <a:off x="5569198" y="5222124"/>
            <a:ext cx="3409412" cy="14402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761D9AD-93E7-4730-A230-E4988C284591}"/>
              </a:ext>
            </a:extLst>
          </p:cNvPr>
          <p:cNvSpPr txBox="1"/>
          <p:nvPr/>
        </p:nvSpPr>
        <p:spPr>
          <a:xfrm>
            <a:off x="6900352" y="5041048"/>
            <a:ext cx="86821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SYN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0C428E-D310-4E52-9C3A-8E7D09254EC9}"/>
              </a:ext>
            </a:extLst>
          </p:cNvPr>
          <p:cNvSpPr txBox="1"/>
          <p:nvPr/>
        </p:nvSpPr>
        <p:spPr>
          <a:xfrm>
            <a:off x="6984662" y="5275744"/>
            <a:ext cx="86821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SYN-ACK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AA6AE93-F7E7-4E9A-8FDB-E943ABCFD56F}"/>
              </a:ext>
            </a:extLst>
          </p:cNvPr>
          <p:cNvCxnSpPr>
            <a:cxnSpLocks/>
            <a:endCxn id="49" idx="6"/>
          </p:cNvCxnSpPr>
          <p:nvPr/>
        </p:nvCxnSpPr>
        <p:spPr>
          <a:xfrm flipH="1">
            <a:off x="5579568" y="5982061"/>
            <a:ext cx="3382050" cy="16031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A272B4D-C57C-4A77-8F1E-D9922D0F03AE}"/>
              </a:ext>
            </a:extLst>
          </p:cNvPr>
          <p:cNvSpPr txBox="1"/>
          <p:nvPr/>
        </p:nvSpPr>
        <p:spPr>
          <a:xfrm>
            <a:off x="10416899" y="2192318"/>
            <a:ext cx="1681018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b="1" spc="0" dirty="0">
                <a:solidFill>
                  <a:srgbClr val="FF0000"/>
                </a:solidFill>
                <a:ea typeface="Roboto Light" charset="0"/>
                <a:cs typeface="Roboto Light" charset="0"/>
              </a:rPr>
              <a:t>CLIENT_ACCEPTED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D70F1B-F32E-4A7B-BEA0-EE78575D1C96}"/>
              </a:ext>
            </a:extLst>
          </p:cNvPr>
          <p:cNvSpPr txBox="1"/>
          <p:nvPr/>
        </p:nvSpPr>
        <p:spPr>
          <a:xfrm>
            <a:off x="10456417" y="4253192"/>
            <a:ext cx="1681018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b="1" spc="0" dirty="0">
                <a:solidFill>
                  <a:srgbClr val="00B0F0"/>
                </a:solidFill>
                <a:ea typeface="Roboto Light" charset="0"/>
                <a:cs typeface="Roboto Light" charset="0"/>
              </a:rPr>
              <a:t>LB_SELECTED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952D202-8C12-41AB-BD0F-3AE022CC4D6A}"/>
              </a:ext>
            </a:extLst>
          </p:cNvPr>
          <p:cNvSpPr txBox="1"/>
          <p:nvPr/>
        </p:nvSpPr>
        <p:spPr>
          <a:xfrm>
            <a:off x="10443747" y="4701515"/>
            <a:ext cx="180109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b="1" spc="0" dirty="0">
                <a:solidFill>
                  <a:srgbClr val="00B050"/>
                </a:solidFill>
                <a:ea typeface="Roboto Light" charset="0"/>
                <a:cs typeface="Roboto Light" charset="0"/>
              </a:rPr>
              <a:t>SERVER_CONNECTED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BFFB119-CBF9-454D-9B29-5A738AA85A6E}"/>
              </a:ext>
            </a:extLst>
          </p:cNvPr>
          <p:cNvCxnSpPr>
            <a:cxnSpLocks/>
          </p:cNvCxnSpPr>
          <p:nvPr/>
        </p:nvCxnSpPr>
        <p:spPr>
          <a:xfrm flipH="1">
            <a:off x="1748253" y="2336378"/>
            <a:ext cx="3647356" cy="19987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758199E-2214-4B9F-9078-3DDA783CB3A8}"/>
              </a:ext>
            </a:extLst>
          </p:cNvPr>
          <p:cNvSpPr txBox="1"/>
          <p:nvPr/>
        </p:nvSpPr>
        <p:spPr>
          <a:xfrm>
            <a:off x="3330310" y="2436335"/>
            <a:ext cx="86821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SYN-ACK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658F91A-D2C5-4903-A4C0-AA061D19E2A3}"/>
              </a:ext>
            </a:extLst>
          </p:cNvPr>
          <p:cNvCxnSpPr>
            <a:cxnSpLocks/>
          </p:cNvCxnSpPr>
          <p:nvPr/>
        </p:nvCxnSpPr>
        <p:spPr>
          <a:xfrm>
            <a:off x="1775101" y="2028836"/>
            <a:ext cx="3605208" cy="25381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9A63A1C-1EE0-4553-993C-B53DBD76EE0A}"/>
              </a:ext>
            </a:extLst>
          </p:cNvPr>
          <p:cNvSpPr txBox="1"/>
          <p:nvPr/>
        </p:nvSpPr>
        <p:spPr>
          <a:xfrm>
            <a:off x="4065793" y="2517162"/>
            <a:ext cx="86821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ACK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91FEFB9-80A2-40DC-B6D9-06EF184E4CD0}"/>
              </a:ext>
            </a:extLst>
          </p:cNvPr>
          <p:cNvSpPr/>
          <p:nvPr/>
        </p:nvSpPr>
        <p:spPr>
          <a:xfrm>
            <a:off x="4980626" y="4769533"/>
            <a:ext cx="408309" cy="368657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DD24327-0F11-4798-A1F6-27328DEB7D4B}"/>
              </a:ext>
            </a:extLst>
          </p:cNvPr>
          <p:cNvCxnSpPr>
            <a:cxnSpLocks/>
            <a:stCxn id="17" idx="6"/>
          </p:cNvCxnSpPr>
          <p:nvPr/>
        </p:nvCxnSpPr>
        <p:spPr>
          <a:xfrm>
            <a:off x="5569198" y="5366152"/>
            <a:ext cx="3443168" cy="263422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36353D6D-DD00-4650-80B7-408C7E52D656}"/>
              </a:ext>
            </a:extLst>
          </p:cNvPr>
          <p:cNvSpPr txBox="1"/>
          <p:nvPr/>
        </p:nvSpPr>
        <p:spPr>
          <a:xfrm>
            <a:off x="6543393" y="5477875"/>
            <a:ext cx="86821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ACK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36B9082-6AF6-4EE2-93AF-5866F94F5246}"/>
              </a:ext>
            </a:extLst>
          </p:cNvPr>
          <p:cNvCxnSpPr>
            <a:cxnSpLocks/>
            <a:stCxn id="77" idx="6"/>
          </p:cNvCxnSpPr>
          <p:nvPr/>
        </p:nvCxnSpPr>
        <p:spPr>
          <a:xfrm>
            <a:off x="5577701" y="5756700"/>
            <a:ext cx="3363461" cy="15520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79304F4-A796-450D-8159-F894D8D37EF1}"/>
              </a:ext>
            </a:extLst>
          </p:cNvPr>
          <p:cNvSpPr txBox="1"/>
          <p:nvPr/>
        </p:nvSpPr>
        <p:spPr>
          <a:xfrm>
            <a:off x="6613954" y="5787135"/>
            <a:ext cx="1189155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HTTP-</a:t>
            </a:r>
            <a:r>
              <a:rPr lang="en-IN" sz="1000" spc="0" dirty="0" err="1">
                <a:ea typeface="Roboto Light" charset="0"/>
                <a:cs typeface="Roboto Light" charset="0"/>
              </a:rPr>
              <a:t>Req</a:t>
            </a:r>
            <a:endParaRPr lang="en-IN" sz="1000" spc="0" dirty="0">
              <a:ea typeface="Roboto Light" charset="0"/>
              <a:cs typeface="Roboto Light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B8FDD4B-F1AD-49C8-9090-1F00129BE2B6}"/>
              </a:ext>
            </a:extLst>
          </p:cNvPr>
          <p:cNvSpPr/>
          <p:nvPr/>
        </p:nvSpPr>
        <p:spPr>
          <a:xfrm>
            <a:off x="5206130" y="5958051"/>
            <a:ext cx="373438" cy="368657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59092C3-700B-4D84-9134-7FD6F456A1B7}"/>
              </a:ext>
            </a:extLst>
          </p:cNvPr>
          <p:cNvSpPr txBox="1"/>
          <p:nvPr/>
        </p:nvSpPr>
        <p:spPr>
          <a:xfrm>
            <a:off x="6708775" y="6268798"/>
            <a:ext cx="1388018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HTTP-</a:t>
            </a:r>
            <a:r>
              <a:rPr lang="en-IN" sz="1000" spc="0" dirty="0" err="1">
                <a:ea typeface="Roboto Light" charset="0"/>
                <a:cs typeface="Roboto Light" charset="0"/>
              </a:rPr>
              <a:t>Respose</a:t>
            </a:r>
            <a:endParaRPr lang="en-IN" sz="1000" spc="0" dirty="0">
              <a:ea typeface="Roboto Light" charset="0"/>
              <a:cs typeface="Roboto Light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552F078-0BC8-4C6F-AAE8-49F9499B26F1}"/>
              </a:ext>
            </a:extLst>
          </p:cNvPr>
          <p:cNvSpPr txBox="1"/>
          <p:nvPr/>
        </p:nvSpPr>
        <p:spPr>
          <a:xfrm>
            <a:off x="10443747" y="3753734"/>
            <a:ext cx="1681018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b="1" spc="0" dirty="0">
                <a:solidFill>
                  <a:schemeClr val="bg2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HTTP_REQUEST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D5368F6-C951-485F-A021-FD496C27EFA1}"/>
              </a:ext>
            </a:extLst>
          </p:cNvPr>
          <p:cNvSpPr txBox="1"/>
          <p:nvPr/>
        </p:nvSpPr>
        <p:spPr>
          <a:xfrm>
            <a:off x="10442563" y="5200973"/>
            <a:ext cx="180109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b="1" spc="0" dirty="0">
                <a:solidFill>
                  <a:srgbClr val="FFC000"/>
                </a:solidFill>
                <a:ea typeface="Roboto Light" charset="0"/>
                <a:cs typeface="Roboto Light" charset="0"/>
              </a:rPr>
              <a:t>HTTP_REQUEST_SEND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F41F56-1BB2-4CDB-8419-8E678907558D}"/>
              </a:ext>
            </a:extLst>
          </p:cNvPr>
          <p:cNvSpPr txBox="1"/>
          <p:nvPr/>
        </p:nvSpPr>
        <p:spPr>
          <a:xfrm>
            <a:off x="10443747" y="5641077"/>
            <a:ext cx="180109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b="1" spc="0" dirty="0">
                <a:solidFill>
                  <a:srgbClr val="002060"/>
                </a:solidFill>
                <a:ea typeface="Roboto Light" charset="0"/>
                <a:cs typeface="Roboto Light" charset="0"/>
              </a:rPr>
              <a:t>HTTP_RESPONSE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23DD8A9-4289-4576-8EC9-44341B1E0684}"/>
              </a:ext>
            </a:extLst>
          </p:cNvPr>
          <p:cNvCxnSpPr>
            <a:cxnSpLocks/>
          </p:cNvCxnSpPr>
          <p:nvPr/>
        </p:nvCxnSpPr>
        <p:spPr>
          <a:xfrm flipH="1">
            <a:off x="1798854" y="3024297"/>
            <a:ext cx="3411124" cy="42627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1B1DCB7-540D-4433-BECD-2D0BAB6B0CF7}"/>
              </a:ext>
            </a:extLst>
          </p:cNvPr>
          <p:cNvCxnSpPr>
            <a:cxnSpLocks/>
          </p:cNvCxnSpPr>
          <p:nvPr/>
        </p:nvCxnSpPr>
        <p:spPr>
          <a:xfrm flipH="1">
            <a:off x="1795303" y="2941518"/>
            <a:ext cx="3411124" cy="42627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074C65A-5B64-47C8-9145-36E73F21EB5B}"/>
              </a:ext>
            </a:extLst>
          </p:cNvPr>
          <p:cNvCxnSpPr>
            <a:cxnSpLocks/>
          </p:cNvCxnSpPr>
          <p:nvPr/>
        </p:nvCxnSpPr>
        <p:spPr>
          <a:xfrm flipH="1">
            <a:off x="1819415" y="3146020"/>
            <a:ext cx="3411124" cy="42627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ED77972-BC8B-4CC0-B197-A3DC92561773}"/>
              </a:ext>
            </a:extLst>
          </p:cNvPr>
          <p:cNvCxnSpPr>
            <a:cxnSpLocks/>
          </p:cNvCxnSpPr>
          <p:nvPr/>
        </p:nvCxnSpPr>
        <p:spPr>
          <a:xfrm flipH="1">
            <a:off x="1811049" y="3086309"/>
            <a:ext cx="3411124" cy="42627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09FB7F4-9A8E-4361-BA37-A1D87C98BBC0}"/>
              </a:ext>
            </a:extLst>
          </p:cNvPr>
          <p:cNvCxnSpPr>
            <a:cxnSpLocks/>
          </p:cNvCxnSpPr>
          <p:nvPr/>
        </p:nvCxnSpPr>
        <p:spPr>
          <a:xfrm>
            <a:off x="1798854" y="3627502"/>
            <a:ext cx="3411124" cy="30910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8133895-19BA-4748-B0C3-52409C442303}"/>
              </a:ext>
            </a:extLst>
          </p:cNvPr>
          <p:cNvCxnSpPr>
            <a:cxnSpLocks/>
          </p:cNvCxnSpPr>
          <p:nvPr/>
        </p:nvCxnSpPr>
        <p:spPr>
          <a:xfrm>
            <a:off x="1798854" y="3718053"/>
            <a:ext cx="3411124" cy="30910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F4F51D3-8298-4042-89A6-AB3C0E9BFC6D}"/>
              </a:ext>
            </a:extLst>
          </p:cNvPr>
          <p:cNvCxnSpPr>
            <a:cxnSpLocks/>
          </p:cNvCxnSpPr>
          <p:nvPr/>
        </p:nvCxnSpPr>
        <p:spPr>
          <a:xfrm>
            <a:off x="1791090" y="3806443"/>
            <a:ext cx="3411124" cy="30910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362EF6C-57EE-4BE0-840E-4A08E72CFD8D}"/>
              </a:ext>
            </a:extLst>
          </p:cNvPr>
          <p:cNvCxnSpPr>
            <a:cxnSpLocks/>
          </p:cNvCxnSpPr>
          <p:nvPr/>
        </p:nvCxnSpPr>
        <p:spPr>
          <a:xfrm>
            <a:off x="1795809" y="3892234"/>
            <a:ext cx="3411124" cy="30910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030A1F91-7C27-4C6D-A012-08B835AFE078}"/>
              </a:ext>
            </a:extLst>
          </p:cNvPr>
          <p:cNvSpPr/>
          <p:nvPr/>
        </p:nvSpPr>
        <p:spPr>
          <a:xfrm>
            <a:off x="5204823" y="3902482"/>
            <a:ext cx="369704" cy="368658"/>
          </a:xfrm>
          <a:prstGeom prst="ellipse">
            <a:avLst/>
          </a:pr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9E9E78A5-A029-49E1-B711-B5F26CC03A29}"/>
              </a:ext>
            </a:extLst>
          </p:cNvPr>
          <p:cNvCxnSpPr>
            <a:cxnSpLocks/>
          </p:cNvCxnSpPr>
          <p:nvPr/>
        </p:nvCxnSpPr>
        <p:spPr>
          <a:xfrm flipH="1">
            <a:off x="1772848" y="4527334"/>
            <a:ext cx="3425438" cy="12464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E315709-B901-4014-8894-D1AAE6B24344}"/>
              </a:ext>
            </a:extLst>
          </p:cNvPr>
          <p:cNvCxnSpPr>
            <a:cxnSpLocks/>
            <a:endCxn id="40" idx="2"/>
          </p:cNvCxnSpPr>
          <p:nvPr/>
        </p:nvCxnSpPr>
        <p:spPr>
          <a:xfrm>
            <a:off x="1819415" y="4701515"/>
            <a:ext cx="3161211" cy="25234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4B4920D2-C892-41AA-96B7-D5D3CBCC9168}"/>
              </a:ext>
            </a:extLst>
          </p:cNvPr>
          <p:cNvSpPr/>
          <p:nvPr/>
        </p:nvSpPr>
        <p:spPr>
          <a:xfrm>
            <a:off x="5204823" y="4301898"/>
            <a:ext cx="371528" cy="399617"/>
          </a:xfrm>
          <a:prstGeom prst="ellipse">
            <a:avLst/>
          </a:prstGeom>
          <a:noFill/>
          <a:ln w="38100">
            <a:solidFill>
              <a:srgbClr val="FF33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0249844-D414-44A3-9A8C-FAB1B1CAB8E5}"/>
              </a:ext>
            </a:extLst>
          </p:cNvPr>
          <p:cNvSpPr/>
          <p:nvPr/>
        </p:nvSpPr>
        <p:spPr>
          <a:xfrm>
            <a:off x="5207997" y="5572371"/>
            <a:ext cx="369704" cy="368658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11646D70-E875-474D-AE45-BDD7959E5469}"/>
              </a:ext>
            </a:extLst>
          </p:cNvPr>
          <p:cNvCxnSpPr>
            <a:cxnSpLocks/>
          </p:cNvCxnSpPr>
          <p:nvPr/>
        </p:nvCxnSpPr>
        <p:spPr>
          <a:xfrm>
            <a:off x="1784837" y="2641202"/>
            <a:ext cx="3411124" cy="30910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EC654B64-AAEB-4188-9961-6573558DEC84}"/>
              </a:ext>
            </a:extLst>
          </p:cNvPr>
          <p:cNvSpPr txBox="1"/>
          <p:nvPr/>
        </p:nvSpPr>
        <p:spPr>
          <a:xfrm>
            <a:off x="2315413" y="2714713"/>
            <a:ext cx="1222114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CLIENT-HELLO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C072A37-CE9E-4C89-B2D4-72569BA4F08E}"/>
              </a:ext>
            </a:extLst>
          </p:cNvPr>
          <p:cNvSpPr txBox="1"/>
          <p:nvPr/>
        </p:nvSpPr>
        <p:spPr>
          <a:xfrm>
            <a:off x="2063881" y="3015029"/>
            <a:ext cx="1222114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SERVER-HELLO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4ACA285-928B-4D35-BADC-21764FB06A96}"/>
              </a:ext>
            </a:extLst>
          </p:cNvPr>
          <p:cNvSpPr txBox="1"/>
          <p:nvPr/>
        </p:nvSpPr>
        <p:spPr>
          <a:xfrm>
            <a:off x="2768807" y="4274249"/>
            <a:ext cx="1222114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CCS FINISH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BFC9DC4-36B9-4745-BBE9-8413414C9CFF}"/>
              </a:ext>
            </a:extLst>
          </p:cNvPr>
          <p:cNvSpPr txBox="1"/>
          <p:nvPr/>
        </p:nvSpPr>
        <p:spPr>
          <a:xfrm>
            <a:off x="3075776" y="4864714"/>
            <a:ext cx="1189155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HTTP-</a:t>
            </a:r>
            <a:r>
              <a:rPr lang="en-IN" sz="1000" spc="0" dirty="0" err="1">
                <a:ea typeface="Roboto Light" charset="0"/>
                <a:cs typeface="Roboto Light" charset="0"/>
              </a:rPr>
              <a:t>Req</a:t>
            </a:r>
            <a:endParaRPr lang="en-IN" sz="1000" spc="0" dirty="0">
              <a:ea typeface="Roboto Light" charset="0"/>
              <a:cs typeface="Roboto Light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8773978C-9AFC-4AC7-882A-FC3955CFD5B7}"/>
              </a:ext>
            </a:extLst>
          </p:cNvPr>
          <p:cNvSpPr/>
          <p:nvPr/>
        </p:nvSpPr>
        <p:spPr>
          <a:xfrm>
            <a:off x="9808876" y="2155745"/>
            <a:ext cx="371528" cy="399617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041FD8AD-8534-4204-8410-33779177EE10}"/>
              </a:ext>
            </a:extLst>
          </p:cNvPr>
          <p:cNvSpPr/>
          <p:nvPr/>
        </p:nvSpPr>
        <p:spPr>
          <a:xfrm>
            <a:off x="9804910" y="2678247"/>
            <a:ext cx="369704" cy="368658"/>
          </a:xfrm>
          <a:prstGeom prst="ellipse">
            <a:avLst/>
          </a:pr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73001CD-14DB-4D14-92AB-0FEFBF57C074}"/>
              </a:ext>
            </a:extLst>
          </p:cNvPr>
          <p:cNvSpPr/>
          <p:nvPr/>
        </p:nvSpPr>
        <p:spPr>
          <a:xfrm>
            <a:off x="9822388" y="3172674"/>
            <a:ext cx="371528" cy="399617"/>
          </a:xfrm>
          <a:prstGeom prst="ellipse">
            <a:avLst/>
          </a:prstGeom>
          <a:noFill/>
          <a:ln w="38100">
            <a:solidFill>
              <a:srgbClr val="FF33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E82F449C-891A-4BD0-9E56-12767155E073}"/>
              </a:ext>
            </a:extLst>
          </p:cNvPr>
          <p:cNvSpPr/>
          <p:nvPr/>
        </p:nvSpPr>
        <p:spPr>
          <a:xfrm>
            <a:off x="9785607" y="3696601"/>
            <a:ext cx="408309" cy="368657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4F3EF200-6D92-4405-B18A-102908ACC71B}"/>
              </a:ext>
            </a:extLst>
          </p:cNvPr>
          <p:cNvSpPr/>
          <p:nvPr/>
        </p:nvSpPr>
        <p:spPr>
          <a:xfrm>
            <a:off x="9804909" y="4185045"/>
            <a:ext cx="369704" cy="368658"/>
          </a:xfrm>
          <a:prstGeom prst="ellipse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A20F285-B0AE-4D9B-B298-C67761CC2610}"/>
              </a:ext>
            </a:extLst>
          </p:cNvPr>
          <p:cNvSpPr/>
          <p:nvPr/>
        </p:nvSpPr>
        <p:spPr>
          <a:xfrm>
            <a:off x="9801086" y="4667434"/>
            <a:ext cx="372735" cy="368658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3ADA23D5-F438-455F-8BC5-CBB53CD993AF}"/>
              </a:ext>
            </a:extLst>
          </p:cNvPr>
          <p:cNvSpPr/>
          <p:nvPr/>
        </p:nvSpPr>
        <p:spPr>
          <a:xfrm>
            <a:off x="9804117" y="5153249"/>
            <a:ext cx="369704" cy="368658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8CB58FC2-F680-49C0-963C-6DED4748D82D}"/>
              </a:ext>
            </a:extLst>
          </p:cNvPr>
          <p:cNvSpPr/>
          <p:nvPr/>
        </p:nvSpPr>
        <p:spPr>
          <a:xfrm>
            <a:off x="9801176" y="5629574"/>
            <a:ext cx="373438" cy="368657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975FD14-AEE4-4926-BE90-A2CED3741DB0}"/>
              </a:ext>
            </a:extLst>
          </p:cNvPr>
          <p:cNvSpPr txBox="1"/>
          <p:nvPr/>
        </p:nvSpPr>
        <p:spPr>
          <a:xfrm>
            <a:off x="10293737" y="3235581"/>
            <a:ext cx="200637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b="1" spc="0" dirty="0">
                <a:solidFill>
                  <a:srgbClr val="FF33CC"/>
                </a:solidFill>
                <a:ea typeface="Roboto Light" charset="0"/>
                <a:cs typeface="Roboto Light" charset="0"/>
              </a:rPr>
              <a:t>CLIENTSSL_HANDSHAKE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8CE6EBD-D5FB-4E6B-82C0-6E187CC7AB16}"/>
              </a:ext>
            </a:extLst>
          </p:cNvPr>
          <p:cNvSpPr txBox="1"/>
          <p:nvPr/>
        </p:nvSpPr>
        <p:spPr>
          <a:xfrm>
            <a:off x="10285648" y="2701123"/>
            <a:ext cx="1943519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b="1" spc="0" dirty="0">
                <a:solidFill>
                  <a:schemeClr val="accent4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CLIENTSSL_CLIENTCERT</a:t>
            </a:r>
          </a:p>
        </p:txBody>
      </p:sp>
    </p:spTree>
    <p:extLst>
      <p:ext uri="{BB962C8B-B14F-4D97-AF65-F5344CB8AC3E}">
        <p14:creationId xmlns:p14="http://schemas.microsoft.com/office/powerpoint/2010/main" val="286287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 animBg="1"/>
      <p:bldP spid="17" grpId="0" animBg="1"/>
      <p:bldP spid="27" grpId="0"/>
      <p:bldP spid="28" grpId="0"/>
      <p:bldP spid="31" grpId="0"/>
      <p:bldP spid="43" grpId="0"/>
      <p:bldP spid="40" grpId="0" animBg="1"/>
      <p:bldP spid="45" grpId="0"/>
      <p:bldP spid="47" grpId="0"/>
      <p:bldP spid="49" grpId="0" animBg="1"/>
      <p:bldP spid="50" grpId="0"/>
      <p:bldP spid="64" grpId="0" animBg="1"/>
      <p:bldP spid="68" grpId="0" animBg="1"/>
      <p:bldP spid="77" grpId="0" animBg="1"/>
      <p:bldP spid="81" grpId="0"/>
      <p:bldP spid="82" grpId="0"/>
      <p:bldP spid="83" grpId="0"/>
      <p:bldP spid="84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054C-BA67-4E0C-8221-7951081C9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Events triggered on UDP/DNS </a:t>
            </a:r>
            <a:r>
              <a:rPr lang="en-US" dirty="0" err="1"/>
              <a:t>vPort</a:t>
            </a:r>
            <a:r>
              <a:rPr lang="en-US" dirty="0"/>
              <a:t> </a:t>
            </a:r>
            <a:endParaRPr lang="en-IN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A732034-7841-4E0E-B9A6-33D8E5B70E61}"/>
              </a:ext>
            </a:extLst>
          </p:cNvPr>
          <p:cNvSpPr/>
          <p:nvPr/>
        </p:nvSpPr>
        <p:spPr>
          <a:xfrm>
            <a:off x="604604" y="1447079"/>
            <a:ext cx="2287298" cy="5397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Client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4D58128-63CA-41B2-BBF2-02BD80DEC852}"/>
              </a:ext>
            </a:extLst>
          </p:cNvPr>
          <p:cNvSpPr/>
          <p:nvPr/>
        </p:nvSpPr>
        <p:spPr>
          <a:xfrm>
            <a:off x="4248855" y="1447079"/>
            <a:ext cx="2287298" cy="5397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Thunder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A5D23FE-1C19-4DD8-9F31-3EF9CAD869C3}"/>
              </a:ext>
            </a:extLst>
          </p:cNvPr>
          <p:cNvSpPr/>
          <p:nvPr/>
        </p:nvSpPr>
        <p:spPr>
          <a:xfrm>
            <a:off x="7893106" y="1447079"/>
            <a:ext cx="2287298" cy="5397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Server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3D0FC2B-6789-41D9-B2B1-FE485E15C605}"/>
              </a:ext>
            </a:extLst>
          </p:cNvPr>
          <p:cNvCxnSpPr>
            <a:stCxn id="3" idx="2"/>
          </p:cNvCxnSpPr>
          <p:nvPr/>
        </p:nvCxnSpPr>
        <p:spPr>
          <a:xfrm>
            <a:off x="1748253" y="1986829"/>
            <a:ext cx="0" cy="385748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EE97A2B-3AD9-4E2C-A9DF-7C480ADEA7D7}"/>
              </a:ext>
            </a:extLst>
          </p:cNvPr>
          <p:cNvCxnSpPr/>
          <p:nvPr/>
        </p:nvCxnSpPr>
        <p:spPr>
          <a:xfrm>
            <a:off x="5392504" y="1986829"/>
            <a:ext cx="0" cy="385748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D947595-759A-4B1E-B4E3-3FAF938031FA}"/>
              </a:ext>
            </a:extLst>
          </p:cNvPr>
          <p:cNvCxnSpPr/>
          <p:nvPr/>
        </p:nvCxnSpPr>
        <p:spPr>
          <a:xfrm>
            <a:off x="9024560" y="1984520"/>
            <a:ext cx="0" cy="385748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06747998-C2B0-4C2E-B7FD-09260131577C}"/>
              </a:ext>
            </a:extLst>
          </p:cNvPr>
          <p:cNvSpPr/>
          <p:nvPr/>
        </p:nvSpPr>
        <p:spPr>
          <a:xfrm>
            <a:off x="4832067" y="2540842"/>
            <a:ext cx="574233" cy="56919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C942F18-2477-4292-B525-E524F5BBD18B}"/>
              </a:ext>
            </a:extLst>
          </p:cNvPr>
          <p:cNvSpPr/>
          <p:nvPr/>
        </p:nvSpPr>
        <p:spPr>
          <a:xfrm>
            <a:off x="5105386" y="3423876"/>
            <a:ext cx="574233" cy="569191"/>
          </a:xfrm>
          <a:prstGeom prst="ellipse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C19CD03-9538-4038-89C4-9A8C31F34D9D}"/>
              </a:ext>
            </a:extLst>
          </p:cNvPr>
          <p:cNvSpPr/>
          <p:nvPr/>
        </p:nvSpPr>
        <p:spPr>
          <a:xfrm>
            <a:off x="5105387" y="2859809"/>
            <a:ext cx="574233" cy="569191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4AD3E9F-477C-45FC-BC62-02797AADEE91}"/>
              </a:ext>
            </a:extLst>
          </p:cNvPr>
          <p:cNvCxnSpPr>
            <a:cxnSpLocks/>
          </p:cNvCxnSpPr>
          <p:nvPr/>
        </p:nvCxnSpPr>
        <p:spPr>
          <a:xfrm>
            <a:off x="5732644" y="3793665"/>
            <a:ext cx="3291916" cy="498935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39CC889-10D7-4DC3-8BE4-2FEBB40EF85A}"/>
              </a:ext>
            </a:extLst>
          </p:cNvPr>
          <p:cNvCxnSpPr>
            <a:cxnSpLocks/>
          </p:cNvCxnSpPr>
          <p:nvPr/>
        </p:nvCxnSpPr>
        <p:spPr>
          <a:xfrm flipH="1">
            <a:off x="5784298" y="4292600"/>
            <a:ext cx="3240262" cy="53037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A94732BB-B0CC-4FBE-8859-5168234BF725}"/>
              </a:ext>
            </a:extLst>
          </p:cNvPr>
          <p:cNvSpPr/>
          <p:nvPr/>
        </p:nvSpPr>
        <p:spPr>
          <a:xfrm>
            <a:off x="9656435" y="2046223"/>
            <a:ext cx="574233" cy="56919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441E143-8F41-4C64-AF58-C3CCF10AF0A4}"/>
              </a:ext>
            </a:extLst>
          </p:cNvPr>
          <p:cNvSpPr/>
          <p:nvPr/>
        </p:nvSpPr>
        <p:spPr>
          <a:xfrm>
            <a:off x="9687793" y="3377282"/>
            <a:ext cx="574233" cy="569191"/>
          </a:xfrm>
          <a:prstGeom prst="ellipse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298162F-55F5-45D8-AB55-652C29BDE60F}"/>
              </a:ext>
            </a:extLst>
          </p:cNvPr>
          <p:cNvSpPr/>
          <p:nvPr/>
        </p:nvSpPr>
        <p:spPr>
          <a:xfrm>
            <a:off x="9685725" y="4102544"/>
            <a:ext cx="574233" cy="569191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272B4D-C57C-4A77-8F1E-D9922D0F03AE}"/>
              </a:ext>
            </a:extLst>
          </p:cNvPr>
          <p:cNvSpPr txBox="1"/>
          <p:nvPr/>
        </p:nvSpPr>
        <p:spPr>
          <a:xfrm>
            <a:off x="10416899" y="2192318"/>
            <a:ext cx="1681018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b="1" spc="0" dirty="0">
                <a:solidFill>
                  <a:srgbClr val="FF0000"/>
                </a:solidFill>
                <a:ea typeface="Roboto Light" charset="0"/>
                <a:cs typeface="Roboto Light" charset="0"/>
              </a:rPr>
              <a:t>CLIENT_ACCEPTED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D70F1B-F32E-4A7B-BEA0-EE78575D1C96}"/>
              </a:ext>
            </a:extLst>
          </p:cNvPr>
          <p:cNvSpPr txBox="1"/>
          <p:nvPr/>
        </p:nvSpPr>
        <p:spPr>
          <a:xfrm>
            <a:off x="10443747" y="3419663"/>
            <a:ext cx="1681018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b="1" spc="0" dirty="0">
                <a:solidFill>
                  <a:srgbClr val="00B0F0"/>
                </a:solidFill>
                <a:ea typeface="Roboto Light" charset="0"/>
                <a:cs typeface="Roboto Light" charset="0"/>
              </a:rPr>
              <a:t>LB_SELECTED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952D202-8C12-41AB-BD0F-3AE022CC4D6A}"/>
              </a:ext>
            </a:extLst>
          </p:cNvPr>
          <p:cNvSpPr txBox="1"/>
          <p:nvPr/>
        </p:nvSpPr>
        <p:spPr>
          <a:xfrm>
            <a:off x="10396759" y="4146471"/>
            <a:ext cx="180109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b="1" spc="0" dirty="0">
                <a:solidFill>
                  <a:srgbClr val="00B050"/>
                </a:solidFill>
                <a:ea typeface="Roboto Light" charset="0"/>
                <a:cs typeface="Roboto Light" charset="0"/>
              </a:rPr>
              <a:t>CLIENT_DATA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91FEFB9-80A2-40DC-B6D9-06EF184E4CD0}"/>
              </a:ext>
            </a:extLst>
          </p:cNvPr>
          <p:cNvSpPr/>
          <p:nvPr/>
        </p:nvSpPr>
        <p:spPr>
          <a:xfrm>
            <a:off x="4947631" y="2692339"/>
            <a:ext cx="574233" cy="569191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901ACAD-D42F-4CCC-86C0-37F8E25F0B10}"/>
              </a:ext>
            </a:extLst>
          </p:cNvPr>
          <p:cNvSpPr/>
          <p:nvPr/>
        </p:nvSpPr>
        <p:spPr>
          <a:xfrm>
            <a:off x="5117583" y="4538378"/>
            <a:ext cx="574233" cy="569191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7076610-4C0B-4BD6-B06D-C7246E10A96F}"/>
              </a:ext>
            </a:extLst>
          </p:cNvPr>
          <p:cNvSpPr/>
          <p:nvPr/>
        </p:nvSpPr>
        <p:spPr>
          <a:xfrm>
            <a:off x="9699710" y="4798763"/>
            <a:ext cx="574233" cy="569191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ECD266D-9C3F-45A5-9301-2D1686D7C0F0}"/>
              </a:ext>
            </a:extLst>
          </p:cNvPr>
          <p:cNvSpPr/>
          <p:nvPr/>
        </p:nvSpPr>
        <p:spPr>
          <a:xfrm>
            <a:off x="9656436" y="2718511"/>
            <a:ext cx="574233" cy="569191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552F078-0BC8-4C6F-AAE8-49F9499B26F1}"/>
              </a:ext>
            </a:extLst>
          </p:cNvPr>
          <p:cNvSpPr txBox="1"/>
          <p:nvPr/>
        </p:nvSpPr>
        <p:spPr>
          <a:xfrm>
            <a:off x="10456795" y="2831354"/>
            <a:ext cx="1681018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b="1" spc="0" dirty="0">
                <a:solidFill>
                  <a:schemeClr val="bg2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DNS_REQUEST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D5368F6-C951-485F-A021-FD496C27EFA1}"/>
              </a:ext>
            </a:extLst>
          </p:cNvPr>
          <p:cNvSpPr txBox="1"/>
          <p:nvPr/>
        </p:nvSpPr>
        <p:spPr>
          <a:xfrm>
            <a:off x="10442563" y="4987825"/>
            <a:ext cx="180109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b="1" spc="0" dirty="0">
                <a:solidFill>
                  <a:srgbClr val="FFC000"/>
                </a:solidFill>
                <a:ea typeface="Roboto Light" charset="0"/>
                <a:cs typeface="Roboto Light" charset="0"/>
              </a:rPr>
              <a:t>DNS_RESPONSE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B20EF9C-2FDD-484D-B889-BB72E8429256}"/>
              </a:ext>
            </a:extLst>
          </p:cNvPr>
          <p:cNvCxnSpPr>
            <a:cxnSpLocks/>
          </p:cNvCxnSpPr>
          <p:nvPr/>
        </p:nvCxnSpPr>
        <p:spPr>
          <a:xfrm>
            <a:off x="1811755" y="2140736"/>
            <a:ext cx="2982126" cy="60342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4336E187-4E3C-4D58-BCDC-0C08D1D05A4A}"/>
              </a:ext>
            </a:extLst>
          </p:cNvPr>
          <p:cNvSpPr txBox="1"/>
          <p:nvPr/>
        </p:nvSpPr>
        <p:spPr>
          <a:xfrm>
            <a:off x="2588793" y="2586329"/>
            <a:ext cx="1623269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UDP/DNS Request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BF1CFE5-FFA9-421F-8AD9-7274FADF2253}"/>
              </a:ext>
            </a:extLst>
          </p:cNvPr>
          <p:cNvSpPr txBox="1"/>
          <p:nvPr/>
        </p:nvSpPr>
        <p:spPr>
          <a:xfrm>
            <a:off x="6544757" y="3696662"/>
            <a:ext cx="1623269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UDP/DNS Request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23C31A6-D27C-45B8-9344-12EEE7D952D0}"/>
              </a:ext>
            </a:extLst>
          </p:cNvPr>
          <p:cNvSpPr txBox="1"/>
          <p:nvPr/>
        </p:nvSpPr>
        <p:spPr>
          <a:xfrm>
            <a:off x="6673968" y="4691806"/>
            <a:ext cx="1623269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UDP/DNS Response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6750724-EBAC-4543-A8FB-151D07BF58D8}"/>
              </a:ext>
            </a:extLst>
          </p:cNvPr>
          <p:cNvCxnSpPr>
            <a:cxnSpLocks/>
          </p:cNvCxnSpPr>
          <p:nvPr/>
        </p:nvCxnSpPr>
        <p:spPr>
          <a:xfrm flipH="1">
            <a:off x="1885180" y="4830305"/>
            <a:ext cx="3101084" cy="53037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8D5F4142-23F3-484A-A65C-0EAF6074E438}"/>
              </a:ext>
            </a:extLst>
          </p:cNvPr>
          <p:cNvSpPr txBox="1"/>
          <p:nvPr/>
        </p:nvSpPr>
        <p:spPr>
          <a:xfrm>
            <a:off x="3104306" y="5133922"/>
            <a:ext cx="1623269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UDP/DNS Response</a:t>
            </a:r>
          </a:p>
        </p:txBody>
      </p:sp>
    </p:spTree>
    <p:extLst>
      <p:ext uri="{BB962C8B-B14F-4D97-AF65-F5344CB8AC3E}">
        <p14:creationId xmlns:p14="http://schemas.microsoft.com/office/powerpoint/2010/main" val="210199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40" grpId="0" animBg="1"/>
      <p:bldP spid="42" grpId="0" animBg="1"/>
      <p:bldP spid="57" grpId="0"/>
      <p:bldP spid="58" grpId="0"/>
      <p:bldP spid="59" grpId="0"/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86077" y="2177312"/>
            <a:ext cx="8270623" cy="1362075"/>
          </a:xfrm>
        </p:spPr>
        <p:txBody>
          <a:bodyPr/>
          <a:lstStyle/>
          <a:p>
            <a:r>
              <a:rPr lang="en-US" sz="5000" b="1" i="0" dirty="0"/>
              <a:t>ADC Concept</a:t>
            </a:r>
          </a:p>
        </p:txBody>
      </p:sp>
    </p:spTree>
    <p:extLst>
      <p:ext uri="{BB962C8B-B14F-4D97-AF65-F5344CB8AC3E}">
        <p14:creationId xmlns:p14="http://schemas.microsoft.com/office/powerpoint/2010/main" val="205237523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E93898A9-3FD5-4E29-AAFF-AB684B3F5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598" y="395236"/>
            <a:ext cx="12821229" cy="729694"/>
          </a:xfrm>
        </p:spPr>
        <p:txBody>
          <a:bodyPr/>
          <a:lstStyle/>
          <a:p>
            <a:r>
              <a:rPr lang="en-US" dirty="0" err="1"/>
              <a:t>aFlex</a:t>
            </a:r>
            <a:r>
              <a:rPr lang="en-US" dirty="0"/>
              <a:t> Example for ‘Operator’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ACDC8-E8BE-45B2-8B0A-2AC7585B4E98}"/>
              </a:ext>
            </a:extLst>
          </p:cNvPr>
          <p:cNvSpPr txBox="1">
            <a:spLocks/>
          </p:cNvSpPr>
          <p:nvPr/>
        </p:nvSpPr>
        <p:spPr bwMode="gray">
          <a:xfrm>
            <a:off x="674012" y="1364353"/>
            <a:ext cx="9402862" cy="5353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4163" indent="-284163" algn="l" rtl="0" eaLnBrk="1" fontAlgn="base" hangingPunct="1">
              <a:lnSpc>
                <a:spcPct val="100000"/>
              </a:lnSpc>
              <a:spcBef>
                <a:spcPct val="75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 3" pitchFamily="29" charset="2"/>
              <a:buChar char=""/>
              <a:defRPr sz="22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SzPct val="65000"/>
              <a:buFont typeface="Wingdings 2" pitchFamily="29" charset="2"/>
              <a:buChar char="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pitchFamily="29" charset="-128"/>
              </a:defRPr>
            </a:lvl2pPr>
            <a:lvl3pPr marL="1143000" indent="-228600" algn="l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SzPct val="65000"/>
              <a:buFont typeface="Wingdings 2" pitchFamily="29" charset="2"/>
              <a:buChar char="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pitchFamily="29" charset="-128"/>
              </a:defRPr>
            </a:lvl3pPr>
            <a:lvl4pPr marL="1600200" indent="-2286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65000"/>
              <a:buFont typeface="Wingdings 2" pitchFamily="29" charset="2"/>
              <a:buChar char="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pitchFamily="29" charset="-128"/>
              </a:defRPr>
            </a:lvl4pPr>
            <a:lvl5pPr marL="2057400" indent="-2286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65000"/>
              <a:buFont typeface="Wingdings 2" pitchFamily="29" charset="2"/>
              <a:buChar char="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pitchFamily="29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Font typeface="Wingdings 2" pitchFamily="29" charset="2"/>
              <a:buChar char=""/>
              <a:defRPr sz="1600">
                <a:solidFill>
                  <a:schemeClr val="folHlink"/>
                </a:solidFill>
                <a:latin typeface="+mn-lt"/>
                <a:ea typeface="ＭＳ Ｐゴシック" pitchFamily="29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Font typeface="Wingdings 2" pitchFamily="29" charset="2"/>
              <a:buChar char=""/>
              <a:defRPr sz="1600">
                <a:solidFill>
                  <a:schemeClr val="folHlink"/>
                </a:solidFill>
                <a:latin typeface="+mn-lt"/>
                <a:ea typeface="ＭＳ Ｐゴシック" pitchFamily="29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Font typeface="Wingdings 2" pitchFamily="29" charset="2"/>
              <a:buChar char=""/>
              <a:defRPr sz="1600">
                <a:solidFill>
                  <a:schemeClr val="folHlink"/>
                </a:solidFill>
                <a:latin typeface="+mn-lt"/>
                <a:ea typeface="ＭＳ Ｐゴシック" pitchFamily="29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Font typeface="Wingdings 2" pitchFamily="29" charset="2"/>
              <a:buChar char=""/>
              <a:defRPr sz="1600">
                <a:solidFill>
                  <a:schemeClr val="folHlink"/>
                </a:solidFill>
                <a:latin typeface="+mn-lt"/>
                <a:ea typeface="ＭＳ Ｐゴシック" pitchFamily="29" charset="-128"/>
              </a:defRPr>
            </a:lvl9pPr>
          </a:lstStyle>
          <a:p>
            <a:pPr marL="0" indent="0" defTabSz="914400">
              <a:spcBef>
                <a:spcPts val="0"/>
              </a:spcBef>
              <a:buFont typeface="Wingdings 3" pitchFamily="29" charset="2"/>
              <a:buNone/>
            </a:pPr>
            <a:endParaRPr lang="en-US" sz="1600" kern="0" dirty="0"/>
          </a:p>
          <a:p>
            <a:pPr marL="0" indent="0" defTabSz="914400">
              <a:spcBef>
                <a:spcPts val="0"/>
              </a:spcBef>
              <a:buFont typeface="Wingdings 3" pitchFamily="29" charset="2"/>
              <a:buNone/>
            </a:pPr>
            <a:endParaRPr lang="en-US" sz="1600" kern="0" dirty="0"/>
          </a:p>
          <a:p>
            <a:pPr marL="0" indent="0" defTabSz="914400">
              <a:spcBef>
                <a:spcPts val="0"/>
              </a:spcBef>
              <a:buFont typeface="Wingdings 3" pitchFamily="29" charset="2"/>
              <a:buNone/>
            </a:pPr>
            <a:endParaRPr lang="en-US" sz="1600" kern="0" dirty="0"/>
          </a:p>
          <a:p>
            <a:pPr marL="0" indent="0" defTabSz="914400">
              <a:lnSpc>
                <a:spcPct val="150000"/>
              </a:lnSpc>
              <a:spcBef>
                <a:spcPts val="0"/>
              </a:spcBef>
              <a:buFont typeface="Wingdings 3" pitchFamily="29" charset="2"/>
              <a:buNone/>
            </a:pPr>
            <a:r>
              <a:rPr lang="en-US" sz="2000" kern="0" dirty="0">
                <a:latin typeface="Courier New" panose="02070309020205020404" pitchFamily="49" charset="0"/>
                <a:cs typeface="Courier New" panose="02070309020205020404" pitchFamily="49" charset="0"/>
              </a:rPr>
              <a:t>when HTTP_REQUEST {</a:t>
            </a:r>
          </a:p>
          <a:p>
            <a:pPr marL="0" indent="0" defTabSz="914400">
              <a:lnSpc>
                <a:spcPct val="150000"/>
              </a:lnSpc>
              <a:spcBef>
                <a:spcPts val="0"/>
              </a:spcBef>
              <a:buFont typeface="Wingdings 3" pitchFamily="29" charset="2"/>
              <a:buNone/>
            </a:pPr>
            <a:r>
              <a:rPr lang="en-US" sz="2000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  if { [string </a:t>
            </a:r>
            <a:r>
              <a:rPr lang="en-US" sz="2000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tolower</a:t>
            </a:r>
            <a:r>
              <a:rPr lang="en-US" sz="2000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[HTTP::uri]] ends_with "cgi" } {</a:t>
            </a:r>
          </a:p>
          <a:p>
            <a:pPr marL="0" indent="0" defTabSz="914400">
              <a:lnSpc>
                <a:spcPct val="150000"/>
              </a:lnSpc>
              <a:spcBef>
                <a:spcPts val="0"/>
              </a:spcBef>
              <a:buFont typeface="Wingdings 3" pitchFamily="29" charset="2"/>
              <a:buNone/>
            </a:pPr>
            <a:r>
              <a:rPr lang="en-US" sz="2000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      pool </a:t>
            </a:r>
            <a:r>
              <a:rPr lang="en-US" sz="2000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cgi_pool</a:t>
            </a:r>
            <a:endParaRPr lang="en-US" sz="2000" kern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 defTabSz="914400">
              <a:lnSpc>
                <a:spcPct val="150000"/>
              </a:lnSpc>
              <a:spcBef>
                <a:spcPts val="0"/>
              </a:spcBef>
              <a:buFont typeface="Wingdings 3" pitchFamily="29" charset="2"/>
              <a:buNone/>
            </a:pPr>
            <a:r>
              <a:rPr lang="en-US" sz="2000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  } </a:t>
            </a:r>
            <a:r>
              <a:rPr lang="en-US" sz="2000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elseif</a:t>
            </a:r>
            <a:r>
              <a:rPr lang="en-US" sz="2000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{[string </a:t>
            </a:r>
            <a:r>
              <a:rPr lang="en-US" sz="2000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tolower</a:t>
            </a:r>
            <a:r>
              <a:rPr lang="en-US" sz="2000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[HTTP::uri]] starts_with "/abc" } {</a:t>
            </a:r>
          </a:p>
          <a:p>
            <a:pPr marL="0" indent="0" defTabSz="914400">
              <a:lnSpc>
                <a:spcPct val="150000"/>
              </a:lnSpc>
              <a:spcBef>
                <a:spcPts val="0"/>
              </a:spcBef>
              <a:buFont typeface="Wingdings 3" pitchFamily="29" charset="2"/>
              <a:buNone/>
            </a:pPr>
            <a:r>
              <a:rPr lang="en-US" sz="2000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      pool </a:t>
            </a:r>
            <a:r>
              <a:rPr lang="en-US" sz="2000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abc_servers</a:t>
            </a:r>
            <a:endParaRPr lang="en-US" sz="2000" kern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 defTabSz="914400">
              <a:lnSpc>
                <a:spcPct val="150000"/>
              </a:lnSpc>
              <a:spcBef>
                <a:spcPts val="0"/>
              </a:spcBef>
              <a:buFont typeface="Wingdings 3" pitchFamily="29" charset="2"/>
              <a:buNone/>
            </a:pPr>
            <a:r>
              <a:rPr lang="en-US" sz="2000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  }</a:t>
            </a:r>
          </a:p>
          <a:p>
            <a:pPr marL="0" indent="0" defTabSz="914400">
              <a:lnSpc>
                <a:spcPct val="150000"/>
              </a:lnSpc>
              <a:spcBef>
                <a:spcPts val="0"/>
              </a:spcBef>
              <a:buFont typeface="Wingdings 3" pitchFamily="29" charset="2"/>
              <a:buNone/>
            </a:pPr>
            <a:r>
              <a:rPr lang="en-US" sz="2000" kern="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defTabSz="914400">
              <a:defRPr/>
            </a:pPr>
            <a:endParaRPr lang="en-US" sz="1200" kern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C0F44C4-209F-4494-BFED-E8CDE8A4FBFC}"/>
              </a:ext>
            </a:extLst>
          </p:cNvPr>
          <p:cNvCxnSpPr>
            <a:cxnSpLocks noChangeShapeType="1"/>
            <a:endCxn id="5" idx="1"/>
          </p:cNvCxnSpPr>
          <p:nvPr/>
        </p:nvCxnSpPr>
        <p:spPr bwMode="auto">
          <a:xfrm flipV="1">
            <a:off x="6235547" y="2259182"/>
            <a:ext cx="3536194" cy="36259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6429AE6-DCD1-4757-9497-23CD481F0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1741" y="2089905"/>
            <a:ext cx="32277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600" dirty="0" err="1"/>
              <a:t>aFleX</a:t>
            </a:r>
            <a:r>
              <a:rPr lang="en-US" altLang="en-US" sz="1600" dirty="0"/>
              <a:t> Operators </a:t>
            </a:r>
          </a:p>
        </p:txBody>
      </p:sp>
      <p:cxnSp>
        <p:nvCxnSpPr>
          <p:cNvPr id="6" name="Straight Arrow Connector 3">
            <a:extLst>
              <a:ext uri="{FF2B5EF4-FFF2-40B4-BE49-F238E27FC236}">
                <a16:creationId xmlns:a16="http://schemas.microsoft.com/office/drawing/2014/main" id="{3232C9BB-A1C8-4768-A89A-D153AC37D3C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152947" y="2510678"/>
            <a:ext cx="2809080" cy="106121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Rectangle 4">
            <a:extLst>
              <a:ext uri="{FF2B5EF4-FFF2-40B4-BE49-F238E27FC236}">
                <a16:creationId xmlns:a16="http://schemas.microsoft.com/office/drawing/2014/main" id="{30CAD6F2-D7B3-470A-BE66-CC247ABE3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5547" y="2613125"/>
            <a:ext cx="1574634" cy="478092"/>
          </a:xfrm>
          <a:prstGeom prst="rect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lnSpc>
                <a:spcPct val="85000"/>
              </a:lnSpc>
              <a:buFontTx/>
              <a:buChar char="•"/>
            </a:pPr>
            <a:endParaRPr lang="en-US" altLang="en-US" sz="360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9B885F3-9476-422F-9A08-3B3934E93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2294" y="3570063"/>
            <a:ext cx="1683210" cy="432304"/>
          </a:xfrm>
          <a:prstGeom prst="rect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lnSpc>
                <a:spcPct val="85000"/>
              </a:lnSpc>
              <a:buFontTx/>
              <a:buChar char="•"/>
            </a:pPr>
            <a:endParaRPr lang="en-US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9453778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35B32A-3D37-4F1F-A6AA-33452E10D590}"/>
              </a:ext>
            </a:extLst>
          </p:cNvPr>
          <p:cNvSpPr txBox="1">
            <a:spLocks/>
          </p:cNvSpPr>
          <p:nvPr/>
        </p:nvSpPr>
        <p:spPr>
          <a:xfrm>
            <a:off x="596723" y="2052601"/>
            <a:ext cx="13406202" cy="5686520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Arial" charset="0"/>
              <a:buChar char="•"/>
            </a:pPr>
            <a:r>
              <a:rPr lang="en-US" altLang="en-US" sz="1400" b="1" dirty="0"/>
              <a:t>Relational operators</a:t>
            </a:r>
            <a:endParaRPr lang="en-US" altLang="en-US" sz="14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r>
              <a:rPr lang="en-US" altLang="en-US" sz="1400" dirty="0"/>
              <a:t>contains, matches, equals (</a:t>
            </a:r>
            <a:r>
              <a:rPr lang="en-US" altLang="en-US" sz="1400" dirty="0" err="1"/>
              <a:t>eq</a:t>
            </a:r>
            <a:r>
              <a:rPr lang="en-US" altLang="en-US" sz="1400" dirty="0"/>
              <a:t>, ==), </a:t>
            </a:r>
            <a:r>
              <a:rPr lang="en-US" altLang="en-US" sz="1400" dirty="0" err="1"/>
              <a:t>starts_with</a:t>
            </a:r>
            <a:r>
              <a:rPr lang="en-US" altLang="en-US" sz="1400" dirty="0"/>
              <a:t>, </a:t>
            </a:r>
            <a:r>
              <a:rPr lang="en-US" altLang="en-US" sz="1400" dirty="0" err="1"/>
              <a:t>ends_with</a:t>
            </a:r>
            <a:r>
              <a:rPr lang="en-US" altLang="en-US" sz="1400" dirty="0"/>
              <a:t> </a:t>
            </a:r>
          </a:p>
          <a:p>
            <a:pPr marL="284163" lvl="2" indent="-284163">
              <a:lnSpc>
                <a:spcPct val="100000"/>
              </a:lnSpc>
              <a:buClr>
                <a:schemeClr val="bg2"/>
              </a:buClr>
              <a:buFont typeface="Arial" charset="0"/>
              <a:buChar char="•"/>
            </a:pPr>
            <a:endParaRPr lang="en-US" altLang="en-US" sz="1400" b="1" dirty="0"/>
          </a:p>
          <a:p>
            <a:pPr marL="284163" lvl="2" indent="-284163">
              <a:lnSpc>
                <a:spcPct val="100000"/>
              </a:lnSpc>
              <a:buClr>
                <a:schemeClr val="bg2"/>
              </a:buClr>
              <a:buFont typeface="Arial" charset="0"/>
              <a:buChar char="•"/>
            </a:pPr>
            <a:endParaRPr lang="en-US" altLang="en-US" sz="1400" b="1" dirty="0"/>
          </a:p>
          <a:p>
            <a:pPr marL="284163" lvl="2" indent="-284163">
              <a:lnSpc>
                <a:spcPct val="100000"/>
              </a:lnSpc>
              <a:buClr>
                <a:schemeClr val="bg2"/>
              </a:buClr>
              <a:buFont typeface="Arial" charset="0"/>
              <a:buChar char="•"/>
            </a:pPr>
            <a:r>
              <a:rPr lang="en-US" altLang="en-US" sz="1400" b="1" dirty="0"/>
              <a:t>Logical operators</a:t>
            </a:r>
          </a:p>
          <a:p>
            <a:pPr marL="690563" lvl="3" indent="-284163">
              <a:spcBef>
                <a:spcPts val="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altLang="en-US" sz="1400" dirty="0"/>
              <a:t>not (!), and (&amp;&amp;), or (II)</a:t>
            </a:r>
          </a:p>
          <a:p>
            <a:pPr marL="284163" lvl="2" indent="-284163">
              <a:lnSpc>
                <a:spcPct val="100000"/>
              </a:lnSpc>
              <a:buClr>
                <a:schemeClr val="bg2"/>
              </a:buClr>
              <a:buFont typeface="Arial" charset="0"/>
              <a:buChar char="•"/>
            </a:pPr>
            <a:endParaRPr lang="en-US" altLang="en-US" sz="1400" b="1" dirty="0"/>
          </a:p>
          <a:p>
            <a:pPr marL="284163" lvl="2" indent="-284163">
              <a:lnSpc>
                <a:spcPct val="100000"/>
              </a:lnSpc>
              <a:buClr>
                <a:schemeClr val="bg2"/>
              </a:buClr>
              <a:buFont typeface="Arial" charset="0"/>
              <a:buChar char="•"/>
            </a:pPr>
            <a:endParaRPr lang="en-US" altLang="en-US" sz="1400" b="1" dirty="0"/>
          </a:p>
          <a:p>
            <a:pPr marL="284163" lvl="2" indent="-284163">
              <a:buClr>
                <a:schemeClr val="bg2"/>
              </a:buClr>
              <a:buFont typeface="Arial" charset="0"/>
              <a:buChar char="•"/>
            </a:pPr>
            <a:r>
              <a:rPr lang="en-US" altLang="en-US" sz="1400" b="1" dirty="0"/>
              <a:t>Regular expressions</a:t>
            </a:r>
          </a:p>
          <a:p>
            <a:pPr marL="690563" lvl="3" indent="-284163">
              <a:spcBef>
                <a:spcPts val="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altLang="en-US" sz="1400" dirty="0" err="1"/>
              <a:t>matches_regex</a:t>
            </a:r>
            <a:r>
              <a:rPr lang="en-US" altLang="en-US" sz="1400" dirty="0"/>
              <a:t>, </a:t>
            </a:r>
            <a:r>
              <a:rPr lang="en-US" altLang="en-US" sz="1400" dirty="0" err="1"/>
              <a:t>regexp</a:t>
            </a:r>
            <a:r>
              <a:rPr lang="en-US" altLang="en-US" sz="1400" dirty="0"/>
              <a:t>, </a:t>
            </a:r>
            <a:r>
              <a:rPr lang="en-US" altLang="en-US" sz="1400" dirty="0" err="1"/>
              <a:t>regsub</a:t>
            </a:r>
            <a:r>
              <a:rPr lang="en-US" altLang="en-US" sz="1400" dirty="0"/>
              <a:t>, ...</a:t>
            </a:r>
            <a:r>
              <a:rPr lang="en-US" altLang="en-US" sz="1400" dirty="0" err="1"/>
              <a:t>etc</a:t>
            </a:r>
            <a:r>
              <a:rPr lang="en-US" altLang="en-US" sz="1400" dirty="0"/>
              <a:t>…</a:t>
            </a:r>
            <a:endParaRPr lang="en-US" altLang="en-US" sz="1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380E4B-2DEF-430F-8470-9E8BF796C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011" y="425958"/>
            <a:ext cx="13426710" cy="729694"/>
          </a:xfrm>
        </p:spPr>
        <p:txBody>
          <a:bodyPr/>
          <a:lstStyle/>
          <a:p>
            <a:r>
              <a:rPr lang="en-US" dirty="0" err="1"/>
              <a:t>aFlex</a:t>
            </a:r>
            <a:r>
              <a:rPr lang="en-US" dirty="0"/>
              <a:t> Operator Types:</a:t>
            </a:r>
          </a:p>
        </p:txBody>
      </p:sp>
    </p:spTree>
    <p:extLst>
      <p:ext uri="{BB962C8B-B14F-4D97-AF65-F5344CB8AC3E}">
        <p14:creationId xmlns:p14="http://schemas.microsoft.com/office/powerpoint/2010/main" val="96411669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E21EF33D-50C6-49AF-B685-BA201989F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011" y="241231"/>
            <a:ext cx="13426710" cy="729694"/>
          </a:xfrm>
        </p:spPr>
        <p:txBody>
          <a:bodyPr/>
          <a:lstStyle/>
          <a:p>
            <a:r>
              <a:rPr lang="en-US" dirty="0" err="1"/>
              <a:t>aFlex</a:t>
            </a:r>
            <a:r>
              <a:rPr lang="en-US" dirty="0"/>
              <a:t> example for ‘Command’ (2 types)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9B178-33FA-4499-A964-6F3C84C7FD9B}"/>
              </a:ext>
            </a:extLst>
          </p:cNvPr>
          <p:cNvSpPr txBox="1">
            <a:spLocks/>
          </p:cNvSpPr>
          <p:nvPr/>
        </p:nvSpPr>
        <p:spPr>
          <a:xfrm>
            <a:off x="674011" y="1828799"/>
            <a:ext cx="10846966" cy="4146345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itchFamily="18" charset="2"/>
              <a:buNone/>
              <a:defRPr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when HTTP_REQUEST {</a:t>
            </a:r>
          </a:p>
          <a:p>
            <a:pPr marL="0" indent="0">
              <a:buFont typeface="Wingdings 3" pitchFamily="18" charset="2"/>
              <a:buNone/>
              <a:defRPr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if {[HTTP::host] equals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www.a10.com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 {</a:t>
            </a:r>
          </a:p>
          <a:p>
            <a:pPr marL="0" indent="0">
              <a:buFont typeface="Wingdings 3" pitchFamily="18" charset="2"/>
              <a:buNone/>
              <a:defRPr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snatpool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snat_1</a:t>
            </a:r>
          </a:p>
          <a:p>
            <a:pPr marL="0" indent="0">
              <a:buFont typeface="Wingdings 3" pitchFamily="18" charset="2"/>
              <a:buNone/>
              <a:defRPr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	pool web_sg1</a:t>
            </a:r>
          </a:p>
          <a:p>
            <a:pPr marL="0" indent="0">
              <a:buFont typeface="Wingdings 3" pitchFamily="18" charset="2"/>
              <a:buNone/>
              <a:defRPr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marL="0" indent="0">
              <a:buFont typeface="Wingdings 3" pitchFamily="18" charset="2"/>
              <a:buNone/>
              <a:defRPr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else{</a:t>
            </a:r>
          </a:p>
          <a:p>
            <a:pPr marL="0" indent="0">
              <a:buFont typeface="Wingdings 3" pitchFamily="18" charset="2"/>
              <a:buNone/>
              <a:defRPr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snatpool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snat_2</a:t>
            </a:r>
          </a:p>
          <a:p>
            <a:pPr marL="0" indent="0">
              <a:buFont typeface="Wingdings 3" pitchFamily="18" charset="2"/>
              <a:buNone/>
              <a:defRPr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	pool other-sg</a:t>
            </a:r>
          </a:p>
          <a:p>
            <a:pPr marL="0" indent="0">
              <a:buFont typeface="Wingdings 3" pitchFamily="18" charset="2"/>
              <a:buNone/>
              <a:defRPr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marL="0" indent="0">
              <a:buFont typeface="Wingdings 3" pitchFamily="18" charset="2"/>
              <a:buNone/>
              <a:defRPr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>
              <a:defRPr/>
            </a:pPr>
            <a:endParaRPr lang="en-US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EA26A8-0382-4610-AD51-B0ABD5F87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131" y="4850921"/>
            <a:ext cx="1322134" cy="337932"/>
          </a:xfrm>
          <a:prstGeom prst="rect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lnSpc>
                <a:spcPct val="85000"/>
              </a:lnSpc>
              <a:buFontTx/>
              <a:buChar char="•"/>
            </a:pPr>
            <a:endParaRPr lang="en-US" altLang="en-US" sz="3600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090433E1-BEF2-4D7B-B749-9FC2075A7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5726" y="1987148"/>
            <a:ext cx="468864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dirty="0" err="1"/>
              <a:t>aFleX</a:t>
            </a:r>
            <a:r>
              <a:rPr lang="en-US" altLang="en-US" dirty="0"/>
              <a:t> Namespace Command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A4A5340C-EB68-4B5C-85AF-C63B0CF50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667" y="5353264"/>
            <a:ext cx="702287" cy="346908"/>
          </a:xfrm>
          <a:prstGeom prst="rect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lnSpc>
                <a:spcPct val="85000"/>
              </a:lnSpc>
              <a:buFontTx/>
              <a:buChar char="•"/>
            </a:pPr>
            <a:endParaRPr lang="en-US" altLang="en-US" sz="3600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5F0AED9E-76CC-4FCE-A41B-D4CDF2BD2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1709" y="2375347"/>
            <a:ext cx="1784733" cy="435107"/>
          </a:xfrm>
          <a:prstGeom prst="rect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lnSpc>
                <a:spcPct val="85000"/>
              </a:lnSpc>
              <a:buFontTx/>
              <a:buChar char="•"/>
            </a:pPr>
            <a:endParaRPr lang="en-US" altLang="en-US" sz="360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C22F8D34-AB32-436F-A5B8-FC2E13274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6524" y="4358478"/>
            <a:ext cx="406522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dirty="0" err="1"/>
              <a:t>aFleX</a:t>
            </a:r>
            <a:r>
              <a:rPr lang="en-US" altLang="en-US" dirty="0"/>
              <a:t> Global Command</a:t>
            </a:r>
          </a:p>
        </p:txBody>
      </p:sp>
      <p:cxnSp>
        <p:nvCxnSpPr>
          <p:cNvPr id="9" name="Straight Arrow Connector 3">
            <a:extLst>
              <a:ext uri="{FF2B5EF4-FFF2-40B4-BE49-F238E27FC236}">
                <a16:creationId xmlns:a16="http://schemas.microsoft.com/office/drawing/2014/main" id="{F33E6660-15AB-4E32-8AE2-98E9EB294C4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024438" y="5107451"/>
            <a:ext cx="7354704" cy="41926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3">
            <a:extLst>
              <a:ext uri="{FF2B5EF4-FFF2-40B4-BE49-F238E27FC236}">
                <a16:creationId xmlns:a16="http://schemas.microsoft.com/office/drawing/2014/main" id="{B3015AF0-8467-4E11-9DF9-1E209884EDC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11715" y="2198131"/>
            <a:ext cx="4563898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3">
            <a:extLst>
              <a:ext uri="{FF2B5EF4-FFF2-40B4-BE49-F238E27FC236}">
                <a16:creationId xmlns:a16="http://schemas.microsoft.com/office/drawing/2014/main" id="{31CBA8E0-5C4A-48F3-B6D2-AD74CB19EEA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674938" y="4765082"/>
            <a:ext cx="6624073" cy="23790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Rectangle 32">
            <a:extLst>
              <a:ext uri="{FF2B5EF4-FFF2-40B4-BE49-F238E27FC236}">
                <a16:creationId xmlns:a16="http://schemas.microsoft.com/office/drawing/2014/main" id="{328E64C8-F09F-4130-8D52-F23B49E6E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9474" y="3423966"/>
            <a:ext cx="691480" cy="253657"/>
          </a:xfrm>
          <a:prstGeom prst="rect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lnSpc>
                <a:spcPct val="85000"/>
              </a:lnSpc>
              <a:buFontTx/>
              <a:buChar char="•"/>
            </a:pPr>
            <a:endParaRPr lang="en-US" altLang="en-US" sz="3600"/>
          </a:p>
        </p:txBody>
      </p:sp>
      <p:sp>
        <p:nvSpPr>
          <p:cNvPr id="13" name="Rectangle 33">
            <a:extLst>
              <a:ext uri="{FF2B5EF4-FFF2-40B4-BE49-F238E27FC236}">
                <a16:creationId xmlns:a16="http://schemas.microsoft.com/office/drawing/2014/main" id="{48B5E35B-E4B1-40BC-8B73-DB5CF0B75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9887" y="2855393"/>
            <a:ext cx="1322134" cy="355347"/>
          </a:xfrm>
          <a:prstGeom prst="rect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lnSpc>
                <a:spcPct val="85000"/>
              </a:lnSpc>
              <a:buFontTx/>
              <a:buChar char="•"/>
            </a:pPr>
            <a:endParaRPr lang="en-US" altLang="en-US" sz="3600"/>
          </a:p>
        </p:txBody>
      </p:sp>
      <p:cxnSp>
        <p:nvCxnSpPr>
          <p:cNvPr id="14" name="Straight Arrow Connector 3">
            <a:extLst>
              <a:ext uri="{FF2B5EF4-FFF2-40B4-BE49-F238E27FC236}">
                <a16:creationId xmlns:a16="http://schemas.microsoft.com/office/drawing/2014/main" id="{E0DC7591-2635-4F1D-8D9F-D87FDA971A1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24438" y="3612312"/>
            <a:ext cx="7274573" cy="87154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3">
            <a:extLst>
              <a:ext uri="{FF2B5EF4-FFF2-40B4-BE49-F238E27FC236}">
                <a16:creationId xmlns:a16="http://schemas.microsoft.com/office/drawing/2014/main" id="{8D5B16F7-7BA2-4968-BD33-B9F359BBB4C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74938" y="3079510"/>
            <a:ext cx="6704204" cy="106560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8453178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36B8CB-3E4A-4225-80EE-310FD63F0D27}"/>
              </a:ext>
            </a:extLst>
          </p:cNvPr>
          <p:cNvSpPr txBox="1">
            <a:spLocks/>
          </p:cNvSpPr>
          <p:nvPr/>
        </p:nvSpPr>
        <p:spPr>
          <a:xfrm>
            <a:off x="603503" y="1325021"/>
            <a:ext cx="13406202" cy="5686520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Events: </a:t>
            </a:r>
          </a:p>
          <a:p>
            <a:pPr lvl="1"/>
            <a:r>
              <a:rPr lang="en-US" altLang="en-US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Triggered based on client/server packet and/or connection flow. </a:t>
            </a:r>
          </a:p>
          <a:p>
            <a:r>
              <a:rPr lang="en-US" altLang="en-US" sz="1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Operators: </a:t>
            </a:r>
          </a:p>
          <a:p>
            <a:pPr lvl="1"/>
            <a:r>
              <a:rPr lang="en-US" altLang="en-US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 descriptive string representing a rational or logical operation to be executed.  </a:t>
            </a:r>
          </a:p>
          <a:p>
            <a:r>
              <a:rPr lang="en-US" altLang="en-US" sz="1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Commands: </a:t>
            </a:r>
          </a:p>
          <a:p>
            <a:pPr lvl="1"/>
            <a:r>
              <a:rPr lang="en-US" altLang="en-US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Used on elements within the packet flow headers in order to gather data and provide </a:t>
            </a:r>
            <a:r>
              <a:rPr lang="en-US" altLang="en-US" sz="16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aFleX</a:t>
            </a:r>
            <a:r>
              <a:rPr lang="en-US" altLang="en-US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functionality</a:t>
            </a:r>
          </a:p>
          <a:p>
            <a:r>
              <a:rPr lang="en-US" altLang="en-US" sz="1600" dirty="0">
                <a:solidFill>
                  <a:srgbClr val="FF0000"/>
                </a:solidFill>
              </a:rPr>
              <a:t>Variables: </a:t>
            </a:r>
          </a:p>
          <a:p>
            <a:pPr lvl="1"/>
            <a:r>
              <a:rPr lang="en-US" altLang="en-US" sz="1600" dirty="0">
                <a:solidFill>
                  <a:srgbClr val="FF0000"/>
                </a:solidFill>
              </a:rPr>
              <a:t>Used to store information to memory to be recalled when needed. </a:t>
            </a:r>
          </a:p>
          <a:p>
            <a:r>
              <a:rPr lang="en-US" altLang="en-US" sz="1600" b="1" i="1" dirty="0">
                <a:solidFill>
                  <a:srgbClr val="CBD6E9"/>
                </a:solidFill>
              </a:rPr>
              <a:t>Conditionals: </a:t>
            </a:r>
          </a:p>
          <a:p>
            <a:pPr lvl="1"/>
            <a:r>
              <a:rPr lang="en-US" altLang="en-US" sz="1600" i="1" dirty="0">
                <a:solidFill>
                  <a:srgbClr val="CBD6E9"/>
                </a:solidFill>
              </a:rPr>
              <a:t>C</a:t>
            </a:r>
            <a:r>
              <a:rPr lang="en-US" sz="1600" i="1" dirty="0">
                <a:solidFill>
                  <a:srgbClr val="CBD6E9"/>
                </a:solidFill>
              </a:rPr>
              <a:t>ontrol structure in programming that allows you to create a logical flow within your code</a:t>
            </a:r>
            <a:endParaRPr lang="en-US" altLang="en-US" sz="1600" i="1" dirty="0">
              <a:solidFill>
                <a:srgbClr val="CBD6E9"/>
              </a:solidFill>
            </a:endParaRPr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26DA76-827E-4E46-8EAF-4F6EB509C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011" y="241231"/>
            <a:ext cx="13426710" cy="729694"/>
          </a:xfrm>
        </p:spPr>
        <p:txBody>
          <a:bodyPr/>
          <a:lstStyle/>
          <a:p>
            <a:r>
              <a:rPr lang="en-US" dirty="0"/>
              <a:t>5 Basic Parts of an </a:t>
            </a:r>
            <a:r>
              <a:rPr lang="en-US" dirty="0" err="1"/>
              <a:t>Aflex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5586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BCD81F-E67E-4FDC-8EDF-CE959F470556}"/>
              </a:ext>
            </a:extLst>
          </p:cNvPr>
          <p:cNvSpPr txBox="1">
            <a:spLocks/>
          </p:cNvSpPr>
          <p:nvPr/>
        </p:nvSpPr>
        <p:spPr>
          <a:xfrm>
            <a:off x="673841" y="1636520"/>
            <a:ext cx="13406202" cy="5686520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b="1" dirty="0"/>
              <a:t>String </a:t>
            </a:r>
          </a:p>
          <a:p>
            <a:pPr marL="457200" lvl="1" indent="0">
              <a:buFont typeface="Arial"/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set var2 “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ATen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”</a:t>
            </a:r>
          </a:p>
          <a:p>
            <a:pPr marL="457200" lvl="1" indent="0">
              <a:buFont typeface="Arial"/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log “What company Rocks? $var2 !!!”</a:t>
            </a:r>
          </a:p>
          <a:p>
            <a:pPr marL="457200" lvl="1" indent="0">
              <a:buFont typeface="Arial"/>
              <a:buNone/>
            </a:pPr>
            <a:endParaRPr lang="en-US" sz="1600" b="1" dirty="0"/>
          </a:p>
          <a:p>
            <a:pPr lvl="1"/>
            <a:r>
              <a:rPr lang="en-US" b="1" dirty="0"/>
              <a:t>Integer </a:t>
            </a:r>
            <a:r>
              <a:rPr lang="en-US" sz="1600" b="1" dirty="0"/>
              <a:t>  (Note: TCL will initiate a numeric variable as a string and translate it to an integer if needed by the context of usage)</a:t>
            </a:r>
            <a:endParaRPr lang="en-US" dirty="0"/>
          </a:p>
          <a:p>
            <a:pPr marL="914400" lvl="2" indent="0">
              <a:buFont typeface="Arial"/>
              <a:buNone/>
            </a:pP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914400" lvl="2" indent="0">
              <a:buFont typeface="Arial"/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set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9</a:t>
            </a:r>
          </a:p>
          <a:p>
            <a:pPr marL="914400" lvl="2" indent="0">
              <a:buFont typeface="Arial"/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set ten [expr $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+ 1]</a:t>
            </a:r>
          </a:p>
          <a:p>
            <a:pPr marL="914400" lvl="2" indent="0">
              <a:buFont typeface="Arial"/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Log “What company Rocks?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A$ten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!!!”</a:t>
            </a:r>
          </a:p>
          <a:p>
            <a:pPr lvl="1"/>
            <a:endParaRPr lang="en-US" sz="1200" dirty="0"/>
          </a:p>
          <a:p>
            <a:pPr lvl="1"/>
            <a:endParaRPr lang="en-US" sz="1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AAEFFE-0F27-4B6F-8462-01EC6E2D2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29" y="415490"/>
            <a:ext cx="13426710" cy="729694"/>
          </a:xfrm>
        </p:spPr>
        <p:txBody>
          <a:bodyPr/>
          <a:lstStyle/>
          <a:p>
            <a:r>
              <a:rPr lang="en-US" dirty="0" err="1"/>
              <a:t>aFlex</a:t>
            </a:r>
            <a:r>
              <a:rPr lang="en-US" dirty="0"/>
              <a:t> example for ‘Variable’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0D7859ED-AB49-4687-BA5D-7F0E22589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8131" y="4451603"/>
            <a:ext cx="498524" cy="328594"/>
          </a:xfrm>
          <a:prstGeom prst="rect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lnSpc>
                <a:spcPct val="85000"/>
              </a:lnSpc>
              <a:buFontTx/>
              <a:buChar char="•"/>
            </a:pPr>
            <a:endParaRPr lang="en-US" altLang="en-US" sz="3600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68D14A91-FEB8-46A0-8B5B-F91C7DD7C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7393" y="2077596"/>
            <a:ext cx="611275" cy="328594"/>
          </a:xfrm>
          <a:prstGeom prst="rect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lnSpc>
                <a:spcPct val="85000"/>
              </a:lnSpc>
              <a:buFontTx/>
              <a:buChar char="•"/>
            </a:pPr>
            <a:endParaRPr lang="en-US" altLang="en-US" sz="3600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AB3EF765-A9FF-49F3-BF50-45740C278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8131" y="4849028"/>
            <a:ext cx="498524" cy="328594"/>
          </a:xfrm>
          <a:prstGeom prst="rect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lnSpc>
                <a:spcPct val="85000"/>
              </a:lnSpc>
              <a:buFontTx/>
              <a:buChar char="•"/>
            </a:pPr>
            <a:endParaRPr lang="en-US" altLang="en-US" sz="3600"/>
          </a:p>
        </p:txBody>
      </p:sp>
      <p:cxnSp>
        <p:nvCxnSpPr>
          <p:cNvPr id="7" name="Straight Arrow Connector 3">
            <a:extLst>
              <a:ext uri="{FF2B5EF4-FFF2-40B4-BE49-F238E27FC236}">
                <a16:creationId xmlns:a16="http://schemas.microsoft.com/office/drawing/2014/main" id="{6BE2A591-BBCE-4A35-8842-3553BF063C3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594759" y="4233558"/>
            <a:ext cx="7260441" cy="49430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6">
            <a:extLst>
              <a:ext uri="{FF2B5EF4-FFF2-40B4-BE49-F238E27FC236}">
                <a16:creationId xmlns:a16="http://schemas.microsoft.com/office/drawing/2014/main" id="{6EEE2358-9757-4BE5-B6BA-FF22F28CB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8341" y="3987337"/>
            <a:ext cx="248052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dirty="0" err="1"/>
              <a:t>aFleX</a:t>
            </a:r>
            <a:r>
              <a:rPr lang="en-US" altLang="en-US" dirty="0"/>
              <a:t> Variable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81D2DD19-BE1E-4517-AD4D-5C38481E0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8341" y="2201154"/>
            <a:ext cx="248052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dirty="0" err="1"/>
              <a:t>aFleX</a:t>
            </a:r>
            <a:r>
              <a:rPr lang="en-US" altLang="en-US" dirty="0"/>
              <a:t> Variable</a:t>
            </a:r>
          </a:p>
        </p:txBody>
      </p:sp>
      <p:cxnSp>
        <p:nvCxnSpPr>
          <p:cNvPr id="10" name="Straight Arrow Connector 3">
            <a:extLst>
              <a:ext uri="{FF2B5EF4-FFF2-40B4-BE49-F238E27FC236}">
                <a16:creationId xmlns:a16="http://schemas.microsoft.com/office/drawing/2014/main" id="{AEF01E91-A482-4A51-8891-B37C5F30C056}"/>
              </a:ext>
            </a:extLst>
          </p:cNvPr>
          <p:cNvCxnSpPr>
            <a:cxnSpLocks noChangeShapeType="1"/>
            <a:endCxn id="9" idx="1"/>
          </p:cNvCxnSpPr>
          <p:nvPr/>
        </p:nvCxnSpPr>
        <p:spPr bwMode="auto">
          <a:xfrm>
            <a:off x="3038764" y="2406190"/>
            <a:ext cx="6899577" cy="41186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3">
            <a:extLst>
              <a:ext uri="{FF2B5EF4-FFF2-40B4-BE49-F238E27FC236}">
                <a16:creationId xmlns:a16="http://schemas.microsoft.com/office/drawing/2014/main" id="{1A9991AD-15CB-48B7-81EF-7F05D1D1817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594759" y="4361356"/>
            <a:ext cx="7330349" cy="5708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7415202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196903-9C2A-4707-AFA5-04631A52B2F8}"/>
              </a:ext>
            </a:extLst>
          </p:cNvPr>
          <p:cNvSpPr txBox="1">
            <a:spLocks/>
          </p:cNvSpPr>
          <p:nvPr/>
        </p:nvSpPr>
        <p:spPr>
          <a:xfrm>
            <a:off x="497571" y="1768723"/>
            <a:ext cx="9782502" cy="5686520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200" b="1" dirty="0">
                <a:solidFill>
                  <a:srgbClr val="FF0000"/>
                </a:solidFill>
              </a:rPr>
              <a:t>if</a:t>
            </a: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{ [LB::status node $server port $::PORT </a:t>
            </a:r>
            <a:r>
              <a:rPr lang="en-US" sz="1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tcp</a:t>
            </a: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] equals "up“ } {</a:t>
            </a:r>
          </a:p>
          <a:p>
            <a:pPr marL="0" indent="0">
              <a:buFont typeface="Arial"/>
              <a:buNone/>
            </a:pP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	log “the server $server is up”</a:t>
            </a:r>
          </a:p>
          <a:p>
            <a:pPr marL="0" indent="0">
              <a:buFont typeface="Arial"/>
              <a:buNone/>
            </a:pP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}</a:t>
            </a:r>
            <a:r>
              <a:rPr lang="en-US" sz="1200" b="1" dirty="0">
                <a:solidFill>
                  <a:srgbClr val="FF0000"/>
                </a:solidFill>
              </a:rPr>
              <a:t> else </a:t>
            </a: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{</a:t>
            </a:r>
          </a:p>
          <a:p>
            <a:pPr marL="0" indent="0">
              <a:buFont typeface="Arial"/>
              <a:buNone/>
            </a:pP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	log “the server $server is down”</a:t>
            </a:r>
          </a:p>
          <a:p>
            <a:pPr marL="0" indent="0">
              <a:buFont typeface="Arial"/>
              <a:buNone/>
            </a:pP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}</a:t>
            </a:r>
          </a:p>
          <a:p>
            <a:pPr marL="0" lvl="1" indent="0">
              <a:buClr>
                <a:schemeClr val="bg2"/>
              </a:buClr>
              <a:buFont typeface="Arial"/>
              <a:buNone/>
            </a:pP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pPr marL="0" lvl="1" indent="0">
              <a:buClr>
                <a:schemeClr val="bg2"/>
              </a:buClr>
              <a:buFont typeface="Arial"/>
              <a:buNone/>
            </a:pP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pPr marL="0" lvl="1" indent="0">
              <a:buClr>
                <a:schemeClr val="bg2"/>
              </a:buClr>
              <a:buFont typeface="Arial"/>
              <a:buNone/>
            </a:pPr>
            <a:r>
              <a:rPr lang="en-US" sz="1200" b="1" dirty="0">
                <a:solidFill>
                  <a:srgbClr val="FF0000"/>
                </a:solidFill>
              </a:rPr>
              <a:t>switch</a:t>
            </a: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[LB::status node $server port $::PORT </a:t>
            </a:r>
            <a:r>
              <a:rPr lang="en-US" sz="1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tcp</a:t>
            </a: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] {</a:t>
            </a:r>
          </a:p>
          <a:p>
            <a:pPr marL="0" lvl="1" indent="0">
              <a:buClr>
                <a:schemeClr val="bg2"/>
              </a:buClr>
              <a:buFont typeface="Arial"/>
              <a:buNone/>
            </a:pP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	"up"  { log " the server $server is up" }</a:t>
            </a:r>
          </a:p>
          <a:p>
            <a:pPr marL="0" lvl="1" indent="0">
              <a:buClr>
                <a:schemeClr val="bg2"/>
              </a:buClr>
              <a:buFont typeface="Arial"/>
              <a:buNone/>
            </a:pP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	 "down"  { log "the server $server is down" }  </a:t>
            </a:r>
          </a:p>
          <a:p>
            <a:pPr marL="0" lvl="1" indent="0">
              <a:buClr>
                <a:schemeClr val="bg2"/>
              </a:buClr>
              <a:buFont typeface="Arial"/>
              <a:buNone/>
            </a:pP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}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9087B6-E91F-46EA-ACCB-97F86795C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011" y="437404"/>
            <a:ext cx="13426710" cy="729694"/>
          </a:xfrm>
        </p:spPr>
        <p:txBody>
          <a:bodyPr/>
          <a:lstStyle/>
          <a:p>
            <a:r>
              <a:rPr lang="en-US" dirty="0" err="1"/>
              <a:t>aFlex</a:t>
            </a:r>
            <a:r>
              <a:rPr lang="en-US" dirty="0"/>
              <a:t> example for ‘Conditionals’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1CB7B97-9BF5-4ECC-AFA9-580B90BD275B}"/>
              </a:ext>
            </a:extLst>
          </p:cNvPr>
          <p:cNvCxnSpPr>
            <a:cxnSpLocks/>
          </p:cNvCxnSpPr>
          <p:nvPr/>
        </p:nvCxnSpPr>
        <p:spPr bwMode="auto">
          <a:xfrm flipV="1">
            <a:off x="152190" y="3711097"/>
            <a:ext cx="11887620" cy="943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18478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383AB905-6F23-4626-96BE-96059FCC7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011" y="241231"/>
            <a:ext cx="13426710" cy="729694"/>
          </a:xfrm>
        </p:spPr>
        <p:txBody>
          <a:bodyPr/>
          <a:lstStyle/>
          <a:p>
            <a:r>
              <a:rPr lang="en-US" dirty="0"/>
              <a:t>How is an </a:t>
            </a:r>
            <a:r>
              <a:rPr lang="en-US" dirty="0" err="1"/>
              <a:t>aFlex</a:t>
            </a:r>
            <a:r>
              <a:rPr lang="en-US" dirty="0"/>
              <a:t> executed?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AF5991-5306-4835-9C79-E595A56FA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60" y="2401676"/>
            <a:ext cx="365753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12179A-0742-4780-8186-C4DA23FD38C4}"/>
              </a:ext>
            </a:extLst>
          </p:cNvPr>
          <p:cNvSpPr txBox="1"/>
          <p:nvPr/>
        </p:nvSpPr>
        <p:spPr>
          <a:xfrm>
            <a:off x="7238276" y="3234909"/>
            <a:ext cx="41403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Commands within the same event are executed in a sequential fashion.  </a:t>
            </a:r>
          </a:p>
        </p:txBody>
      </p:sp>
      <p:sp>
        <p:nvSpPr>
          <p:cNvPr id="5" name="Rounded Rectangle 36">
            <a:extLst>
              <a:ext uri="{FF2B5EF4-FFF2-40B4-BE49-F238E27FC236}">
                <a16:creationId xmlns:a16="http://schemas.microsoft.com/office/drawing/2014/main" id="{B4B96A73-7D4D-4AF5-B8D7-080BC6587CFC}"/>
              </a:ext>
            </a:extLst>
          </p:cNvPr>
          <p:cNvSpPr/>
          <p:nvPr/>
        </p:nvSpPr>
        <p:spPr>
          <a:xfrm>
            <a:off x="674011" y="2401676"/>
            <a:ext cx="5282386" cy="250283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7DAD88-835A-4264-8161-9AE6994EF4BC}"/>
              </a:ext>
            </a:extLst>
          </p:cNvPr>
          <p:cNvSpPr txBox="1"/>
          <p:nvPr/>
        </p:nvSpPr>
        <p:spPr>
          <a:xfrm>
            <a:off x="1090963" y="2401676"/>
            <a:ext cx="4865434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when HTTP_REQUEST {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set host [HTTP::host]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if { [info exists ::SG_ARRAY($host)] } {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log "host $host -&gt; pool $::SG_ARRAY($host)"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pool $::SG_ARRAY($host)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}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}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57241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1244E741-A790-4194-9B37-EF865515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011" y="241231"/>
            <a:ext cx="13426710" cy="729694"/>
          </a:xfrm>
        </p:spPr>
        <p:txBody>
          <a:bodyPr/>
          <a:lstStyle/>
          <a:p>
            <a:r>
              <a:rPr lang="en-US" dirty="0"/>
              <a:t>Can I bind more than one </a:t>
            </a:r>
            <a:r>
              <a:rPr lang="en-US" dirty="0" err="1"/>
              <a:t>aFlex</a:t>
            </a:r>
            <a:r>
              <a:rPr lang="en-US" dirty="0"/>
              <a:t> under the same </a:t>
            </a:r>
            <a:r>
              <a:rPr lang="en-US" dirty="0" err="1"/>
              <a:t>vPort</a:t>
            </a:r>
            <a:r>
              <a:rPr lang="en-US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B675C8-73AA-4BE6-8CDF-0B387637DD38}"/>
              </a:ext>
            </a:extLst>
          </p:cNvPr>
          <p:cNvSpPr txBox="1"/>
          <p:nvPr/>
        </p:nvSpPr>
        <p:spPr>
          <a:xfrm>
            <a:off x="674011" y="1313864"/>
            <a:ext cx="107236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When multiple </a:t>
            </a:r>
            <a:r>
              <a:rPr lang="en-US" sz="1600" dirty="0" err="1"/>
              <a:t>aflex’s</a:t>
            </a:r>
            <a:r>
              <a:rPr lang="en-US" sz="1600" dirty="0"/>
              <a:t> are bound to the same </a:t>
            </a:r>
            <a:r>
              <a:rPr lang="en-US" sz="1600" dirty="0" err="1"/>
              <a:t>vPort</a:t>
            </a:r>
            <a:r>
              <a:rPr lang="en-US" sz="1600" dirty="0"/>
              <a:t> as seen below, what specifies the order of execution –</a:t>
            </a:r>
          </a:p>
          <a:p>
            <a:r>
              <a:rPr lang="en-US" sz="1600" dirty="0"/>
              <a:t>what message below will be logged first?</a:t>
            </a:r>
          </a:p>
          <a:p>
            <a:pPr marL="457200" lvl="1" indent="0">
              <a:buNone/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slb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virtual-server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aflexlog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192.168.44.107</a:t>
            </a:r>
          </a:p>
          <a:p>
            <a:pPr marL="457200" lvl="1" indent="0">
              <a:buNone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port 80  http</a:t>
            </a:r>
          </a:p>
          <a:p>
            <a:pPr marL="457200" lvl="1" indent="0">
              <a:buNone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aflex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testing2</a:t>
            </a:r>
          </a:p>
          <a:p>
            <a:pPr marL="457200" lvl="1" indent="0">
              <a:buNone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aflex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testing1</a:t>
            </a:r>
          </a:p>
          <a:p>
            <a:pPr marL="457200" lvl="1" indent="0">
              <a:buNone/>
            </a:pPr>
            <a:r>
              <a:rPr lang="en-US" sz="1600" dirty="0"/>
              <a:t>      </a:t>
            </a:r>
          </a:p>
          <a:p>
            <a:endParaRPr lang="en-US" sz="1600" b="1" dirty="0"/>
          </a:p>
          <a:p>
            <a:r>
              <a:rPr lang="en-US" sz="1600" b="1" dirty="0" err="1"/>
              <a:t>Aflex</a:t>
            </a:r>
            <a:r>
              <a:rPr lang="en-US" sz="1600" b="1" dirty="0"/>
              <a:t> Testing 1:</a:t>
            </a:r>
          </a:p>
          <a:p>
            <a:r>
              <a:rPr lang="en-US" sz="1600" dirty="0"/>
              <a:t>when CLIENT_ACCEPTED {</a:t>
            </a:r>
          </a:p>
          <a:p>
            <a:r>
              <a:rPr lang="en-US" sz="1600" dirty="0"/>
              <a:t>set </a:t>
            </a:r>
            <a:r>
              <a:rPr lang="en-US" sz="1600" dirty="0" err="1"/>
              <a:t>ip</a:t>
            </a:r>
            <a:r>
              <a:rPr lang="en-US" sz="1600" dirty="0"/>
              <a:t> [IP::</a:t>
            </a:r>
            <a:r>
              <a:rPr lang="en-US" sz="1600" dirty="0" err="1"/>
              <a:t>client_addr</a:t>
            </a:r>
            <a:r>
              <a:rPr lang="en-US" sz="1600" dirty="0"/>
              <a:t>]</a:t>
            </a:r>
          </a:p>
          <a:p>
            <a:r>
              <a:rPr lang="it-IT" sz="1600" dirty="0"/>
              <a:t>Log " aflex1 client IP = $ip"</a:t>
            </a:r>
            <a:endParaRPr lang="en-US" sz="1600" dirty="0"/>
          </a:p>
          <a:p>
            <a:r>
              <a:rPr lang="en-US" sz="1600" dirty="0"/>
              <a:t>}</a:t>
            </a:r>
          </a:p>
          <a:p>
            <a:endParaRPr lang="en-US" sz="1600" b="1" dirty="0"/>
          </a:p>
          <a:p>
            <a:r>
              <a:rPr lang="en-US" sz="1600" b="1" dirty="0" err="1"/>
              <a:t>Aflex</a:t>
            </a:r>
            <a:r>
              <a:rPr lang="en-US" sz="1600" b="1" dirty="0"/>
              <a:t> Testing 2:</a:t>
            </a:r>
          </a:p>
          <a:p>
            <a:r>
              <a:rPr lang="en-US" sz="1600" dirty="0"/>
              <a:t>when CLIENT_ACCEPTED {</a:t>
            </a:r>
          </a:p>
          <a:p>
            <a:r>
              <a:rPr lang="en-US" sz="1600" dirty="0"/>
              <a:t>set </a:t>
            </a:r>
            <a:r>
              <a:rPr lang="en-US" sz="1600" dirty="0" err="1"/>
              <a:t>ip</a:t>
            </a:r>
            <a:r>
              <a:rPr lang="en-US" sz="1600" dirty="0"/>
              <a:t> [IP::</a:t>
            </a:r>
            <a:r>
              <a:rPr lang="en-US" sz="1600" dirty="0" err="1"/>
              <a:t>client_addr</a:t>
            </a:r>
            <a:r>
              <a:rPr lang="en-US" sz="1600" dirty="0"/>
              <a:t>]</a:t>
            </a:r>
          </a:p>
          <a:p>
            <a:r>
              <a:rPr lang="it-IT" sz="1600" dirty="0"/>
              <a:t>Log " aflex2 client IP = $ip"</a:t>
            </a:r>
          </a:p>
          <a:p>
            <a:r>
              <a:rPr lang="en-US" sz="1600" dirty="0"/>
              <a:t>}</a:t>
            </a:r>
          </a:p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85151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2272" y="1241541"/>
            <a:ext cx="8270623" cy="1362075"/>
          </a:xfrm>
        </p:spPr>
        <p:txBody>
          <a:bodyPr/>
          <a:lstStyle/>
          <a:p>
            <a:r>
              <a:rPr lang="en-US" sz="5400" b="1" i="0" dirty="0"/>
              <a:t>ADC-DDOS Feature</a:t>
            </a:r>
            <a:endParaRPr lang="en-US" sz="5000" b="1" i="0" dirty="0"/>
          </a:p>
        </p:txBody>
      </p:sp>
    </p:spTree>
    <p:extLst>
      <p:ext uri="{BB962C8B-B14F-4D97-AF65-F5344CB8AC3E}">
        <p14:creationId xmlns:p14="http://schemas.microsoft.com/office/powerpoint/2010/main" val="366859301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B9FE-A5B5-49A1-B49E-A9898C8E3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IP anomaly 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A7F937D-C433-4E66-8D70-73D050B51005}"/>
              </a:ext>
            </a:extLst>
          </p:cNvPr>
          <p:cNvSpPr txBox="1">
            <a:spLocks/>
          </p:cNvSpPr>
          <p:nvPr/>
        </p:nvSpPr>
        <p:spPr>
          <a:xfrm>
            <a:off x="571117" y="1031611"/>
            <a:ext cx="11775687" cy="4436004"/>
          </a:xfrm>
          <a:prstGeom prst="rect">
            <a:avLst/>
          </a:prstGeom>
        </p:spPr>
        <p:txBody>
          <a:bodyPr>
            <a:noAutofit/>
          </a:bodyPr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142869">
              <a:lnSpc>
                <a:spcPct val="150000"/>
              </a:lnSpc>
              <a:buNone/>
            </a:pPr>
            <a:r>
              <a:rPr lang="en-IN" sz="1400" dirty="0"/>
              <a:t>• Frag – Drops all IP fragments, which can be used to attack hosts that run IP stacks with known vulnerabilities in</a:t>
            </a:r>
          </a:p>
          <a:p>
            <a:pPr marL="0" indent="-142869">
              <a:lnSpc>
                <a:spcPct val="150000"/>
              </a:lnSpc>
              <a:buNone/>
            </a:pPr>
            <a:r>
              <a:rPr lang="en-IN" sz="1400" dirty="0"/>
              <a:t>  their fragment reassembly code</a:t>
            </a:r>
          </a:p>
          <a:p>
            <a:pPr marL="0" indent="-142869">
              <a:lnSpc>
                <a:spcPct val="150000"/>
              </a:lnSpc>
              <a:buNone/>
            </a:pPr>
            <a:r>
              <a:rPr lang="en-IN" sz="1400" dirty="0"/>
              <a:t>• IP-option – Drops all packets with IP options</a:t>
            </a:r>
          </a:p>
          <a:p>
            <a:pPr marL="0" indent="-142869">
              <a:lnSpc>
                <a:spcPct val="150000"/>
              </a:lnSpc>
              <a:buNone/>
            </a:pPr>
            <a:r>
              <a:rPr lang="en-IN" sz="1400" dirty="0"/>
              <a:t>• Land-attack – Drops spoofed SYN packets that contain the same IP address as the source and destination. These</a:t>
            </a:r>
          </a:p>
          <a:p>
            <a:pPr marL="0" indent="-142869">
              <a:lnSpc>
                <a:spcPct val="150000"/>
              </a:lnSpc>
              <a:buNone/>
            </a:pPr>
            <a:r>
              <a:rPr lang="en-IN" sz="1400" dirty="0"/>
              <a:t>  packets can be used to launch an “IP land attack”.</a:t>
            </a:r>
          </a:p>
          <a:p>
            <a:pPr marL="0" indent="-142869">
              <a:lnSpc>
                <a:spcPct val="150000"/>
              </a:lnSpc>
              <a:buNone/>
            </a:pPr>
            <a:r>
              <a:rPr lang="en-IN" sz="1400" dirty="0"/>
              <a:t>• Zero-length TCP window </a:t>
            </a:r>
          </a:p>
          <a:p>
            <a:pPr marL="0" indent="-142869">
              <a:lnSpc>
                <a:spcPct val="150000"/>
              </a:lnSpc>
              <a:buNone/>
            </a:pPr>
            <a:r>
              <a:rPr lang="en-IN" sz="1400" dirty="0"/>
              <a:t>• Out-of-sequence packet </a:t>
            </a:r>
          </a:p>
          <a:p>
            <a:pPr marL="0" indent="-142869">
              <a:lnSpc>
                <a:spcPct val="150000"/>
              </a:lnSpc>
              <a:buNone/>
            </a:pPr>
            <a:r>
              <a:rPr lang="en-IN" sz="1400" dirty="0"/>
              <a:t>• Ping-of-death – Drops all jumbo ICMP packets, which are also known as “ping of death” packets</a:t>
            </a:r>
          </a:p>
          <a:p>
            <a:pPr marL="0" indent="-142869">
              <a:lnSpc>
                <a:spcPct val="150000"/>
              </a:lnSpc>
              <a:buNone/>
            </a:pPr>
            <a:r>
              <a:rPr lang="en-IN" sz="1400" dirty="0"/>
              <a:t>• TCP-no-flag – Drops all TCP packets that have no TCP flags set</a:t>
            </a:r>
          </a:p>
          <a:p>
            <a:pPr marL="0" indent="-142869">
              <a:lnSpc>
                <a:spcPct val="150000"/>
              </a:lnSpc>
              <a:buNone/>
            </a:pPr>
            <a:r>
              <a:rPr lang="en-IN" sz="1400" dirty="0"/>
              <a:t>• TCP-SYN-FIN – Drops all TCP packets in which both the SYN and FIN flags are set</a:t>
            </a:r>
          </a:p>
          <a:p>
            <a:pPr marL="0" indent="-142869">
              <a:lnSpc>
                <a:spcPct val="150000"/>
              </a:lnSpc>
              <a:buNone/>
            </a:pPr>
            <a:r>
              <a:rPr lang="en-IN" sz="1400" dirty="0"/>
              <a:t>• TCP-SYN-frag – Drops incomplete (fragmented) TCP </a:t>
            </a:r>
            <a:r>
              <a:rPr lang="en-IN" sz="1400" dirty="0" err="1"/>
              <a:t>Syn</a:t>
            </a:r>
            <a:r>
              <a:rPr lang="en-IN" sz="1400" dirty="0"/>
              <a:t> packets, which can be used to launch TCP </a:t>
            </a:r>
            <a:r>
              <a:rPr lang="en-IN" sz="1400" dirty="0" err="1"/>
              <a:t>Syn</a:t>
            </a:r>
            <a:r>
              <a:rPr lang="en-IN" sz="1400" dirty="0"/>
              <a:t> flood</a:t>
            </a:r>
          </a:p>
          <a:p>
            <a:pPr marL="0" indent="-142869">
              <a:lnSpc>
                <a:spcPct val="150000"/>
              </a:lnSpc>
              <a:buNone/>
            </a:pPr>
            <a:r>
              <a:rPr lang="en-IN" sz="1400" dirty="0"/>
              <a:t>  attacks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253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duct-Thunder_Hardware.png">
            <a:extLst>
              <a:ext uri="{FF2B5EF4-FFF2-40B4-BE49-F238E27FC236}">
                <a16:creationId xmlns:a16="http://schemas.microsoft.com/office/drawing/2014/main" id="{2E15D594-9DED-4245-B013-6C45901D9F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452" y="3257958"/>
            <a:ext cx="2964873" cy="78381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76382EA-27A3-44B2-8AA6-F849E9AD7139}"/>
              </a:ext>
            </a:extLst>
          </p:cNvPr>
          <p:cNvCxnSpPr/>
          <p:nvPr/>
        </p:nvCxnSpPr>
        <p:spPr>
          <a:xfrm>
            <a:off x="3198379" y="3609975"/>
            <a:ext cx="0" cy="181133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CB2EC15-BADA-45CD-976D-7C9EE832EC46}"/>
              </a:ext>
            </a:extLst>
          </p:cNvPr>
          <p:cNvCxnSpPr/>
          <p:nvPr/>
        </p:nvCxnSpPr>
        <p:spPr>
          <a:xfrm>
            <a:off x="4163579" y="3609974"/>
            <a:ext cx="0" cy="181133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E7D8964-057A-40E8-80FA-C00EB1D2F0B5}"/>
              </a:ext>
            </a:extLst>
          </p:cNvPr>
          <p:cNvCxnSpPr/>
          <p:nvPr/>
        </p:nvCxnSpPr>
        <p:spPr>
          <a:xfrm>
            <a:off x="3655579" y="1798638"/>
            <a:ext cx="0" cy="1811337"/>
          </a:xfrm>
          <a:prstGeom prst="straightConnector1">
            <a:avLst/>
          </a:prstGeom>
          <a:ln>
            <a:solidFill>
              <a:schemeClr val="accent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1DFE8E6-3551-4CFD-AB06-02AE969012C0}"/>
              </a:ext>
            </a:extLst>
          </p:cNvPr>
          <p:cNvCxnSpPr/>
          <p:nvPr/>
        </p:nvCxnSpPr>
        <p:spPr>
          <a:xfrm>
            <a:off x="4620779" y="1798637"/>
            <a:ext cx="0" cy="1811337"/>
          </a:xfrm>
          <a:prstGeom prst="straightConnector1">
            <a:avLst/>
          </a:prstGeom>
          <a:ln>
            <a:solidFill>
              <a:schemeClr val="accent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C9531A1-5626-4F66-B6F4-B72E7E3D1FBD}"/>
              </a:ext>
            </a:extLst>
          </p:cNvPr>
          <p:cNvSpPr txBox="1"/>
          <p:nvPr/>
        </p:nvSpPr>
        <p:spPr>
          <a:xfrm>
            <a:off x="2459038" y="1692335"/>
            <a:ext cx="1625595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10.10.10.1/24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1C4FB9-A43A-48E8-B7C4-6C0AA5BB7479}"/>
              </a:ext>
            </a:extLst>
          </p:cNvPr>
          <p:cNvSpPr txBox="1"/>
          <p:nvPr/>
        </p:nvSpPr>
        <p:spPr>
          <a:xfrm>
            <a:off x="4773181" y="1706235"/>
            <a:ext cx="1625595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192.168.10.1/24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6A6F4D-6331-4DBE-BCF6-8735E102BEEE}"/>
              </a:ext>
            </a:extLst>
          </p:cNvPr>
          <p:cNvSpPr txBox="1"/>
          <p:nvPr/>
        </p:nvSpPr>
        <p:spPr>
          <a:xfrm>
            <a:off x="2385581" y="5362596"/>
            <a:ext cx="1625595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ea typeface="Roboto Light" charset="0"/>
                <a:cs typeface="Roboto Light" charset="0"/>
              </a:rPr>
              <a:t>1.1.1.1/24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C5F5D3-27D3-4B71-B934-19E41F9F52F0}"/>
              </a:ext>
            </a:extLst>
          </p:cNvPr>
          <p:cNvSpPr txBox="1"/>
          <p:nvPr/>
        </p:nvSpPr>
        <p:spPr>
          <a:xfrm>
            <a:off x="4163579" y="5303091"/>
            <a:ext cx="1625595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dirty="0">
                <a:ea typeface="Roboto Light" charset="0"/>
                <a:cs typeface="Roboto Light" charset="0"/>
              </a:rPr>
              <a:t>2.2.2</a:t>
            </a:r>
            <a:r>
              <a:rPr lang="en-IN" sz="1200" spc="0" dirty="0">
                <a:ea typeface="Roboto Light" charset="0"/>
                <a:cs typeface="Roboto Light" charset="0"/>
              </a:rPr>
              <a:t>.1/24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9614A32-1AE2-4493-95FC-AE841378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993" y="304779"/>
            <a:ext cx="13426710" cy="729694"/>
          </a:xfrm>
        </p:spPr>
        <p:txBody>
          <a:bodyPr/>
          <a:lstStyle/>
          <a:p>
            <a:r>
              <a:rPr lang="en-US" b="1" i="0" dirty="0"/>
              <a:t>Interface behavior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A1F4AD-D84A-41C3-B527-E048F8635C5D}"/>
              </a:ext>
            </a:extLst>
          </p:cNvPr>
          <p:cNvSpPr txBox="1"/>
          <p:nvPr/>
        </p:nvSpPr>
        <p:spPr>
          <a:xfrm>
            <a:off x="7265843" y="1136319"/>
            <a:ext cx="3851564" cy="143116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interface ethernet 1</a:t>
            </a:r>
          </a:p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  </a:t>
            </a:r>
            <a:r>
              <a:rPr lang="en-IN" sz="1400" dirty="0" err="1">
                <a:ea typeface="Roboto Light" charset="0"/>
                <a:cs typeface="Roboto Light" charset="0"/>
              </a:rPr>
              <a:t>ip</a:t>
            </a:r>
            <a:r>
              <a:rPr lang="en-IN" sz="1400" dirty="0">
                <a:ea typeface="Roboto Light" charset="0"/>
                <a:cs typeface="Roboto Light" charset="0"/>
              </a:rPr>
              <a:t> address 1.1.1.1/24</a:t>
            </a:r>
          </a:p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  enable</a:t>
            </a:r>
          </a:p>
          <a:p>
            <a:pPr marL="0" indent="0">
              <a:buFontTx/>
              <a:buNone/>
            </a:pPr>
            <a:endParaRPr lang="en-IN" sz="2400" spc="0" dirty="0" err="1">
              <a:ea typeface="Roboto Light" charset="0"/>
              <a:cs typeface="Roboto Light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F46109-6923-4CFC-929E-9A32AE81A1FC}"/>
              </a:ext>
            </a:extLst>
          </p:cNvPr>
          <p:cNvSpPr txBox="1"/>
          <p:nvPr/>
        </p:nvSpPr>
        <p:spPr>
          <a:xfrm>
            <a:off x="7265843" y="2178814"/>
            <a:ext cx="3851564" cy="143116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interface ethernet 2</a:t>
            </a:r>
          </a:p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  </a:t>
            </a:r>
            <a:r>
              <a:rPr lang="en-IN" sz="1400" dirty="0" err="1">
                <a:ea typeface="Roboto Light" charset="0"/>
                <a:cs typeface="Roboto Light" charset="0"/>
              </a:rPr>
              <a:t>ip</a:t>
            </a:r>
            <a:r>
              <a:rPr lang="en-IN" sz="1400" dirty="0">
                <a:ea typeface="Roboto Light" charset="0"/>
                <a:cs typeface="Roboto Light" charset="0"/>
              </a:rPr>
              <a:t> address 10.10.10.1/24</a:t>
            </a:r>
          </a:p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  enable</a:t>
            </a:r>
          </a:p>
          <a:p>
            <a:pPr marL="0" indent="0">
              <a:buFontTx/>
              <a:buNone/>
            </a:pPr>
            <a:endParaRPr lang="en-IN" sz="2400" spc="0" dirty="0" err="1">
              <a:ea typeface="Roboto Light" charset="0"/>
              <a:cs typeface="Roboto Light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96A839-DF27-4298-8EF8-A6BD0F6F1074}"/>
              </a:ext>
            </a:extLst>
          </p:cNvPr>
          <p:cNvSpPr txBox="1"/>
          <p:nvPr/>
        </p:nvSpPr>
        <p:spPr>
          <a:xfrm>
            <a:off x="7265843" y="3326194"/>
            <a:ext cx="3851564" cy="143116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interface ethernet 3</a:t>
            </a:r>
          </a:p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  </a:t>
            </a:r>
            <a:r>
              <a:rPr lang="en-IN" sz="1400" dirty="0" err="1">
                <a:ea typeface="Roboto Light" charset="0"/>
                <a:cs typeface="Roboto Light" charset="0"/>
              </a:rPr>
              <a:t>ip</a:t>
            </a:r>
            <a:r>
              <a:rPr lang="en-IN" sz="1400" dirty="0">
                <a:ea typeface="Roboto Light" charset="0"/>
                <a:cs typeface="Roboto Light" charset="0"/>
              </a:rPr>
              <a:t> address 2.2.2.1/24</a:t>
            </a:r>
          </a:p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  enable</a:t>
            </a:r>
          </a:p>
          <a:p>
            <a:pPr marL="0" indent="0">
              <a:buFontTx/>
              <a:buNone/>
            </a:pPr>
            <a:endParaRPr lang="en-IN" sz="2400" spc="0" dirty="0" err="1">
              <a:ea typeface="Roboto Light" charset="0"/>
              <a:cs typeface="Roboto Light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A33084-3111-4395-BF66-B7030634C677}"/>
              </a:ext>
            </a:extLst>
          </p:cNvPr>
          <p:cNvSpPr txBox="1"/>
          <p:nvPr/>
        </p:nvSpPr>
        <p:spPr>
          <a:xfrm>
            <a:off x="7265843" y="4515642"/>
            <a:ext cx="3851564" cy="143116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interface ethernet 4</a:t>
            </a:r>
          </a:p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  </a:t>
            </a:r>
            <a:r>
              <a:rPr lang="en-IN" sz="1400" dirty="0" err="1">
                <a:ea typeface="Roboto Light" charset="0"/>
                <a:cs typeface="Roboto Light" charset="0"/>
              </a:rPr>
              <a:t>ip</a:t>
            </a:r>
            <a:r>
              <a:rPr lang="en-IN" sz="1400" dirty="0">
                <a:ea typeface="Roboto Light" charset="0"/>
                <a:cs typeface="Roboto Light" charset="0"/>
              </a:rPr>
              <a:t> address 192.168.10.1/24</a:t>
            </a:r>
          </a:p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  enable</a:t>
            </a:r>
          </a:p>
          <a:p>
            <a:pPr marL="0" indent="0">
              <a:buFontTx/>
              <a:buNone/>
            </a:pPr>
            <a:endParaRPr lang="en-IN" sz="2400" spc="0" dirty="0" err="1"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42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6" grpId="0"/>
      <p:bldP spid="17" grpId="0"/>
      <p:bldP spid="18" grpId="0"/>
      <p:bldP spid="19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B9FE-A5B5-49A1-B49E-A9898C8E3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IP anomaly Configuration 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A7F937D-C433-4E66-8D70-73D050B51005}"/>
              </a:ext>
            </a:extLst>
          </p:cNvPr>
          <p:cNvSpPr txBox="1">
            <a:spLocks/>
          </p:cNvSpPr>
          <p:nvPr/>
        </p:nvSpPr>
        <p:spPr>
          <a:xfrm>
            <a:off x="571117" y="1031611"/>
            <a:ext cx="11775687" cy="4436004"/>
          </a:xfrm>
          <a:prstGeom prst="rect">
            <a:avLst/>
          </a:prstGeom>
        </p:spPr>
        <p:txBody>
          <a:bodyPr>
            <a:noAutofit/>
          </a:bodyPr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142869">
              <a:lnSpc>
                <a:spcPct val="150000"/>
              </a:lnSpc>
              <a:buNone/>
            </a:pPr>
            <a:r>
              <a:rPr lang="en-IN" sz="1000" dirty="0" err="1"/>
              <a:t>vThunder</a:t>
            </a:r>
            <a:r>
              <a:rPr lang="en-IN" sz="1000" dirty="0"/>
              <a:t>(config)# </a:t>
            </a:r>
            <a:r>
              <a:rPr lang="en-IN" sz="1000" dirty="0" err="1"/>
              <a:t>ip</a:t>
            </a:r>
            <a:r>
              <a:rPr lang="en-IN" sz="1000" dirty="0"/>
              <a:t> anomaly-drop ?</a:t>
            </a:r>
          </a:p>
          <a:p>
            <a:pPr marL="0" indent="-142869">
              <a:lnSpc>
                <a:spcPct val="150000"/>
              </a:lnSpc>
              <a:buNone/>
            </a:pPr>
            <a:r>
              <a:rPr lang="en-IN" sz="1000" dirty="0"/>
              <a:t>  bad-content       bad content threshold</a:t>
            </a:r>
          </a:p>
          <a:p>
            <a:pPr marL="0" indent="-142869">
              <a:lnSpc>
                <a:spcPct val="150000"/>
              </a:lnSpc>
              <a:buNone/>
            </a:pPr>
            <a:r>
              <a:rPr lang="en-IN" sz="1000" dirty="0"/>
              <a:t>  drop-all          drop all IP anomaly packets</a:t>
            </a:r>
          </a:p>
          <a:p>
            <a:pPr marL="0" indent="-142869">
              <a:lnSpc>
                <a:spcPct val="150000"/>
              </a:lnSpc>
              <a:buNone/>
            </a:pPr>
            <a:r>
              <a:rPr lang="en-IN" sz="1000" dirty="0"/>
              <a:t>  frag              drop all fragmented packets</a:t>
            </a:r>
          </a:p>
          <a:p>
            <a:pPr marL="0" indent="-142869">
              <a:lnSpc>
                <a:spcPct val="150000"/>
              </a:lnSpc>
              <a:buNone/>
            </a:pPr>
            <a:r>
              <a:rPr lang="en-IN" sz="1000" dirty="0"/>
              <a:t>  </a:t>
            </a:r>
            <a:r>
              <a:rPr lang="en-IN" sz="1000" dirty="0" err="1"/>
              <a:t>ip</a:t>
            </a:r>
            <a:r>
              <a:rPr lang="en-IN" sz="1000" dirty="0"/>
              <a:t>-option         drop packets with IP options</a:t>
            </a:r>
          </a:p>
          <a:p>
            <a:pPr marL="0" indent="-142869">
              <a:lnSpc>
                <a:spcPct val="150000"/>
              </a:lnSpc>
              <a:buNone/>
            </a:pPr>
            <a:r>
              <a:rPr lang="en-IN" sz="1000" dirty="0"/>
              <a:t>  land-attack       drop IP packets with the same source and destination  addresses</a:t>
            </a:r>
          </a:p>
          <a:p>
            <a:pPr marL="0" indent="-142869">
              <a:lnSpc>
                <a:spcPct val="150000"/>
              </a:lnSpc>
              <a:buNone/>
            </a:pPr>
            <a:r>
              <a:rPr lang="en-IN" sz="1000" dirty="0"/>
              <a:t>  out-of-sequence   out of sequence packet threshold</a:t>
            </a:r>
          </a:p>
          <a:p>
            <a:pPr marL="0" indent="-142869">
              <a:lnSpc>
                <a:spcPct val="150000"/>
              </a:lnSpc>
              <a:buNone/>
            </a:pPr>
            <a:r>
              <a:rPr lang="en-IN" sz="1000" dirty="0"/>
              <a:t>  packet-deformity  drop packets with deformity</a:t>
            </a:r>
          </a:p>
          <a:p>
            <a:pPr marL="0" indent="-142869">
              <a:lnSpc>
                <a:spcPct val="150000"/>
              </a:lnSpc>
              <a:buNone/>
            </a:pPr>
            <a:r>
              <a:rPr lang="en-IN" sz="1000" dirty="0"/>
              <a:t>  ping-of-death     drop oversize ICMP packets</a:t>
            </a:r>
          </a:p>
          <a:p>
            <a:pPr marL="0" indent="-142869">
              <a:lnSpc>
                <a:spcPct val="150000"/>
              </a:lnSpc>
              <a:buNone/>
            </a:pPr>
            <a:r>
              <a:rPr lang="en-IN" sz="1000" dirty="0"/>
              <a:t>  sampling-enable   Enable baselining</a:t>
            </a:r>
          </a:p>
          <a:p>
            <a:pPr marL="0" indent="-142869">
              <a:lnSpc>
                <a:spcPct val="150000"/>
              </a:lnSpc>
              <a:buNone/>
            </a:pPr>
            <a:r>
              <a:rPr lang="en-IN" sz="1000" dirty="0"/>
              <a:t>  security-attack   drop packets causing security attack</a:t>
            </a:r>
          </a:p>
          <a:p>
            <a:pPr marL="0" indent="-142869">
              <a:lnSpc>
                <a:spcPct val="150000"/>
              </a:lnSpc>
              <a:buNone/>
            </a:pPr>
            <a:r>
              <a:rPr lang="en-IN" sz="1000" dirty="0"/>
              <a:t>  </a:t>
            </a:r>
            <a:r>
              <a:rPr lang="en-IN" sz="1000" dirty="0" err="1"/>
              <a:t>tcp</a:t>
            </a:r>
            <a:r>
              <a:rPr lang="en-IN" sz="1000" dirty="0"/>
              <a:t>-no-flag       drop TCP packets with no flag</a:t>
            </a:r>
          </a:p>
          <a:p>
            <a:pPr marL="0" indent="-142869">
              <a:lnSpc>
                <a:spcPct val="150000"/>
              </a:lnSpc>
              <a:buNone/>
            </a:pPr>
            <a:r>
              <a:rPr lang="en-IN" sz="1000" dirty="0"/>
              <a:t>  </a:t>
            </a:r>
            <a:r>
              <a:rPr lang="en-IN" sz="1000" dirty="0" err="1"/>
              <a:t>tcp</a:t>
            </a:r>
            <a:r>
              <a:rPr lang="en-IN" sz="1000" dirty="0"/>
              <a:t>-</a:t>
            </a:r>
            <a:r>
              <a:rPr lang="en-IN" sz="1000" dirty="0" err="1"/>
              <a:t>syn</a:t>
            </a:r>
            <a:r>
              <a:rPr lang="en-IN" sz="1000" dirty="0"/>
              <a:t>-fin       drop TCP packets with both </a:t>
            </a:r>
            <a:r>
              <a:rPr lang="en-IN" sz="1000" dirty="0" err="1"/>
              <a:t>syn</a:t>
            </a:r>
            <a:r>
              <a:rPr lang="en-IN" sz="1000" dirty="0"/>
              <a:t> and fin flags set</a:t>
            </a:r>
          </a:p>
          <a:p>
            <a:pPr marL="0" indent="-142869">
              <a:lnSpc>
                <a:spcPct val="150000"/>
              </a:lnSpc>
              <a:buNone/>
            </a:pPr>
            <a:r>
              <a:rPr lang="en-IN" sz="1000" dirty="0"/>
              <a:t>  </a:t>
            </a:r>
            <a:r>
              <a:rPr lang="en-IN" sz="1000" dirty="0" err="1"/>
              <a:t>tcp</a:t>
            </a:r>
            <a:r>
              <a:rPr lang="en-IN" sz="1000" dirty="0"/>
              <a:t>-</a:t>
            </a:r>
            <a:r>
              <a:rPr lang="en-IN" sz="1000" dirty="0" err="1"/>
              <a:t>syn</a:t>
            </a:r>
            <a:r>
              <a:rPr lang="en-IN" sz="1000" dirty="0"/>
              <a:t>-frag      drop fragmented TCP packets with </a:t>
            </a:r>
            <a:r>
              <a:rPr lang="en-IN" sz="1000" dirty="0" err="1"/>
              <a:t>syn</a:t>
            </a:r>
            <a:r>
              <a:rPr lang="en-IN" sz="1000" dirty="0"/>
              <a:t> flag set</a:t>
            </a:r>
          </a:p>
          <a:p>
            <a:pPr marL="0" indent="-142869">
              <a:lnSpc>
                <a:spcPct val="150000"/>
              </a:lnSpc>
              <a:buNone/>
            </a:pPr>
            <a:r>
              <a:rPr lang="en-IN" sz="1000" dirty="0"/>
              <a:t>  zero-window       zero window size threshold</a:t>
            </a:r>
          </a:p>
        </p:txBody>
      </p:sp>
    </p:spTree>
    <p:extLst>
      <p:ext uri="{BB962C8B-B14F-4D97-AF65-F5344CB8AC3E}">
        <p14:creationId xmlns:p14="http://schemas.microsoft.com/office/powerpoint/2010/main" val="227783809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B9FE-A5B5-49A1-B49E-A9898C8E3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Policy Based Server Load Balancing (PBSLB)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24FDF2-A0AB-4089-AAEF-93639056E04F}"/>
              </a:ext>
            </a:extLst>
          </p:cNvPr>
          <p:cNvGrpSpPr/>
          <p:nvPr/>
        </p:nvGrpSpPr>
        <p:grpSpPr>
          <a:xfrm>
            <a:off x="8057769" y="1497983"/>
            <a:ext cx="1133856" cy="1064675"/>
            <a:chOff x="3424559" y="3887324"/>
            <a:chExt cx="850392" cy="798506"/>
          </a:xfrm>
        </p:grpSpPr>
        <p:pic>
          <p:nvPicPr>
            <p:cNvPr id="5" name="Picture 4" descr="Server.png">
              <a:extLst>
                <a:ext uri="{FF2B5EF4-FFF2-40B4-BE49-F238E27FC236}">
                  <a16:creationId xmlns:a16="http://schemas.microsoft.com/office/drawing/2014/main" id="{2BF8322A-381D-4D11-A0AD-9B252D491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3887324"/>
              <a:ext cx="850392" cy="245364"/>
            </a:xfrm>
            <a:prstGeom prst="rect">
              <a:avLst/>
            </a:prstGeom>
          </p:spPr>
        </p:pic>
        <p:pic>
          <p:nvPicPr>
            <p:cNvPr id="6" name="Picture 5" descr="Server.png">
              <a:extLst>
                <a:ext uri="{FF2B5EF4-FFF2-40B4-BE49-F238E27FC236}">
                  <a16:creationId xmlns:a16="http://schemas.microsoft.com/office/drawing/2014/main" id="{4C2EEF11-BEF1-4756-831A-E847A137A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163895"/>
              <a:ext cx="850392" cy="245364"/>
            </a:xfrm>
            <a:prstGeom prst="rect">
              <a:avLst/>
            </a:prstGeom>
          </p:spPr>
        </p:pic>
        <p:pic>
          <p:nvPicPr>
            <p:cNvPr id="7" name="Picture 6" descr="Server.png">
              <a:extLst>
                <a:ext uri="{FF2B5EF4-FFF2-40B4-BE49-F238E27FC236}">
                  <a16:creationId xmlns:a16="http://schemas.microsoft.com/office/drawing/2014/main" id="{FC431863-2404-4844-B422-88B5FFAF3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440466"/>
              <a:ext cx="850392" cy="245364"/>
            </a:xfrm>
            <a:prstGeom prst="rect">
              <a:avLst/>
            </a:prstGeom>
          </p:spPr>
        </p:pic>
      </p:grpSp>
      <p:pic>
        <p:nvPicPr>
          <p:cNvPr id="10" name="Picture 9" descr="User-Group 3.png">
            <a:extLst>
              <a:ext uri="{FF2B5EF4-FFF2-40B4-BE49-F238E27FC236}">
                <a16:creationId xmlns:a16="http://schemas.microsoft.com/office/drawing/2014/main" id="{EB19CE50-0F73-4EED-BCBD-DE4840540A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5245" y="3706867"/>
            <a:ext cx="890016" cy="627888"/>
          </a:xfrm>
          <a:prstGeom prst="rect">
            <a:avLst/>
          </a:prstGeom>
        </p:spPr>
      </p:pic>
      <p:pic>
        <p:nvPicPr>
          <p:cNvPr id="11" name="Picture 10" descr="Expert Group.png">
            <a:extLst>
              <a:ext uri="{FF2B5EF4-FFF2-40B4-BE49-F238E27FC236}">
                <a16:creationId xmlns:a16="http://schemas.microsoft.com/office/drawing/2014/main" id="{C970396B-3A0B-42A1-84AC-A6E6D16A43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022" y="2619693"/>
            <a:ext cx="890016" cy="629920"/>
          </a:xfrm>
          <a:prstGeom prst="rect">
            <a:avLst/>
          </a:prstGeom>
        </p:spPr>
      </p:pic>
      <p:pic>
        <p:nvPicPr>
          <p:cNvPr id="13" name="Picture 12" descr="Infected User_2.png">
            <a:extLst>
              <a:ext uri="{FF2B5EF4-FFF2-40B4-BE49-F238E27FC236}">
                <a16:creationId xmlns:a16="http://schemas.microsoft.com/office/drawing/2014/main" id="{AE53E9E8-5568-417A-8A8C-F7A59D3AF3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538" y="5025014"/>
            <a:ext cx="356717" cy="483445"/>
          </a:xfrm>
          <a:prstGeom prst="rect">
            <a:avLst/>
          </a:prstGeom>
        </p:spPr>
      </p:pic>
      <p:pic>
        <p:nvPicPr>
          <p:cNvPr id="14" name="Picture 13" descr="Infected User_2.png">
            <a:extLst>
              <a:ext uri="{FF2B5EF4-FFF2-40B4-BE49-F238E27FC236}">
                <a16:creationId xmlns:a16="http://schemas.microsoft.com/office/drawing/2014/main" id="{940F3865-C896-4F82-A50C-8EE0D52948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179" y="5030834"/>
            <a:ext cx="356717" cy="48344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F4F3F44-D612-4AB8-9297-FB2358CD3FCD}"/>
              </a:ext>
            </a:extLst>
          </p:cNvPr>
          <p:cNvSpPr/>
          <p:nvPr/>
        </p:nvSpPr>
        <p:spPr>
          <a:xfrm>
            <a:off x="1697556" y="5344642"/>
            <a:ext cx="508000" cy="4103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6" name="Picture 15" descr="Infected User_2.png">
            <a:extLst>
              <a:ext uri="{FF2B5EF4-FFF2-40B4-BE49-F238E27FC236}">
                <a16:creationId xmlns:a16="http://schemas.microsoft.com/office/drawing/2014/main" id="{9A446374-1FA5-4BC5-AE4B-8EC06E501C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588" y="4902641"/>
            <a:ext cx="463296" cy="627888"/>
          </a:xfrm>
          <a:prstGeom prst="rect">
            <a:avLst/>
          </a:prstGeom>
        </p:spPr>
      </p:pic>
      <p:pic>
        <p:nvPicPr>
          <p:cNvPr id="17" name="Picture 16" descr="Internet.png">
            <a:extLst>
              <a:ext uri="{FF2B5EF4-FFF2-40B4-BE49-F238E27FC236}">
                <a16:creationId xmlns:a16="http://schemas.microsoft.com/office/drawing/2014/main" id="{1AE4DBAE-7C94-4C51-A307-72BEAE7862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468" y="3573463"/>
            <a:ext cx="1533484" cy="1147640"/>
          </a:xfrm>
          <a:prstGeom prst="rect">
            <a:avLst/>
          </a:prstGeom>
        </p:spPr>
      </p:pic>
      <p:pic>
        <p:nvPicPr>
          <p:cNvPr id="18" name="Picture 17" descr="Product-Thunder_Hardware.png">
            <a:extLst>
              <a:ext uri="{FF2B5EF4-FFF2-40B4-BE49-F238E27FC236}">
                <a16:creationId xmlns:a16="http://schemas.microsoft.com/office/drawing/2014/main" id="{40CA9C20-E4C2-462E-A04C-0A9A0EF1BE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719" y="3993653"/>
            <a:ext cx="1237488" cy="32715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9B65C25-B6B8-4542-9DC3-9AF30C705FB9}"/>
              </a:ext>
            </a:extLst>
          </p:cNvPr>
          <p:cNvGrpSpPr/>
          <p:nvPr/>
        </p:nvGrpSpPr>
        <p:grpSpPr>
          <a:xfrm>
            <a:off x="10560050" y="3594472"/>
            <a:ext cx="1133856" cy="1064675"/>
            <a:chOff x="3424559" y="3887324"/>
            <a:chExt cx="850392" cy="798506"/>
          </a:xfrm>
        </p:grpSpPr>
        <p:pic>
          <p:nvPicPr>
            <p:cNvPr id="20" name="Picture 19" descr="Server.png">
              <a:extLst>
                <a:ext uri="{FF2B5EF4-FFF2-40B4-BE49-F238E27FC236}">
                  <a16:creationId xmlns:a16="http://schemas.microsoft.com/office/drawing/2014/main" id="{195FC3E4-AF64-444D-9899-F9D57D85D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3887324"/>
              <a:ext cx="850392" cy="245364"/>
            </a:xfrm>
            <a:prstGeom prst="rect">
              <a:avLst/>
            </a:prstGeom>
          </p:spPr>
        </p:pic>
        <p:pic>
          <p:nvPicPr>
            <p:cNvPr id="21" name="Picture 20" descr="Server.png">
              <a:extLst>
                <a:ext uri="{FF2B5EF4-FFF2-40B4-BE49-F238E27FC236}">
                  <a16:creationId xmlns:a16="http://schemas.microsoft.com/office/drawing/2014/main" id="{26036C98-44BB-469F-918C-B41E10181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163895"/>
              <a:ext cx="850392" cy="245364"/>
            </a:xfrm>
            <a:prstGeom prst="rect">
              <a:avLst/>
            </a:prstGeom>
          </p:spPr>
        </p:pic>
        <p:pic>
          <p:nvPicPr>
            <p:cNvPr id="22" name="Picture 21" descr="Server.png">
              <a:extLst>
                <a:ext uri="{FF2B5EF4-FFF2-40B4-BE49-F238E27FC236}">
                  <a16:creationId xmlns:a16="http://schemas.microsoft.com/office/drawing/2014/main" id="{E310F314-0CCA-4EE2-91C0-F426327B1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440466"/>
              <a:ext cx="850392" cy="245364"/>
            </a:xfrm>
            <a:prstGeom prst="rect">
              <a:avLst/>
            </a:prstGeom>
          </p:spPr>
        </p:pic>
      </p:grpSp>
      <p:pic>
        <p:nvPicPr>
          <p:cNvPr id="23" name="Picture 22" descr="Router_1.png">
            <a:extLst>
              <a:ext uri="{FF2B5EF4-FFF2-40B4-BE49-F238E27FC236}">
                <a16:creationId xmlns:a16="http://schemas.microsoft.com/office/drawing/2014/main" id="{FE640E02-5727-4F12-A381-A0EC07DF68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6269" y="3863293"/>
            <a:ext cx="627888" cy="627888"/>
          </a:xfrm>
          <a:prstGeom prst="rect">
            <a:avLst/>
          </a:prstGeom>
        </p:spPr>
      </p:pic>
      <p:sp>
        <p:nvSpPr>
          <p:cNvPr id="24" name="Arc 23">
            <a:extLst>
              <a:ext uri="{FF2B5EF4-FFF2-40B4-BE49-F238E27FC236}">
                <a16:creationId xmlns:a16="http://schemas.microsoft.com/office/drawing/2014/main" id="{088289BF-EF2C-4DB1-9A49-1608C7B4870A}"/>
              </a:ext>
            </a:extLst>
          </p:cNvPr>
          <p:cNvSpPr/>
          <p:nvPr/>
        </p:nvSpPr>
        <p:spPr>
          <a:xfrm flipV="1">
            <a:off x="2312537" y="1795813"/>
            <a:ext cx="13056880" cy="2217847"/>
          </a:xfrm>
          <a:prstGeom prst="arc">
            <a:avLst>
              <a:gd name="adj1" fmla="val 10962102"/>
              <a:gd name="adj2" fmla="val 13503037"/>
            </a:avLst>
          </a:prstGeom>
          <a:ln>
            <a:solidFill>
              <a:srgbClr val="00B05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D20A53D6-53AD-4C1B-830F-9DB45CC2B0FD}"/>
              </a:ext>
            </a:extLst>
          </p:cNvPr>
          <p:cNvSpPr/>
          <p:nvPr/>
        </p:nvSpPr>
        <p:spPr>
          <a:xfrm>
            <a:off x="2459038" y="4287896"/>
            <a:ext cx="13056880" cy="2522961"/>
          </a:xfrm>
          <a:prstGeom prst="arc">
            <a:avLst>
              <a:gd name="adj1" fmla="val 10962102"/>
              <a:gd name="adj2" fmla="val 13503037"/>
            </a:avLst>
          </a:prstGeom>
          <a:ln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664E13-50CE-4663-A755-4E7AFD14023C}"/>
              </a:ext>
            </a:extLst>
          </p:cNvPr>
          <p:cNvCxnSpPr>
            <a:cxnSpLocks/>
          </p:cNvCxnSpPr>
          <p:nvPr/>
        </p:nvCxnSpPr>
        <p:spPr>
          <a:xfrm>
            <a:off x="8610842" y="2528888"/>
            <a:ext cx="0" cy="1464765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E57399-EE66-4CA6-8638-73063EF596EE}"/>
              </a:ext>
            </a:extLst>
          </p:cNvPr>
          <p:cNvCxnSpPr/>
          <p:nvPr/>
        </p:nvCxnSpPr>
        <p:spPr>
          <a:xfrm>
            <a:off x="9182207" y="4157229"/>
            <a:ext cx="140335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D3F3503-1AA5-4C17-8BE3-6195313AD27A}"/>
              </a:ext>
            </a:extLst>
          </p:cNvPr>
          <p:cNvCxnSpPr>
            <a:cxnSpLocks/>
          </p:cNvCxnSpPr>
          <p:nvPr/>
        </p:nvCxnSpPr>
        <p:spPr>
          <a:xfrm>
            <a:off x="7079531" y="4157229"/>
            <a:ext cx="865188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E163B6A-A624-4A05-82D6-C6A319AF87E7}"/>
              </a:ext>
            </a:extLst>
          </p:cNvPr>
          <p:cNvSpPr txBox="1"/>
          <p:nvPr/>
        </p:nvSpPr>
        <p:spPr>
          <a:xfrm>
            <a:off x="1638282" y="3276349"/>
            <a:ext cx="1348509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1.1.1.0/24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1661FD-0059-49EB-9E15-F02F3D86CEAB}"/>
              </a:ext>
            </a:extLst>
          </p:cNvPr>
          <p:cNvSpPr txBox="1"/>
          <p:nvPr/>
        </p:nvSpPr>
        <p:spPr>
          <a:xfrm>
            <a:off x="1569022" y="4389389"/>
            <a:ext cx="1348509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dirty="0">
                <a:ea typeface="Roboto Light" charset="0"/>
                <a:cs typeface="Roboto Light" charset="0"/>
              </a:rPr>
              <a:t>2.2.2</a:t>
            </a:r>
            <a:r>
              <a:rPr lang="en-IN" sz="1000" spc="0" dirty="0">
                <a:ea typeface="Roboto Light" charset="0"/>
                <a:cs typeface="Roboto Light" charset="0"/>
              </a:rPr>
              <a:t>.0/24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24969E-A94A-4399-9E9B-0C94E2DD739C}"/>
              </a:ext>
            </a:extLst>
          </p:cNvPr>
          <p:cNvSpPr txBox="1"/>
          <p:nvPr/>
        </p:nvSpPr>
        <p:spPr>
          <a:xfrm>
            <a:off x="1569022" y="5597960"/>
            <a:ext cx="1348509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3.3.3.0/24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C08FB37-9EA4-4AC5-9D02-559F9B33A880}"/>
              </a:ext>
            </a:extLst>
          </p:cNvPr>
          <p:cNvCxnSpPr>
            <a:cxnSpLocks/>
          </p:cNvCxnSpPr>
          <p:nvPr/>
        </p:nvCxnSpPr>
        <p:spPr>
          <a:xfrm>
            <a:off x="8501207" y="2633946"/>
            <a:ext cx="0" cy="1231333"/>
          </a:xfrm>
          <a:prstGeom prst="line">
            <a:avLst/>
          </a:prstGeom>
          <a:ln>
            <a:solidFill>
              <a:srgbClr val="00B05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C2F7D40-AC8F-4F96-B23F-6B6182B2CCF1}"/>
              </a:ext>
            </a:extLst>
          </p:cNvPr>
          <p:cNvCxnSpPr>
            <a:cxnSpLocks/>
          </p:cNvCxnSpPr>
          <p:nvPr/>
        </p:nvCxnSpPr>
        <p:spPr>
          <a:xfrm>
            <a:off x="2523574" y="4147283"/>
            <a:ext cx="5253444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277149C-AA9D-4DAE-BE55-FF643DBDB318}"/>
              </a:ext>
            </a:extLst>
          </p:cNvPr>
          <p:cNvCxnSpPr>
            <a:cxnSpLocks/>
          </p:cNvCxnSpPr>
          <p:nvPr/>
        </p:nvCxnSpPr>
        <p:spPr>
          <a:xfrm>
            <a:off x="9321853" y="4058410"/>
            <a:ext cx="1124057" cy="0"/>
          </a:xfrm>
          <a:prstGeom prst="line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DB7670D7-7E92-4322-B647-D66BB145986D}"/>
              </a:ext>
            </a:extLst>
          </p:cNvPr>
          <p:cNvSpPr/>
          <p:nvPr/>
        </p:nvSpPr>
        <p:spPr>
          <a:xfrm>
            <a:off x="8057769" y="1497983"/>
            <a:ext cx="1098931" cy="1030905"/>
          </a:xfrm>
          <a:prstGeom prst="rect">
            <a:avLst/>
          </a:prstGeom>
          <a:solidFill>
            <a:srgbClr val="00B050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54100C8-264E-476F-8DF0-1432EAAA5DE0}"/>
              </a:ext>
            </a:extLst>
          </p:cNvPr>
          <p:cNvSpPr/>
          <p:nvPr/>
        </p:nvSpPr>
        <p:spPr>
          <a:xfrm>
            <a:off x="10593717" y="3590585"/>
            <a:ext cx="1098931" cy="1030905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7" name="Rounded Rectangular Callout 47">
            <a:extLst>
              <a:ext uri="{FF2B5EF4-FFF2-40B4-BE49-F238E27FC236}">
                <a16:creationId xmlns:a16="http://schemas.microsoft.com/office/drawing/2014/main" id="{885F0908-1B0F-4509-9FAD-7E0008A14ECF}"/>
              </a:ext>
            </a:extLst>
          </p:cNvPr>
          <p:cNvSpPr/>
          <p:nvPr/>
        </p:nvSpPr>
        <p:spPr>
          <a:xfrm>
            <a:off x="9726696" y="1807899"/>
            <a:ext cx="1400282" cy="427607"/>
          </a:xfrm>
          <a:prstGeom prst="wedgeRoundRectCallout">
            <a:avLst>
              <a:gd name="adj1" fmla="val -112537"/>
              <a:gd name="adj2" fmla="val 413544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Select service-group SG1</a:t>
            </a:r>
          </a:p>
        </p:txBody>
      </p:sp>
      <p:sp>
        <p:nvSpPr>
          <p:cNvPr id="48" name="Rounded Rectangular Callout 47">
            <a:extLst>
              <a:ext uri="{FF2B5EF4-FFF2-40B4-BE49-F238E27FC236}">
                <a16:creationId xmlns:a16="http://schemas.microsoft.com/office/drawing/2014/main" id="{3F1D7615-A19F-4F96-9284-3CD45283C0AF}"/>
              </a:ext>
            </a:extLst>
          </p:cNvPr>
          <p:cNvSpPr/>
          <p:nvPr/>
        </p:nvSpPr>
        <p:spPr>
          <a:xfrm>
            <a:off x="6080072" y="1594095"/>
            <a:ext cx="1400282" cy="427607"/>
          </a:xfrm>
          <a:prstGeom prst="wedgeRoundRectCallout">
            <a:avLst>
              <a:gd name="adj1" fmla="val 90901"/>
              <a:gd name="adj2" fmla="val 482083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Select service-group SG2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51E2AA0-79D7-4875-8CF7-B60C20652F42}"/>
              </a:ext>
            </a:extLst>
          </p:cNvPr>
          <p:cNvSpPr txBox="1"/>
          <p:nvPr/>
        </p:nvSpPr>
        <p:spPr>
          <a:xfrm>
            <a:off x="8313223" y="1155672"/>
            <a:ext cx="1348509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400" dirty="0">
                <a:ea typeface="Roboto Light" charset="0"/>
                <a:cs typeface="Roboto Light" charset="0"/>
              </a:rPr>
              <a:t>SG1</a:t>
            </a:r>
            <a:endParaRPr lang="en-IN" sz="1400" spc="0" dirty="0">
              <a:ea typeface="Roboto Light" charset="0"/>
              <a:cs typeface="Roboto Light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4F6803A-836A-4B85-9731-D2DDA83FB3FC}"/>
              </a:ext>
            </a:extLst>
          </p:cNvPr>
          <p:cNvSpPr txBox="1"/>
          <p:nvPr/>
        </p:nvSpPr>
        <p:spPr>
          <a:xfrm>
            <a:off x="10903149" y="4645870"/>
            <a:ext cx="1348509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400" dirty="0">
                <a:ea typeface="Roboto Light" charset="0"/>
                <a:cs typeface="Roboto Light" charset="0"/>
              </a:rPr>
              <a:t>SG2</a:t>
            </a:r>
            <a:endParaRPr lang="en-IN" sz="1400" spc="0" dirty="0">
              <a:ea typeface="Roboto Light" charset="0"/>
              <a:cs typeface="Roboto Light" charset="0"/>
            </a:endParaRPr>
          </a:p>
        </p:txBody>
      </p:sp>
      <p:sp>
        <p:nvSpPr>
          <p:cNvPr id="51" name="Rounded Rectangular Callout 47">
            <a:extLst>
              <a:ext uri="{FF2B5EF4-FFF2-40B4-BE49-F238E27FC236}">
                <a16:creationId xmlns:a16="http://schemas.microsoft.com/office/drawing/2014/main" id="{22EF9C23-55CB-4551-9E82-7CC2D8319130}"/>
              </a:ext>
            </a:extLst>
          </p:cNvPr>
          <p:cNvSpPr/>
          <p:nvPr/>
        </p:nvSpPr>
        <p:spPr>
          <a:xfrm>
            <a:off x="8759825" y="5692955"/>
            <a:ext cx="1400282" cy="427607"/>
          </a:xfrm>
          <a:prstGeom prst="wedgeRoundRectCallout">
            <a:avLst>
              <a:gd name="adj1" fmla="val -61468"/>
              <a:gd name="adj2" fmla="val -343125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Drop the request</a:t>
            </a:r>
          </a:p>
        </p:txBody>
      </p:sp>
    </p:spTree>
    <p:extLst>
      <p:ext uri="{BB962C8B-B14F-4D97-AF65-F5344CB8AC3E}">
        <p14:creationId xmlns:p14="http://schemas.microsoft.com/office/powerpoint/2010/main" val="218515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47" grpId="0" animBg="1"/>
      <p:bldP spid="48" grpId="0" animBg="1"/>
      <p:bldP spid="51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7618B9C-B10F-45A0-8D90-45E27AD4E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604" y="374002"/>
            <a:ext cx="10972800" cy="553892"/>
          </a:xfrm>
        </p:spPr>
        <p:txBody>
          <a:bodyPr/>
          <a:lstStyle/>
          <a:p>
            <a:r>
              <a:rPr lang="en-IN" b="1" i="0" dirty="0"/>
              <a:t>PBSLB Configuration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0D9BF1B-00C2-49CB-9ECD-95973B2198ED}"/>
              </a:ext>
            </a:extLst>
          </p:cNvPr>
          <p:cNvSpPr txBox="1">
            <a:spLocks/>
          </p:cNvSpPr>
          <p:nvPr/>
        </p:nvSpPr>
        <p:spPr>
          <a:xfrm>
            <a:off x="571117" y="1031611"/>
            <a:ext cx="11775687" cy="4436004"/>
          </a:xfrm>
          <a:prstGeom prst="rect">
            <a:avLst/>
          </a:prstGeom>
        </p:spPr>
        <p:txBody>
          <a:bodyPr>
            <a:noAutofit/>
          </a:bodyPr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8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600" dirty="0"/>
              <a:t>Create a BW list (ADC&gt;BW-List&gt;Create</a:t>
            </a:r>
            <a:r>
              <a:rPr lang="en-IN" sz="1000" dirty="0"/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IN" sz="1000" dirty="0"/>
              <a:t>		1.1.1.0/24 2 ;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IN" sz="1000" dirty="0"/>
              <a:t>		2.2.2.0/24 4 ;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IN" sz="1000" dirty="0"/>
              <a:t>		3.3.3.0/24 6 ; </a:t>
            </a:r>
          </a:p>
          <a:p>
            <a:pPr marL="14288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600" dirty="0"/>
              <a:t>Create Policy template</a:t>
            </a:r>
          </a:p>
          <a:p>
            <a:pPr marL="100533" lvl="1" indent="0">
              <a:lnSpc>
                <a:spcPct val="150000"/>
              </a:lnSpc>
              <a:buNone/>
            </a:pPr>
            <a:r>
              <a:rPr lang="en-IN" sz="1000" dirty="0"/>
              <a:t>		ACOS(config)# </a:t>
            </a:r>
            <a:r>
              <a:rPr lang="en-IN" sz="1000" dirty="0" err="1"/>
              <a:t>slb</a:t>
            </a:r>
            <a:r>
              <a:rPr lang="en-IN" sz="1000" dirty="0"/>
              <a:t> template policy bw1</a:t>
            </a:r>
          </a:p>
          <a:p>
            <a:pPr marL="100533" lvl="1" indent="0">
              <a:lnSpc>
                <a:spcPct val="150000"/>
              </a:lnSpc>
              <a:buNone/>
            </a:pPr>
            <a:r>
              <a:rPr lang="en-IN" sz="1000" dirty="0"/>
              <a:t>		ACOS(config-policy)# </a:t>
            </a:r>
            <a:r>
              <a:rPr lang="en-IN" sz="1000" dirty="0" err="1"/>
              <a:t>bw</a:t>
            </a:r>
            <a:r>
              <a:rPr lang="en-IN" sz="1000" dirty="0"/>
              <a:t>-list name bw1</a:t>
            </a:r>
          </a:p>
          <a:p>
            <a:pPr marL="100533" lvl="1" indent="0">
              <a:lnSpc>
                <a:spcPct val="150000"/>
              </a:lnSpc>
              <a:buNone/>
            </a:pPr>
            <a:r>
              <a:rPr lang="en-IN" sz="1000" dirty="0"/>
              <a:t>		ACOS(config-policy)# </a:t>
            </a:r>
            <a:r>
              <a:rPr lang="en-IN" sz="1000" dirty="0" err="1"/>
              <a:t>bw</a:t>
            </a:r>
            <a:r>
              <a:rPr lang="en-IN" sz="1000" dirty="0"/>
              <a:t>-list id 2 service-group SG1</a:t>
            </a:r>
          </a:p>
          <a:p>
            <a:pPr marL="100533" lvl="1" indent="0">
              <a:lnSpc>
                <a:spcPct val="150000"/>
              </a:lnSpc>
              <a:buNone/>
            </a:pPr>
            <a:r>
              <a:rPr lang="en-IN" sz="1000" dirty="0"/>
              <a:t>		ACOS(config-policy)# </a:t>
            </a:r>
            <a:r>
              <a:rPr lang="en-IN" sz="1000" dirty="0" err="1"/>
              <a:t>bw</a:t>
            </a:r>
            <a:r>
              <a:rPr lang="en-IN" sz="1000" dirty="0"/>
              <a:t>-list id 4 service-group SG2</a:t>
            </a:r>
          </a:p>
          <a:p>
            <a:pPr marL="100533" lvl="1" indent="0">
              <a:lnSpc>
                <a:spcPct val="150000"/>
              </a:lnSpc>
              <a:buNone/>
            </a:pPr>
            <a:r>
              <a:rPr lang="en-IN" sz="1000" dirty="0"/>
              <a:t>		ACOS(config-policy)# </a:t>
            </a:r>
            <a:r>
              <a:rPr lang="en-IN" sz="1000" dirty="0" err="1"/>
              <a:t>bw</a:t>
            </a:r>
            <a:r>
              <a:rPr lang="en-IN" sz="1000" dirty="0"/>
              <a:t>-list id 6 drop</a:t>
            </a:r>
          </a:p>
          <a:p>
            <a:pPr marL="386283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600" dirty="0"/>
              <a:t>Bind the template with Virtual Service</a:t>
            </a:r>
          </a:p>
          <a:p>
            <a:pPr marL="100533" lvl="1" indent="0">
              <a:lnSpc>
                <a:spcPct val="150000"/>
              </a:lnSpc>
              <a:buNone/>
            </a:pPr>
            <a:r>
              <a:rPr lang="en-IN" sz="1000" dirty="0"/>
              <a:t>		ACOS(config)# </a:t>
            </a:r>
            <a:r>
              <a:rPr lang="en-IN" sz="1000" dirty="0" err="1"/>
              <a:t>slb</a:t>
            </a:r>
            <a:r>
              <a:rPr lang="en-IN" sz="1000" dirty="0"/>
              <a:t> virtual-server PBSLB_VS1 10.10.10.10</a:t>
            </a:r>
          </a:p>
          <a:p>
            <a:pPr marL="100533" lvl="1" indent="0">
              <a:lnSpc>
                <a:spcPct val="150000"/>
              </a:lnSpc>
              <a:buNone/>
            </a:pPr>
            <a:r>
              <a:rPr lang="en-IN" sz="1000" dirty="0"/>
              <a:t>		ACOS(config-</a:t>
            </a:r>
            <a:r>
              <a:rPr lang="en-IN" sz="1000" dirty="0" err="1"/>
              <a:t>slb</a:t>
            </a:r>
            <a:r>
              <a:rPr lang="en-IN" sz="1000" dirty="0"/>
              <a:t> </a:t>
            </a:r>
            <a:r>
              <a:rPr lang="en-IN" sz="1000" dirty="0" err="1"/>
              <a:t>vserver</a:t>
            </a:r>
            <a:r>
              <a:rPr lang="en-IN" sz="1000" dirty="0"/>
              <a:t>)# port 80 http</a:t>
            </a:r>
          </a:p>
          <a:p>
            <a:pPr marL="100533" lvl="1" indent="0">
              <a:lnSpc>
                <a:spcPct val="150000"/>
              </a:lnSpc>
              <a:buNone/>
            </a:pPr>
            <a:r>
              <a:rPr lang="en-IN" sz="1000" dirty="0"/>
              <a:t>		ACOS(config-</a:t>
            </a:r>
            <a:r>
              <a:rPr lang="en-IN" sz="1000" dirty="0" err="1"/>
              <a:t>slb</a:t>
            </a:r>
            <a:r>
              <a:rPr lang="en-IN" sz="1000" dirty="0"/>
              <a:t> </a:t>
            </a:r>
            <a:r>
              <a:rPr lang="en-IN" sz="1000" dirty="0" err="1"/>
              <a:t>vserver-vport</a:t>
            </a:r>
            <a:r>
              <a:rPr lang="en-IN" sz="1000" dirty="0"/>
              <a:t>)# template policy bw1</a:t>
            </a:r>
          </a:p>
        </p:txBody>
      </p:sp>
    </p:spTree>
    <p:extLst>
      <p:ext uri="{BB962C8B-B14F-4D97-AF65-F5344CB8AC3E}">
        <p14:creationId xmlns:p14="http://schemas.microsoft.com/office/powerpoint/2010/main" val="234272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B9FE-A5B5-49A1-B49E-A9898C8E3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SYN-Cookie</a:t>
            </a:r>
          </a:p>
        </p:txBody>
      </p:sp>
      <p:pic>
        <p:nvPicPr>
          <p:cNvPr id="3" name="Picture 2" descr="Botnet Attack.png">
            <a:extLst>
              <a:ext uri="{FF2B5EF4-FFF2-40B4-BE49-F238E27FC236}">
                <a16:creationId xmlns:a16="http://schemas.microsoft.com/office/drawing/2014/main" id="{789D6AF5-4E3C-41F8-9BC7-676A563DD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562" y="3670182"/>
            <a:ext cx="936752" cy="627888"/>
          </a:xfrm>
          <a:prstGeom prst="rect">
            <a:avLst/>
          </a:prstGeom>
        </p:spPr>
      </p:pic>
      <p:pic>
        <p:nvPicPr>
          <p:cNvPr id="4" name="Picture 3" descr="Laptop.png">
            <a:extLst>
              <a:ext uri="{FF2B5EF4-FFF2-40B4-BE49-F238E27FC236}">
                <a16:creationId xmlns:a16="http://schemas.microsoft.com/office/drawing/2014/main" id="{1A9ED085-0696-432D-B969-251B4B7752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562" y="1842643"/>
            <a:ext cx="936752" cy="629920"/>
          </a:xfrm>
          <a:prstGeom prst="rect">
            <a:avLst/>
          </a:prstGeom>
        </p:spPr>
      </p:pic>
      <p:pic>
        <p:nvPicPr>
          <p:cNvPr id="5" name="Picture 4" descr="Server.png">
            <a:extLst>
              <a:ext uri="{FF2B5EF4-FFF2-40B4-BE49-F238E27FC236}">
                <a16:creationId xmlns:a16="http://schemas.microsoft.com/office/drawing/2014/main" id="{DF127C5B-E72A-4376-B57D-AB8F7056AB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899" y="2044290"/>
            <a:ext cx="1031601" cy="226625"/>
          </a:xfrm>
          <a:prstGeom prst="rect">
            <a:avLst/>
          </a:prstGeom>
        </p:spPr>
      </p:pic>
      <p:pic>
        <p:nvPicPr>
          <p:cNvPr id="6" name="Picture 5" descr="Product-Thunder_Hardware.png">
            <a:extLst>
              <a:ext uri="{FF2B5EF4-FFF2-40B4-BE49-F238E27FC236}">
                <a16:creationId xmlns:a16="http://schemas.microsoft.com/office/drawing/2014/main" id="{BDCE9742-FF3F-4FB0-BC62-D4D5078A92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196" y="1994027"/>
            <a:ext cx="1237488" cy="327152"/>
          </a:xfrm>
          <a:prstGeom prst="rect">
            <a:avLst/>
          </a:prstGeom>
        </p:spPr>
      </p:pic>
      <p:pic>
        <p:nvPicPr>
          <p:cNvPr id="7" name="Picture 6" descr="Server.png">
            <a:extLst>
              <a:ext uri="{FF2B5EF4-FFF2-40B4-BE49-F238E27FC236}">
                <a16:creationId xmlns:a16="http://schemas.microsoft.com/office/drawing/2014/main" id="{04D03BD0-4B57-4C0B-B344-60D6C4826D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899" y="3871830"/>
            <a:ext cx="1031601" cy="226625"/>
          </a:xfrm>
          <a:prstGeom prst="rect">
            <a:avLst/>
          </a:prstGeom>
        </p:spPr>
      </p:pic>
      <p:pic>
        <p:nvPicPr>
          <p:cNvPr id="8" name="Picture 7" descr="Product-Thunder_Hardware.png">
            <a:extLst>
              <a:ext uri="{FF2B5EF4-FFF2-40B4-BE49-F238E27FC236}">
                <a16:creationId xmlns:a16="http://schemas.microsoft.com/office/drawing/2014/main" id="{E435E6EE-9023-43B1-B4A4-41C48D7DB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196" y="3821567"/>
            <a:ext cx="1237488" cy="3271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450596-EC33-4BBD-A0AC-C45281A4FBA2}"/>
              </a:ext>
            </a:extLst>
          </p:cNvPr>
          <p:cNvSpPr txBox="1"/>
          <p:nvPr/>
        </p:nvSpPr>
        <p:spPr>
          <a:xfrm>
            <a:off x="2275807" y="2540611"/>
            <a:ext cx="1254369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600" spc="0" dirty="0">
                <a:ea typeface="Roboto Light" charset="0"/>
                <a:cs typeface="Roboto Light" charset="0"/>
              </a:rPr>
              <a:t>Client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6113C5-3949-4B52-A18D-BBA9E26BDD0E}"/>
              </a:ext>
            </a:extLst>
          </p:cNvPr>
          <p:cNvSpPr txBox="1"/>
          <p:nvPr/>
        </p:nvSpPr>
        <p:spPr>
          <a:xfrm>
            <a:off x="2275807" y="4509258"/>
            <a:ext cx="1254369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600" spc="0" dirty="0">
                <a:ea typeface="Roboto Light" charset="0"/>
                <a:cs typeface="Roboto Light" charset="0"/>
              </a:rPr>
              <a:t>Attacker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F475E1-F4A7-402D-966F-BF50B98234FA}"/>
              </a:ext>
            </a:extLst>
          </p:cNvPr>
          <p:cNvSpPr txBox="1"/>
          <p:nvPr/>
        </p:nvSpPr>
        <p:spPr>
          <a:xfrm>
            <a:off x="5505328" y="2523734"/>
            <a:ext cx="1254369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600" spc="0" dirty="0">
                <a:ea typeface="Roboto Light" charset="0"/>
                <a:cs typeface="Roboto Light" charset="0"/>
              </a:rPr>
              <a:t>Thunder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9A97ED-9B09-4DA8-BC4F-EA95DBF49269}"/>
              </a:ext>
            </a:extLst>
          </p:cNvPr>
          <p:cNvSpPr txBox="1"/>
          <p:nvPr/>
        </p:nvSpPr>
        <p:spPr>
          <a:xfrm>
            <a:off x="5525844" y="4502655"/>
            <a:ext cx="1254369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600" spc="0" dirty="0">
                <a:ea typeface="Roboto Light" charset="0"/>
                <a:cs typeface="Roboto Light" charset="0"/>
              </a:rPr>
              <a:t>Thunder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DAD604-0784-4EF8-A6CA-ABFB0FD67A55}"/>
              </a:ext>
            </a:extLst>
          </p:cNvPr>
          <p:cNvSpPr txBox="1"/>
          <p:nvPr/>
        </p:nvSpPr>
        <p:spPr>
          <a:xfrm>
            <a:off x="8825947" y="2483853"/>
            <a:ext cx="1254369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600" spc="0" dirty="0">
                <a:ea typeface="Roboto Light" charset="0"/>
                <a:cs typeface="Roboto Light" charset="0"/>
              </a:rPr>
              <a:t>Server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897E45-165E-4BBA-816F-304830A0CA83}"/>
              </a:ext>
            </a:extLst>
          </p:cNvPr>
          <p:cNvSpPr txBox="1"/>
          <p:nvPr/>
        </p:nvSpPr>
        <p:spPr>
          <a:xfrm>
            <a:off x="8724900" y="4417914"/>
            <a:ext cx="1254369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600" spc="0" dirty="0">
                <a:ea typeface="Roboto Light" charset="0"/>
                <a:cs typeface="Roboto Light" charset="0"/>
              </a:rPr>
              <a:t>Server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C7E9596-AF5F-4D18-8909-65DCE1C4C506}"/>
              </a:ext>
            </a:extLst>
          </p:cNvPr>
          <p:cNvCxnSpPr/>
          <p:nvPr/>
        </p:nvCxnSpPr>
        <p:spPr>
          <a:xfrm>
            <a:off x="3143314" y="1994027"/>
            <a:ext cx="2089086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B0CF4EA-E26D-4C0F-B164-8790DE1C135E}"/>
              </a:ext>
            </a:extLst>
          </p:cNvPr>
          <p:cNvSpPr txBox="1"/>
          <p:nvPr/>
        </p:nvSpPr>
        <p:spPr>
          <a:xfrm>
            <a:off x="4030600" y="1863970"/>
            <a:ext cx="541399" cy="2531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SYN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F7B0054-8CA9-45EC-978E-97B5B59D3AA1}"/>
              </a:ext>
            </a:extLst>
          </p:cNvPr>
          <p:cNvCxnSpPr/>
          <p:nvPr/>
        </p:nvCxnSpPr>
        <p:spPr>
          <a:xfrm>
            <a:off x="3145818" y="2157602"/>
            <a:ext cx="2089086" cy="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D3B8E9B-91A1-42D9-8E23-027F1C61DC7E}"/>
              </a:ext>
            </a:extLst>
          </p:cNvPr>
          <p:cNvSpPr txBox="1"/>
          <p:nvPr/>
        </p:nvSpPr>
        <p:spPr>
          <a:xfrm>
            <a:off x="3413157" y="2034491"/>
            <a:ext cx="165919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SYN-ack(with SYN-cookie)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EBA26EA-685B-4FE6-818C-A9EBD257E8F2}"/>
              </a:ext>
            </a:extLst>
          </p:cNvPr>
          <p:cNvCxnSpPr/>
          <p:nvPr/>
        </p:nvCxnSpPr>
        <p:spPr>
          <a:xfrm>
            <a:off x="3145818" y="2321179"/>
            <a:ext cx="2089086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41852AC-A5FC-40DB-895C-9E4F2734E015}"/>
              </a:ext>
            </a:extLst>
          </p:cNvPr>
          <p:cNvSpPr txBox="1"/>
          <p:nvPr/>
        </p:nvSpPr>
        <p:spPr>
          <a:xfrm>
            <a:off x="4025075" y="2229821"/>
            <a:ext cx="541399" cy="2531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ACK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35272B3-4C01-45DF-A900-64605C1F5A82}"/>
              </a:ext>
            </a:extLst>
          </p:cNvPr>
          <p:cNvCxnSpPr/>
          <p:nvPr/>
        </p:nvCxnSpPr>
        <p:spPr>
          <a:xfrm>
            <a:off x="6551813" y="2157602"/>
            <a:ext cx="2089086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65D49F0-3A0E-4B9D-A128-0CE622D9C014}"/>
              </a:ext>
            </a:extLst>
          </p:cNvPr>
          <p:cNvSpPr txBox="1"/>
          <p:nvPr/>
        </p:nvSpPr>
        <p:spPr>
          <a:xfrm>
            <a:off x="7464425" y="2027544"/>
            <a:ext cx="541399" cy="2531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SYN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9A94E3F-3A0A-4405-A03F-6B2B30135B8C}"/>
              </a:ext>
            </a:extLst>
          </p:cNvPr>
          <p:cNvCxnSpPr/>
          <p:nvPr/>
        </p:nvCxnSpPr>
        <p:spPr>
          <a:xfrm>
            <a:off x="3183124" y="3684022"/>
            <a:ext cx="2089086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8B4A63B-E382-424E-A400-9E3260FEFFC8}"/>
              </a:ext>
            </a:extLst>
          </p:cNvPr>
          <p:cNvSpPr txBox="1"/>
          <p:nvPr/>
        </p:nvSpPr>
        <p:spPr>
          <a:xfrm>
            <a:off x="4070410" y="3553965"/>
            <a:ext cx="541399" cy="2531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SYN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CD6E8A9-CF3A-424C-B60B-045DB4032F4D}"/>
              </a:ext>
            </a:extLst>
          </p:cNvPr>
          <p:cNvCxnSpPr/>
          <p:nvPr/>
        </p:nvCxnSpPr>
        <p:spPr>
          <a:xfrm>
            <a:off x="3185628" y="3847597"/>
            <a:ext cx="2089086" cy="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E319B07-60AD-4DAB-980C-947C5D7DFA22}"/>
              </a:ext>
            </a:extLst>
          </p:cNvPr>
          <p:cNvSpPr txBox="1"/>
          <p:nvPr/>
        </p:nvSpPr>
        <p:spPr>
          <a:xfrm>
            <a:off x="3452967" y="3724486"/>
            <a:ext cx="165919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SYN-ack(with SYN-cookie)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08D21ED-93A9-43CE-B3CD-86CEA246173B}"/>
              </a:ext>
            </a:extLst>
          </p:cNvPr>
          <p:cNvCxnSpPr/>
          <p:nvPr/>
        </p:nvCxnSpPr>
        <p:spPr>
          <a:xfrm>
            <a:off x="3183124" y="4052702"/>
            <a:ext cx="2089086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1F2F11C-CC82-4255-88B0-2F0C0241009F}"/>
              </a:ext>
            </a:extLst>
          </p:cNvPr>
          <p:cNvSpPr txBox="1"/>
          <p:nvPr/>
        </p:nvSpPr>
        <p:spPr>
          <a:xfrm>
            <a:off x="4070410" y="3922645"/>
            <a:ext cx="541399" cy="2531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SYN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DC89B53-EF48-40CB-A23F-8E4D5F14E10C}"/>
              </a:ext>
            </a:extLst>
          </p:cNvPr>
          <p:cNvCxnSpPr/>
          <p:nvPr/>
        </p:nvCxnSpPr>
        <p:spPr>
          <a:xfrm>
            <a:off x="3185628" y="4216277"/>
            <a:ext cx="2089086" cy="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88B4683-DFE4-49A6-A72A-C2D2B9AE5834}"/>
              </a:ext>
            </a:extLst>
          </p:cNvPr>
          <p:cNvSpPr txBox="1"/>
          <p:nvPr/>
        </p:nvSpPr>
        <p:spPr>
          <a:xfrm>
            <a:off x="3452967" y="4093166"/>
            <a:ext cx="165919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SYN-ack(with SYN-cookie)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B30DDF6-0F65-4BBA-BABE-F88813F56F29}"/>
              </a:ext>
            </a:extLst>
          </p:cNvPr>
          <p:cNvCxnSpPr/>
          <p:nvPr/>
        </p:nvCxnSpPr>
        <p:spPr>
          <a:xfrm>
            <a:off x="3209943" y="4421282"/>
            <a:ext cx="2089086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A0538EB-BEEB-43FB-8C73-89292F9BF785}"/>
              </a:ext>
            </a:extLst>
          </p:cNvPr>
          <p:cNvSpPr txBox="1"/>
          <p:nvPr/>
        </p:nvSpPr>
        <p:spPr>
          <a:xfrm>
            <a:off x="4097229" y="4291225"/>
            <a:ext cx="541399" cy="2531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SYN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1273BF0-1FBD-43A9-8A5D-D3233F4E5072}"/>
              </a:ext>
            </a:extLst>
          </p:cNvPr>
          <p:cNvCxnSpPr/>
          <p:nvPr/>
        </p:nvCxnSpPr>
        <p:spPr>
          <a:xfrm>
            <a:off x="3212447" y="4584857"/>
            <a:ext cx="2089086" cy="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6562877-1F0B-4F20-9745-1433639B7570}"/>
              </a:ext>
            </a:extLst>
          </p:cNvPr>
          <p:cNvSpPr txBox="1"/>
          <p:nvPr/>
        </p:nvSpPr>
        <p:spPr>
          <a:xfrm>
            <a:off x="3479786" y="4461746"/>
            <a:ext cx="165919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SYN-ack(with SYN-cookie)</a:t>
            </a:r>
          </a:p>
        </p:txBody>
      </p:sp>
      <p:sp>
        <p:nvSpPr>
          <p:cNvPr id="36" name="Content Placeholder 1">
            <a:extLst>
              <a:ext uri="{FF2B5EF4-FFF2-40B4-BE49-F238E27FC236}">
                <a16:creationId xmlns:a16="http://schemas.microsoft.com/office/drawing/2014/main" id="{3D3163B7-FD9E-4889-A7DB-DE4C88FD6EA4}"/>
              </a:ext>
            </a:extLst>
          </p:cNvPr>
          <p:cNvSpPr txBox="1">
            <a:spLocks/>
          </p:cNvSpPr>
          <p:nvPr/>
        </p:nvSpPr>
        <p:spPr>
          <a:xfrm>
            <a:off x="1379539" y="5004752"/>
            <a:ext cx="8424862" cy="1225110"/>
          </a:xfrm>
          <a:prstGeom prst="rect">
            <a:avLst/>
          </a:prstGeom>
        </p:spPr>
        <p:txBody>
          <a:bodyPr>
            <a:noAutofit/>
          </a:bodyPr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IN" sz="1200" dirty="0"/>
              <a:t>ACOS(config)# </a:t>
            </a:r>
            <a:r>
              <a:rPr lang="en-IN" sz="1200" dirty="0" err="1"/>
              <a:t>slb</a:t>
            </a:r>
            <a:r>
              <a:rPr lang="en-IN" sz="1200" dirty="0"/>
              <a:t> virtual-server vip1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IN" sz="1200" dirty="0"/>
              <a:t>ACOS(config-</a:t>
            </a:r>
            <a:r>
              <a:rPr lang="en-IN" sz="1200" dirty="0" err="1"/>
              <a:t>slb</a:t>
            </a:r>
            <a:r>
              <a:rPr lang="en-IN" sz="1200" dirty="0"/>
              <a:t> </a:t>
            </a:r>
            <a:r>
              <a:rPr lang="en-IN" sz="1200" dirty="0" err="1"/>
              <a:t>vserver</a:t>
            </a:r>
            <a:r>
              <a:rPr lang="en-IN" sz="1200" dirty="0"/>
              <a:t>)# port 80 </a:t>
            </a:r>
            <a:r>
              <a:rPr lang="en-IN" sz="1200" dirty="0" err="1"/>
              <a:t>tcp</a:t>
            </a:r>
            <a:endParaRPr lang="en-IN" sz="1200" dirty="0"/>
          </a:p>
          <a:p>
            <a:pPr marL="0" indent="0">
              <a:lnSpc>
                <a:spcPct val="150000"/>
              </a:lnSpc>
              <a:buNone/>
            </a:pPr>
            <a:r>
              <a:rPr lang="en-IN" sz="1200" dirty="0"/>
              <a:t>ACOS(config-</a:t>
            </a:r>
            <a:r>
              <a:rPr lang="en-IN" sz="1200" dirty="0" err="1"/>
              <a:t>slb</a:t>
            </a:r>
            <a:r>
              <a:rPr lang="en-IN" sz="1200" dirty="0"/>
              <a:t> </a:t>
            </a:r>
            <a:r>
              <a:rPr lang="en-IN" sz="1200" dirty="0" err="1"/>
              <a:t>vserver-vport</a:t>
            </a:r>
            <a:r>
              <a:rPr lang="en-IN" sz="1200" dirty="0"/>
              <a:t>)# </a:t>
            </a:r>
            <a:r>
              <a:rPr lang="en-IN" sz="1200" dirty="0" err="1"/>
              <a:t>syn</a:t>
            </a:r>
            <a:r>
              <a:rPr lang="en-IN" sz="1200" dirty="0"/>
              <a:t>-cookie</a:t>
            </a:r>
          </a:p>
        </p:txBody>
      </p:sp>
    </p:spTree>
    <p:extLst>
      <p:ext uri="{BB962C8B-B14F-4D97-AF65-F5344CB8AC3E}">
        <p14:creationId xmlns:p14="http://schemas.microsoft.com/office/powerpoint/2010/main" val="418783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4B7132C-5C43-4DCE-97F2-BB31FE1885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216" y="242235"/>
            <a:ext cx="8391694" cy="456059"/>
          </a:xfrm>
        </p:spPr>
        <p:txBody>
          <a:bodyPr/>
          <a:lstStyle/>
          <a:p>
            <a:r>
              <a:rPr lang="en-US" altLang="en-US" sz="2200" b="1" i="0" dirty="0">
                <a:ea typeface="ＭＳ Ｐゴシック" pitchFamily="34" charset="-128"/>
              </a:rPr>
              <a:t>DNS Application Firewall (DAF) Overview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6EFF65-4237-491D-A860-54170ED12F0D}"/>
              </a:ext>
            </a:extLst>
          </p:cNvPr>
          <p:cNvSpPr txBox="1">
            <a:spLocks noChangeArrowheads="1"/>
          </p:cNvSpPr>
          <p:nvPr/>
        </p:nvSpPr>
        <p:spPr>
          <a:xfrm>
            <a:off x="405939" y="1086280"/>
            <a:ext cx="6336142" cy="3927045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600" dirty="0">
                <a:ea typeface="ＭＳ Ｐゴシック" pitchFamily="34" charset="-128"/>
              </a:rPr>
              <a:t>Reduce load for protected servers (~70%)</a:t>
            </a:r>
          </a:p>
          <a:p>
            <a:pPr lvl="1"/>
            <a:r>
              <a:rPr lang="en-US" altLang="en-US" sz="1200" dirty="0">
                <a:ea typeface="ＭＳ Ｐゴシック" pitchFamily="34" charset="-128"/>
              </a:rPr>
              <a:t>Legitimate DNS traffic allowed only</a:t>
            </a:r>
          </a:p>
          <a:p>
            <a:pPr lvl="1"/>
            <a:r>
              <a:rPr lang="en-US" altLang="en-US" sz="1200" dirty="0">
                <a:ea typeface="ＭＳ Ｐゴシック" pitchFamily="34" charset="-128"/>
              </a:rPr>
              <a:t>Predictable load</a:t>
            </a:r>
          </a:p>
          <a:p>
            <a:pPr lvl="1"/>
            <a:r>
              <a:rPr lang="en-US" altLang="en-US" sz="1200" dirty="0">
                <a:ea typeface="ＭＳ Ｐゴシック" pitchFamily="34" charset="-128"/>
              </a:rPr>
              <a:t>Increases capacity while freeing resources to address increased load</a:t>
            </a:r>
          </a:p>
          <a:p>
            <a:pPr lvl="2"/>
            <a:r>
              <a:rPr lang="en-US" altLang="en-US" sz="1200" dirty="0">
                <a:ea typeface="ＭＳ Ｐゴシック" pitchFamily="34" charset="-128"/>
              </a:rPr>
              <a:t>DNS Pre-fetching (or Pre-Resolving) prepared</a:t>
            </a:r>
          </a:p>
          <a:p>
            <a:r>
              <a:rPr lang="en-US" altLang="en-US" sz="1600" dirty="0">
                <a:ea typeface="ＭＳ Ｐゴシック" pitchFamily="34" charset="-128"/>
              </a:rPr>
              <a:t>Increased security for backend servers</a:t>
            </a:r>
          </a:p>
          <a:p>
            <a:pPr lvl="1"/>
            <a:r>
              <a:rPr lang="en-US" altLang="en-US" sz="1200" dirty="0">
                <a:ea typeface="ＭＳ Ｐゴシック" pitchFamily="34" charset="-128"/>
              </a:rPr>
              <a:t>Quarantine malicious traffic for inspection (or denial)</a:t>
            </a:r>
          </a:p>
          <a:p>
            <a:pPr lvl="1"/>
            <a:r>
              <a:rPr lang="en-US" altLang="en-US" sz="1200" dirty="0">
                <a:ea typeface="ＭＳ Ｐゴシック" pitchFamily="34" charset="-128"/>
              </a:rPr>
              <a:t>Guarantee uptime regardless of DDoS attacks</a:t>
            </a:r>
          </a:p>
          <a:p>
            <a:r>
              <a:rPr lang="en-US" altLang="en-US" sz="1600" dirty="0">
                <a:ea typeface="ＭＳ Ｐゴシック" pitchFamily="34" charset="-128"/>
              </a:rPr>
              <a:t>Target:  Customers running a large DNS infrastructure</a:t>
            </a:r>
          </a:p>
          <a:p>
            <a:pPr lvl="1"/>
            <a:r>
              <a:rPr lang="en-US" altLang="en-US" sz="1200" dirty="0">
                <a:ea typeface="ＭＳ Ｐゴシック" pitchFamily="34" charset="-128"/>
              </a:rPr>
              <a:t>Good Target: Typically Service Providers</a:t>
            </a:r>
          </a:p>
          <a:p>
            <a:pPr lvl="1"/>
            <a:r>
              <a:rPr lang="en-US" altLang="en-US" sz="1200" dirty="0">
                <a:ea typeface="ＭＳ Ｐゴシック" pitchFamily="34" charset="-128"/>
              </a:rPr>
              <a:t>Bad Target:  Enterprise with outsourced DNS infrastructure</a:t>
            </a:r>
          </a:p>
          <a:p>
            <a:endParaRPr lang="en-US" altLang="en-US" dirty="0">
              <a:ea typeface="ＭＳ Ｐゴシック" pitchFamily="34" charset="-128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7F17EE7-B7AA-4C34-AD3F-63B0AEC1A9AE}"/>
              </a:ext>
            </a:extLst>
          </p:cNvPr>
          <p:cNvGrpSpPr/>
          <p:nvPr/>
        </p:nvGrpSpPr>
        <p:grpSpPr>
          <a:xfrm>
            <a:off x="7871501" y="3534893"/>
            <a:ext cx="1616704" cy="505577"/>
            <a:chOff x="5772954" y="2407147"/>
            <a:chExt cx="1433806" cy="448381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04EDD11-5406-4FED-9EFF-C4D4D861EC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72954" y="2407147"/>
              <a:ext cx="1281406" cy="334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899C8CD5-1D50-4AC3-819E-61462079B5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25354" y="2521447"/>
              <a:ext cx="1281406" cy="334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A7BCB08-FC1F-43EF-8459-44E0BE13DE7E}"/>
              </a:ext>
            </a:extLst>
          </p:cNvPr>
          <p:cNvGrpSpPr/>
          <p:nvPr/>
        </p:nvGrpSpPr>
        <p:grpSpPr>
          <a:xfrm>
            <a:off x="9340691" y="1910859"/>
            <a:ext cx="1161183" cy="1007604"/>
            <a:chOff x="7192343" y="1144228"/>
            <a:chExt cx="1161183" cy="100760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68124D9-F52E-4818-BB77-6B6BC52665D0}"/>
                </a:ext>
              </a:extLst>
            </p:cNvPr>
            <p:cNvGrpSpPr/>
            <p:nvPr/>
          </p:nvGrpSpPr>
          <p:grpSpPr>
            <a:xfrm>
              <a:off x="7448598" y="1144228"/>
              <a:ext cx="660377" cy="486174"/>
              <a:chOff x="6804006" y="1140208"/>
              <a:chExt cx="660377" cy="486174"/>
            </a:xfrm>
          </p:grpSpPr>
          <p:pic>
            <p:nvPicPr>
              <p:cNvPr id="11" name="Picture 10" descr="Server.png">
                <a:extLst>
                  <a:ext uri="{FF2B5EF4-FFF2-40B4-BE49-F238E27FC236}">
                    <a16:creationId xmlns:a16="http://schemas.microsoft.com/office/drawing/2014/main" id="{2C47C5DB-B93E-4DCD-9CE3-C9E0834A0C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4006" y="1140208"/>
                <a:ext cx="660377" cy="167388"/>
              </a:xfrm>
              <a:prstGeom prst="rect">
                <a:avLst/>
              </a:prstGeom>
            </p:spPr>
          </p:pic>
          <p:pic>
            <p:nvPicPr>
              <p:cNvPr id="12" name="Picture 11" descr="Server.png">
                <a:extLst>
                  <a:ext uri="{FF2B5EF4-FFF2-40B4-BE49-F238E27FC236}">
                    <a16:creationId xmlns:a16="http://schemas.microsoft.com/office/drawing/2014/main" id="{C34014CB-A68E-4E72-A4AD-6A12FAB59C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4006" y="1295530"/>
                <a:ext cx="660377" cy="167388"/>
              </a:xfrm>
              <a:prstGeom prst="rect">
                <a:avLst/>
              </a:prstGeom>
            </p:spPr>
          </p:pic>
          <p:pic>
            <p:nvPicPr>
              <p:cNvPr id="13" name="Picture 12" descr="Server.png">
                <a:extLst>
                  <a:ext uri="{FF2B5EF4-FFF2-40B4-BE49-F238E27FC236}">
                    <a16:creationId xmlns:a16="http://schemas.microsoft.com/office/drawing/2014/main" id="{1C139541-61BD-40D8-A8BC-9B3635579B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4006" y="1458994"/>
                <a:ext cx="660377" cy="167388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AC27F0E-2750-4A39-B82A-02709E243F5A}"/>
                </a:ext>
              </a:extLst>
            </p:cNvPr>
            <p:cNvSpPr txBox="1"/>
            <p:nvPr/>
          </p:nvSpPr>
          <p:spPr>
            <a:xfrm>
              <a:off x="7192343" y="1597834"/>
              <a:ext cx="116118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/>
                <a:t>Malicious and </a:t>
              </a:r>
            </a:p>
            <a:p>
              <a:pPr algn="ctr"/>
              <a:r>
                <a:rPr lang="en-US" sz="1000" dirty="0"/>
                <a:t>Invalid Non-DNS </a:t>
              </a:r>
            </a:p>
            <a:p>
              <a:pPr algn="ctr"/>
              <a:r>
                <a:rPr lang="en-US" sz="1000" dirty="0"/>
                <a:t>Traffic on Port 53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6E208EB-17F2-4164-8365-B817CF9DB9B2}"/>
              </a:ext>
            </a:extLst>
          </p:cNvPr>
          <p:cNvGrpSpPr/>
          <p:nvPr/>
        </p:nvGrpSpPr>
        <p:grpSpPr>
          <a:xfrm>
            <a:off x="8011786" y="1910859"/>
            <a:ext cx="1396561" cy="1007604"/>
            <a:chOff x="5863438" y="1144228"/>
            <a:chExt cx="1396561" cy="100760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FDBDDD8-0C42-4D14-8036-BD81AEA3F6D8}"/>
                </a:ext>
              </a:extLst>
            </p:cNvPr>
            <p:cNvGrpSpPr/>
            <p:nvPr/>
          </p:nvGrpSpPr>
          <p:grpSpPr>
            <a:xfrm>
              <a:off x="6193373" y="1144228"/>
              <a:ext cx="660377" cy="486174"/>
              <a:chOff x="6804006" y="1140208"/>
              <a:chExt cx="660377" cy="486174"/>
            </a:xfrm>
          </p:grpSpPr>
          <p:pic>
            <p:nvPicPr>
              <p:cNvPr id="17" name="Picture 16" descr="Server.png">
                <a:extLst>
                  <a:ext uri="{FF2B5EF4-FFF2-40B4-BE49-F238E27FC236}">
                    <a16:creationId xmlns:a16="http://schemas.microsoft.com/office/drawing/2014/main" id="{345E003B-DFA6-406C-B291-FAC925170A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4006" y="1140208"/>
                <a:ext cx="660377" cy="167388"/>
              </a:xfrm>
              <a:prstGeom prst="rect">
                <a:avLst/>
              </a:prstGeom>
            </p:spPr>
          </p:pic>
          <p:pic>
            <p:nvPicPr>
              <p:cNvPr id="18" name="Picture 17" descr="Server.png">
                <a:extLst>
                  <a:ext uri="{FF2B5EF4-FFF2-40B4-BE49-F238E27FC236}">
                    <a16:creationId xmlns:a16="http://schemas.microsoft.com/office/drawing/2014/main" id="{12D90488-FB81-4EBD-9475-5E98941A86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4006" y="1295530"/>
                <a:ext cx="660377" cy="167388"/>
              </a:xfrm>
              <a:prstGeom prst="rect">
                <a:avLst/>
              </a:prstGeom>
            </p:spPr>
          </p:pic>
          <p:pic>
            <p:nvPicPr>
              <p:cNvPr id="19" name="Picture 18" descr="Server.png">
                <a:extLst>
                  <a:ext uri="{FF2B5EF4-FFF2-40B4-BE49-F238E27FC236}">
                    <a16:creationId xmlns:a16="http://schemas.microsoft.com/office/drawing/2014/main" id="{4257AE99-98EC-4012-805B-0D27AD003E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4006" y="1458994"/>
                <a:ext cx="660377" cy="167388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3C3C0C-1C6E-4522-9FCC-E31EBA9186CB}"/>
                </a:ext>
              </a:extLst>
            </p:cNvPr>
            <p:cNvSpPr txBox="1"/>
            <p:nvPr/>
          </p:nvSpPr>
          <p:spPr>
            <a:xfrm>
              <a:off x="5863438" y="1597834"/>
              <a:ext cx="139656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/>
                <a:t>“Zombies”</a:t>
              </a:r>
            </a:p>
            <a:p>
              <a:pPr algn="ctr"/>
              <a:r>
                <a:rPr lang="en-US" sz="1000" dirty="0"/>
                <a:t>Infected Clients </a:t>
              </a:r>
            </a:p>
            <a:p>
              <a:pPr algn="ctr"/>
              <a:r>
                <a:rPr lang="en-US" sz="1000" dirty="0"/>
                <a:t>Generating Requests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173DAA4-9603-44E1-9E87-90B2DFDD03FB}"/>
              </a:ext>
            </a:extLst>
          </p:cNvPr>
          <p:cNvGrpSpPr/>
          <p:nvPr/>
        </p:nvGrpSpPr>
        <p:grpSpPr>
          <a:xfrm>
            <a:off x="6904574" y="1910859"/>
            <a:ext cx="1061371" cy="1007604"/>
            <a:chOff x="4756226" y="1144228"/>
            <a:chExt cx="1061371" cy="100760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CB50803-F579-41E0-BE76-307192F357B1}"/>
                </a:ext>
              </a:extLst>
            </p:cNvPr>
            <p:cNvGrpSpPr/>
            <p:nvPr/>
          </p:nvGrpSpPr>
          <p:grpSpPr>
            <a:xfrm>
              <a:off x="4842480" y="1144228"/>
              <a:ext cx="889330" cy="486174"/>
              <a:chOff x="5036024" y="1096917"/>
              <a:chExt cx="889330" cy="486174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AC0315E-E695-4539-9BEC-0A5175ED9867}"/>
                  </a:ext>
                </a:extLst>
              </p:cNvPr>
              <p:cNvGrpSpPr/>
              <p:nvPr/>
            </p:nvGrpSpPr>
            <p:grpSpPr>
              <a:xfrm>
                <a:off x="5036024" y="1096917"/>
                <a:ext cx="660377" cy="486174"/>
                <a:chOff x="6804006" y="1140208"/>
                <a:chExt cx="660377" cy="486174"/>
              </a:xfrm>
            </p:grpSpPr>
            <p:pic>
              <p:nvPicPr>
                <p:cNvPr id="28" name="Picture 27" descr="Server.png">
                  <a:extLst>
                    <a:ext uri="{FF2B5EF4-FFF2-40B4-BE49-F238E27FC236}">
                      <a16:creationId xmlns:a16="http://schemas.microsoft.com/office/drawing/2014/main" id="{04AD249A-A9D2-4E3E-A7CB-E87586A4A4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04006" y="1140208"/>
                  <a:ext cx="660377" cy="167388"/>
                </a:xfrm>
                <a:prstGeom prst="rect">
                  <a:avLst/>
                </a:prstGeom>
              </p:spPr>
            </p:pic>
            <p:pic>
              <p:nvPicPr>
                <p:cNvPr id="29" name="Picture 28" descr="Server.png">
                  <a:extLst>
                    <a:ext uri="{FF2B5EF4-FFF2-40B4-BE49-F238E27FC236}">
                      <a16:creationId xmlns:a16="http://schemas.microsoft.com/office/drawing/2014/main" id="{3C013395-2C37-488C-8D2C-036D5C2304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04006" y="1295530"/>
                  <a:ext cx="660377" cy="167388"/>
                </a:xfrm>
                <a:prstGeom prst="rect">
                  <a:avLst/>
                </a:prstGeom>
              </p:spPr>
            </p:pic>
            <p:pic>
              <p:nvPicPr>
                <p:cNvPr id="30" name="Picture 29" descr="Server.png">
                  <a:extLst>
                    <a:ext uri="{FF2B5EF4-FFF2-40B4-BE49-F238E27FC236}">
                      <a16:creationId xmlns:a16="http://schemas.microsoft.com/office/drawing/2014/main" id="{5EFDECA6-6258-460F-AECC-B783E1834D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04006" y="1458994"/>
                  <a:ext cx="660377" cy="167388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CB0A2ED-70D7-4FD7-8BF7-8E3F2DDF9C49}"/>
                  </a:ext>
                </a:extLst>
              </p:cNvPr>
              <p:cNvGrpSpPr/>
              <p:nvPr/>
            </p:nvGrpSpPr>
            <p:grpSpPr>
              <a:xfrm>
                <a:off x="5264977" y="1096917"/>
                <a:ext cx="660377" cy="486174"/>
                <a:chOff x="6804006" y="1140208"/>
                <a:chExt cx="660377" cy="486174"/>
              </a:xfrm>
            </p:grpSpPr>
            <p:pic>
              <p:nvPicPr>
                <p:cNvPr id="25" name="Picture 24" descr="Server.png">
                  <a:extLst>
                    <a:ext uri="{FF2B5EF4-FFF2-40B4-BE49-F238E27FC236}">
                      <a16:creationId xmlns:a16="http://schemas.microsoft.com/office/drawing/2014/main" id="{2AD70C29-FF59-4943-9937-AF57F18358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04006" y="1140208"/>
                  <a:ext cx="660377" cy="167388"/>
                </a:xfrm>
                <a:prstGeom prst="rect">
                  <a:avLst/>
                </a:prstGeom>
              </p:spPr>
            </p:pic>
            <p:pic>
              <p:nvPicPr>
                <p:cNvPr id="26" name="Picture 25" descr="Server.png">
                  <a:extLst>
                    <a:ext uri="{FF2B5EF4-FFF2-40B4-BE49-F238E27FC236}">
                      <a16:creationId xmlns:a16="http://schemas.microsoft.com/office/drawing/2014/main" id="{7C37EFCB-D396-4475-BD6E-7A51B827F1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04006" y="1295530"/>
                  <a:ext cx="660377" cy="167388"/>
                </a:xfrm>
                <a:prstGeom prst="rect">
                  <a:avLst/>
                </a:prstGeom>
              </p:spPr>
            </p:pic>
            <p:pic>
              <p:nvPicPr>
                <p:cNvPr id="27" name="Picture 26" descr="Server.png">
                  <a:extLst>
                    <a:ext uri="{FF2B5EF4-FFF2-40B4-BE49-F238E27FC236}">
                      <a16:creationId xmlns:a16="http://schemas.microsoft.com/office/drawing/2014/main" id="{C9AA9CFB-30A1-49DE-8AF3-B15EC1402E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04006" y="1458994"/>
                  <a:ext cx="660377" cy="167388"/>
                </a:xfrm>
                <a:prstGeom prst="rect">
                  <a:avLst/>
                </a:prstGeom>
              </p:spPr>
            </p:pic>
          </p:grp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0F5DE0F-7A1E-42E4-B9FF-0439C1CAC7C4}"/>
                </a:ext>
              </a:extLst>
            </p:cNvPr>
            <p:cNvSpPr txBox="1"/>
            <p:nvPr/>
          </p:nvSpPr>
          <p:spPr>
            <a:xfrm>
              <a:off x="4756226" y="1597834"/>
              <a:ext cx="106137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/>
                <a:t>Regular Clients </a:t>
              </a:r>
              <a:br>
                <a:rPr lang="en-US" sz="1000" dirty="0"/>
              </a:br>
              <a:r>
                <a:rPr lang="en-US" sz="1000" dirty="0"/>
                <a:t>Perform as </a:t>
              </a:r>
              <a:br>
                <a:rPr lang="en-US" sz="1000" dirty="0"/>
              </a:br>
              <a:r>
                <a:rPr lang="en-US" sz="1000" dirty="0"/>
                <a:t>Expected</a:t>
              </a:r>
            </a:p>
          </p:txBody>
        </p:sp>
      </p:grpSp>
      <p:pic>
        <p:nvPicPr>
          <p:cNvPr id="31" name="Picture 30" descr="Server.png">
            <a:extLst>
              <a:ext uri="{FF2B5EF4-FFF2-40B4-BE49-F238E27FC236}">
                <a16:creationId xmlns:a16="http://schemas.microsoft.com/office/drawing/2014/main" id="{BC70BDA2-34E9-423B-9A03-3505E43CA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493" y="4565044"/>
            <a:ext cx="660377" cy="16738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214FF33-D547-4CD0-AB1C-294D1FA503E8}"/>
              </a:ext>
            </a:extLst>
          </p:cNvPr>
          <p:cNvSpPr txBox="1"/>
          <p:nvPr/>
        </p:nvSpPr>
        <p:spPr>
          <a:xfrm>
            <a:off x="8611639" y="4710024"/>
            <a:ext cx="12324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Optional Malicious</a:t>
            </a:r>
            <a:br>
              <a:rPr lang="en-US" sz="1000" dirty="0"/>
            </a:br>
            <a:r>
              <a:rPr lang="en-US" sz="1000" dirty="0"/>
              <a:t>and Invalid Traffic</a:t>
            </a:r>
            <a:br>
              <a:rPr lang="en-US" sz="1000" dirty="0"/>
            </a:br>
            <a:r>
              <a:rPr lang="en-US" sz="1000" dirty="0"/>
              <a:t> Redirection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8FB167-400C-4DB3-883F-8E40B0898A57}"/>
              </a:ext>
            </a:extLst>
          </p:cNvPr>
          <p:cNvSpPr txBox="1"/>
          <p:nvPr/>
        </p:nvSpPr>
        <p:spPr>
          <a:xfrm>
            <a:off x="7838147" y="4710024"/>
            <a:ext cx="8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Standard </a:t>
            </a:r>
            <a:br>
              <a:rPr lang="en-US" sz="1000" dirty="0"/>
            </a:br>
            <a:r>
              <a:rPr lang="en-US" sz="1000" dirty="0"/>
              <a:t>CPU Usage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D6830E3-13EF-4152-805C-3BD8674DD853}"/>
              </a:ext>
            </a:extLst>
          </p:cNvPr>
          <p:cNvGrpSpPr/>
          <p:nvPr/>
        </p:nvGrpSpPr>
        <p:grpSpPr>
          <a:xfrm>
            <a:off x="7947394" y="4538800"/>
            <a:ext cx="701989" cy="218535"/>
            <a:chOff x="5571169" y="3724858"/>
            <a:chExt cx="701989" cy="218535"/>
          </a:xfrm>
        </p:grpSpPr>
        <p:pic>
          <p:nvPicPr>
            <p:cNvPr id="35" name="Picture 34" descr="Server.png">
              <a:extLst>
                <a:ext uri="{FF2B5EF4-FFF2-40B4-BE49-F238E27FC236}">
                  <a16:creationId xmlns:a16="http://schemas.microsoft.com/office/drawing/2014/main" id="{BE571814-C95A-4C82-A222-FF0215C1B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1169" y="3751102"/>
              <a:ext cx="660377" cy="167388"/>
            </a:xfrm>
            <a:prstGeom prst="rect">
              <a:avLst/>
            </a:prstGeom>
          </p:spPr>
        </p:pic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1D8D4850-1438-453D-BC49-FC37BDC163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54623" y="3724858"/>
              <a:ext cx="218535" cy="218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Down Arrow 35">
            <a:extLst>
              <a:ext uri="{FF2B5EF4-FFF2-40B4-BE49-F238E27FC236}">
                <a16:creationId xmlns:a16="http://schemas.microsoft.com/office/drawing/2014/main" id="{21DFFA23-923D-4935-A080-3EEA3193D946}"/>
              </a:ext>
            </a:extLst>
          </p:cNvPr>
          <p:cNvSpPr/>
          <p:nvPr/>
        </p:nvSpPr>
        <p:spPr bwMode="auto">
          <a:xfrm>
            <a:off x="8229812" y="4060967"/>
            <a:ext cx="161314" cy="477833"/>
          </a:xfrm>
          <a:prstGeom prst="downArrow">
            <a:avLst/>
          </a:prstGeom>
          <a:solidFill>
            <a:srgbClr val="10439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</a:endParaRPr>
          </a:p>
        </p:txBody>
      </p:sp>
      <p:sp>
        <p:nvSpPr>
          <p:cNvPr id="38" name="Down Arrow 36">
            <a:extLst>
              <a:ext uri="{FF2B5EF4-FFF2-40B4-BE49-F238E27FC236}">
                <a16:creationId xmlns:a16="http://schemas.microsoft.com/office/drawing/2014/main" id="{69B57AED-46F3-420A-9C5E-DD5CAC0EF3D5}"/>
              </a:ext>
            </a:extLst>
          </p:cNvPr>
          <p:cNvSpPr/>
          <p:nvPr/>
        </p:nvSpPr>
        <p:spPr bwMode="auto">
          <a:xfrm>
            <a:off x="9150640" y="4060967"/>
            <a:ext cx="161314" cy="477833"/>
          </a:xfrm>
          <a:prstGeom prst="downArrow">
            <a:avLst/>
          </a:prstGeom>
          <a:solidFill>
            <a:srgbClr val="10439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</a:endParaRPr>
          </a:p>
        </p:txBody>
      </p:sp>
      <p:sp>
        <p:nvSpPr>
          <p:cNvPr id="39" name="Down Arrow 37">
            <a:extLst>
              <a:ext uri="{FF2B5EF4-FFF2-40B4-BE49-F238E27FC236}">
                <a16:creationId xmlns:a16="http://schemas.microsoft.com/office/drawing/2014/main" id="{3A20A6B2-38C9-49E8-AF3B-3A14F74DE4AF}"/>
              </a:ext>
            </a:extLst>
          </p:cNvPr>
          <p:cNvSpPr/>
          <p:nvPr/>
        </p:nvSpPr>
        <p:spPr bwMode="auto">
          <a:xfrm>
            <a:off x="8554603" y="2935942"/>
            <a:ext cx="346638" cy="503500"/>
          </a:xfrm>
          <a:prstGeom prst="downArrow">
            <a:avLst/>
          </a:prstGeom>
          <a:solidFill>
            <a:srgbClr val="0A85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</a:endParaRPr>
          </a:p>
        </p:txBody>
      </p:sp>
      <p:sp>
        <p:nvSpPr>
          <p:cNvPr id="40" name="Down Arrow 38">
            <a:extLst>
              <a:ext uri="{FF2B5EF4-FFF2-40B4-BE49-F238E27FC236}">
                <a16:creationId xmlns:a16="http://schemas.microsoft.com/office/drawing/2014/main" id="{4F92D4A6-BD60-47D6-A174-664C44CDE06E}"/>
              </a:ext>
            </a:extLst>
          </p:cNvPr>
          <p:cNvSpPr/>
          <p:nvPr/>
        </p:nvSpPr>
        <p:spPr bwMode="auto">
          <a:xfrm rot="1800000">
            <a:off x="9292464" y="3028165"/>
            <a:ext cx="346638" cy="503500"/>
          </a:xfrm>
          <a:prstGeom prst="downArrow">
            <a:avLst/>
          </a:prstGeom>
          <a:solidFill>
            <a:srgbClr val="0A85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525715-FA92-4517-8604-97D35D983791}"/>
              </a:ext>
            </a:extLst>
          </p:cNvPr>
          <p:cNvGrpSpPr/>
          <p:nvPr/>
        </p:nvGrpSpPr>
        <p:grpSpPr>
          <a:xfrm>
            <a:off x="9756845" y="3398062"/>
            <a:ext cx="777674" cy="246221"/>
            <a:chOff x="7608497" y="2631431"/>
            <a:chExt cx="777674" cy="246221"/>
          </a:xfrm>
        </p:grpSpPr>
        <p:pic>
          <p:nvPicPr>
            <p:cNvPr id="42" name="Picture 41" descr="Stop.png">
              <a:extLst>
                <a:ext uri="{FF2B5EF4-FFF2-40B4-BE49-F238E27FC236}">
                  <a16:creationId xmlns:a16="http://schemas.microsoft.com/office/drawing/2014/main" id="{330A1288-27D7-40CE-B31D-37E146B1B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497" y="2631431"/>
              <a:ext cx="236686" cy="23976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A652B8F-E4A6-4DF9-AA99-7603A6D2F614}"/>
                </a:ext>
              </a:extLst>
            </p:cNvPr>
            <p:cNvSpPr txBox="1"/>
            <p:nvPr/>
          </p:nvSpPr>
          <p:spPr>
            <a:xfrm>
              <a:off x="7795119" y="2631431"/>
              <a:ext cx="5910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/>
                <a:t>Denied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D52BD4A-9D4B-4A96-87A3-EE8868182FFE}"/>
              </a:ext>
            </a:extLst>
          </p:cNvPr>
          <p:cNvGrpSpPr/>
          <p:nvPr/>
        </p:nvGrpSpPr>
        <p:grpSpPr>
          <a:xfrm>
            <a:off x="9799202" y="3709001"/>
            <a:ext cx="1284158" cy="246221"/>
            <a:chOff x="7650854" y="2942370"/>
            <a:chExt cx="1284158" cy="246221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C44DBDB-DA04-4352-B001-9E79F3BFB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0854" y="2988930"/>
              <a:ext cx="184535" cy="19292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65476C5-FAF9-49DF-BD75-6CC76771CFB5}"/>
                </a:ext>
              </a:extLst>
            </p:cNvPr>
            <p:cNvSpPr txBox="1"/>
            <p:nvPr/>
          </p:nvSpPr>
          <p:spPr>
            <a:xfrm>
              <a:off x="7795119" y="2942370"/>
              <a:ext cx="113989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Surge Protection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1B7D94-988A-459A-84F3-97AD1E665C1C}"/>
              </a:ext>
            </a:extLst>
          </p:cNvPr>
          <p:cNvGrpSpPr/>
          <p:nvPr/>
        </p:nvGrpSpPr>
        <p:grpSpPr>
          <a:xfrm>
            <a:off x="9773127" y="3987173"/>
            <a:ext cx="804097" cy="246221"/>
            <a:chOff x="7624779" y="3220542"/>
            <a:chExt cx="804097" cy="246221"/>
          </a:xfrm>
        </p:grpSpPr>
        <p:pic>
          <p:nvPicPr>
            <p:cNvPr id="48" name="Picture 47" descr="check.png">
              <a:extLst>
                <a:ext uri="{FF2B5EF4-FFF2-40B4-BE49-F238E27FC236}">
                  <a16:creationId xmlns:a16="http://schemas.microsoft.com/office/drawing/2014/main" id="{C9476D45-FD13-4D4C-B9EF-AD5D64C73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4779" y="3273839"/>
              <a:ext cx="236686" cy="192924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64339CC-59C9-4BBF-B440-849683317A5A}"/>
                </a:ext>
              </a:extLst>
            </p:cNvPr>
            <p:cNvSpPr txBox="1"/>
            <p:nvPr/>
          </p:nvSpPr>
          <p:spPr>
            <a:xfrm>
              <a:off x="7795119" y="3220542"/>
              <a:ext cx="63375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Allowed</a:t>
              </a:r>
            </a:p>
          </p:txBody>
        </p:sp>
      </p:grpSp>
      <p:sp>
        <p:nvSpPr>
          <p:cNvPr id="50" name="Down Arrow 48">
            <a:extLst>
              <a:ext uri="{FF2B5EF4-FFF2-40B4-BE49-F238E27FC236}">
                <a16:creationId xmlns:a16="http://schemas.microsoft.com/office/drawing/2014/main" id="{B27A7E9F-E27C-4D90-85ED-E0832B3D56D0}"/>
              </a:ext>
            </a:extLst>
          </p:cNvPr>
          <p:cNvSpPr/>
          <p:nvPr/>
        </p:nvSpPr>
        <p:spPr bwMode="auto">
          <a:xfrm rot="19494225">
            <a:off x="7792626" y="2975233"/>
            <a:ext cx="346638" cy="503500"/>
          </a:xfrm>
          <a:prstGeom prst="downArrow">
            <a:avLst/>
          </a:prstGeom>
          <a:solidFill>
            <a:srgbClr val="0A85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52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8" grpId="0" animBg="1"/>
      <p:bldP spid="39" grpId="0" animBg="1"/>
      <p:bldP spid="40" grpId="0" animBg="1"/>
      <p:bldP spid="50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796B7C-50D1-4BCB-9FBF-396328A92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57" y="421161"/>
            <a:ext cx="8391694" cy="456059"/>
          </a:xfrm>
        </p:spPr>
        <p:txBody>
          <a:bodyPr/>
          <a:lstStyle/>
          <a:p>
            <a:r>
              <a:rPr lang="en-US" b="1" i="0" dirty="0"/>
              <a:t>DNS Application Firewall Function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334F60-DAC5-478E-8108-515F52F50566}"/>
              </a:ext>
            </a:extLst>
          </p:cNvPr>
          <p:cNvSpPr txBox="1">
            <a:spLocks/>
          </p:cNvSpPr>
          <p:nvPr/>
        </p:nvSpPr>
        <p:spPr>
          <a:xfrm>
            <a:off x="417637" y="1645802"/>
            <a:ext cx="4986702" cy="3732530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dirty="0"/>
              <a:t>Performs sanity checks on DNS client queries </a:t>
            </a:r>
          </a:p>
          <a:p>
            <a:pPr lvl="1" algn="just"/>
            <a:r>
              <a:rPr lang="en-US" sz="1400" dirty="0"/>
              <a:t>In some cases of DNS Flood, DNS queries are sent to UDP port 53 without containing a valid DNS Request header. This type of attack is known as a DNS UDP Flood attack. The Thunder ADC can discard the invalid requests.</a:t>
            </a:r>
          </a:p>
          <a:p>
            <a:pPr algn="just"/>
            <a:r>
              <a:rPr lang="en-US" sz="1800" dirty="0"/>
              <a:t>Also provides connection-rate limiting for "look-alike" valid DNS requests flooded by a botnet. </a:t>
            </a:r>
          </a:p>
          <a:p>
            <a:pPr lvl="1" algn="just"/>
            <a:r>
              <a:rPr lang="en-US" sz="1400" dirty="0"/>
              <a:t>This protection helps the target DNS server avoid overload</a:t>
            </a:r>
          </a:p>
          <a:p>
            <a:pPr algn="just"/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A70770-7C33-49EE-907F-4A7FAD7F9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738" y="1016000"/>
            <a:ext cx="6384314" cy="436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7531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2272" y="1241541"/>
            <a:ext cx="8270623" cy="1362075"/>
          </a:xfrm>
        </p:spPr>
        <p:txBody>
          <a:bodyPr/>
          <a:lstStyle/>
          <a:p>
            <a:r>
              <a:rPr lang="en-US" sz="5400" b="1" i="0" dirty="0"/>
              <a:t>Debugging</a:t>
            </a:r>
            <a:endParaRPr lang="en-US" sz="5000" b="1" i="0" dirty="0"/>
          </a:p>
        </p:txBody>
      </p:sp>
    </p:spTree>
    <p:extLst>
      <p:ext uri="{BB962C8B-B14F-4D97-AF65-F5344CB8AC3E}">
        <p14:creationId xmlns:p14="http://schemas.microsoft.com/office/powerpoint/2010/main" val="87712767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B7466FA-0565-427C-9C15-07F768038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539750"/>
            <a:ext cx="7299325" cy="641350"/>
          </a:xfrm>
        </p:spPr>
        <p:txBody>
          <a:bodyPr/>
          <a:lstStyle/>
          <a:p>
            <a:r>
              <a:rPr lang="en-US" sz="3600" b="1" i="0" dirty="0"/>
              <a:t>AXDEBUG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63F7800-0FCC-4193-90DD-D1FF09D36AA9}"/>
              </a:ext>
            </a:extLst>
          </p:cNvPr>
          <p:cNvSpPr txBox="1">
            <a:spLocks/>
          </p:cNvSpPr>
          <p:nvPr/>
        </p:nvSpPr>
        <p:spPr>
          <a:xfrm>
            <a:off x="313509" y="1676400"/>
            <a:ext cx="11585414" cy="4384675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AX equivalent of the open source “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tcpdump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”. Captures packets, ready to view in Wireshark.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Only captures packets that come to the CPU, packets sent from the ASIC/FPGA are not captured; e.g. HW SYN COOKIE.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Number of files captured  == number of data CPU’s. Control CPU traffic is not captured.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Supports brief mode, detail mode and save mode.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“Brief and save” (capture brief save &lt;FILENAME&gt;) mode as well as “detail and save” (capture detail save &lt;FILENAME&gt;)mode are supported. </a:t>
            </a:r>
          </a:p>
          <a:p>
            <a:pPr marL="0" indent="0" algn="just">
              <a:buFont typeface="Arial"/>
              <a:buNone/>
            </a:pPr>
            <a:endParaRPr lang="en-US" dirty="0">
              <a:solidFill>
                <a:schemeClr val="tx1"/>
              </a:solidFill>
            </a:endParaRPr>
          </a:p>
          <a:p>
            <a:pPr algn="just"/>
            <a:endParaRPr lang="en-US" dirty="0">
              <a:solidFill>
                <a:schemeClr val="tx1"/>
              </a:solidFill>
            </a:endParaRPr>
          </a:p>
          <a:p>
            <a:pPr algn="just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22413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DAA662-248A-459C-828F-CA7D18BDC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539750"/>
            <a:ext cx="7299325" cy="641350"/>
          </a:xfrm>
        </p:spPr>
        <p:txBody>
          <a:bodyPr/>
          <a:lstStyle/>
          <a:p>
            <a:r>
              <a:rPr lang="en-US" sz="3600" b="1" i="0" dirty="0"/>
              <a:t>AXDEBUG (cont.)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BA079B0-D5F4-421D-91C3-F3D9CC3764E4}"/>
              </a:ext>
            </a:extLst>
          </p:cNvPr>
          <p:cNvSpPr txBox="1">
            <a:spLocks/>
          </p:cNvSpPr>
          <p:nvPr/>
        </p:nvSpPr>
        <p:spPr>
          <a:xfrm>
            <a:off x="633413" y="1676400"/>
            <a:ext cx="8415337" cy="4384675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Filter content: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Layer 3 Protocol: IP/ARP/IPv6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Layer 4 Protocol: TCP/UDP/ICMP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Source/Destination: IP/PORT/MAC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IP Protocol based filtering is also supported.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E.g. IP Protocol 89 for OSPF</a:t>
            </a:r>
          </a:p>
        </p:txBody>
      </p:sp>
    </p:spTree>
    <p:extLst>
      <p:ext uri="{BB962C8B-B14F-4D97-AF65-F5344CB8AC3E}">
        <p14:creationId xmlns:p14="http://schemas.microsoft.com/office/powerpoint/2010/main" val="425134359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4AEE645-B2B3-48D2-898F-6124BF430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374650"/>
            <a:ext cx="7299325" cy="641350"/>
          </a:xfrm>
        </p:spPr>
        <p:txBody>
          <a:bodyPr/>
          <a:lstStyle/>
          <a:p>
            <a:r>
              <a:rPr lang="en-US" sz="3600" b="1" i="0" dirty="0"/>
              <a:t>AXDEBUG (cont.)</a:t>
            </a:r>
          </a:p>
        </p:txBody>
      </p:sp>
      <p:pic>
        <p:nvPicPr>
          <p:cNvPr id="4" name="Picture 2" descr="\\vmware-host\Shared Folders\Desktop\OSPF.PNG">
            <a:extLst>
              <a:ext uri="{FF2B5EF4-FFF2-40B4-BE49-F238E27FC236}">
                <a16:creationId xmlns:a16="http://schemas.microsoft.com/office/drawing/2014/main" id="{A78436FC-ABDA-4BBC-8C02-E889ACF66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921" y="1428039"/>
            <a:ext cx="7978692" cy="457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564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duct-Thunder_Hardware.png">
            <a:extLst>
              <a:ext uri="{FF2B5EF4-FFF2-40B4-BE49-F238E27FC236}">
                <a16:creationId xmlns:a16="http://schemas.microsoft.com/office/drawing/2014/main" id="{2E15D594-9DED-4245-B013-6C45901D9F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806" y="2494207"/>
            <a:ext cx="2964873" cy="783817"/>
          </a:xfrm>
          <a:prstGeom prst="rect">
            <a:avLst/>
          </a:prstGeom>
        </p:spPr>
      </p:pic>
      <p:sp>
        <p:nvSpPr>
          <p:cNvPr id="6" name="Left Brace 5">
            <a:extLst>
              <a:ext uri="{FF2B5EF4-FFF2-40B4-BE49-F238E27FC236}">
                <a16:creationId xmlns:a16="http://schemas.microsoft.com/office/drawing/2014/main" id="{6DDC66DC-4749-4A75-8D7C-5A69E0FE3ABE}"/>
              </a:ext>
            </a:extLst>
          </p:cNvPr>
          <p:cNvSpPr/>
          <p:nvPr/>
        </p:nvSpPr>
        <p:spPr>
          <a:xfrm rot="5400000">
            <a:off x="2644715" y="2086891"/>
            <a:ext cx="600195" cy="539750"/>
          </a:xfrm>
          <a:prstGeom prst="leftBrac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853DAD-7542-4A93-9711-F6085327A7E2}"/>
              </a:ext>
            </a:extLst>
          </p:cNvPr>
          <p:cNvSpPr/>
          <p:nvPr/>
        </p:nvSpPr>
        <p:spPr>
          <a:xfrm>
            <a:off x="2424113" y="1738204"/>
            <a:ext cx="13260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dirty="0">
                <a:ea typeface="Roboto Light" charset="0"/>
                <a:cs typeface="Roboto Light" charset="0"/>
              </a:rPr>
              <a:t>1.1.1.1/24</a:t>
            </a:r>
            <a:endParaRPr lang="en-I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2AEF89-8BF1-4CCA-B373-59B173CB6091}"/>
              </a:ext>
            </a:extLst>
          </p:cNvPr>
          <p:cNvSpPr txBox="1"/>
          <p:nvPr/>
        </p:nvSpPr>
        <p:spPr>
          <a:xfrm>
            <a:off x="7265843" y="1136319"/>
            <a:ext cx="3851564" cy="272382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400" dirty="0" err="1">
                <a:ea typeface="Roboto Light" charset="0"/>
                <a:cs typeface="Roboto Light" charset="0"/>
              </a:rPr>
              <a:t>vlan</a:t>
            </a:r>
            <a:r>
              <a:rPr lang="en-IN" sz="1400" dirty="0">
                <a:ea typeface="Roboto Light" charset="0"/>
                <a:cs typeface="Roboto Light" charset="0"/>
              </a:rPr>
              <a:t> 10</a:t>
            </a:r>
          </a:p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    untagged ethernet 1</a:t>
            </a:r>
          </a:p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     untagged ethernet 2</a:t>
            </a:r>
          </a:p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     router-interface </a:t>
            </a:r>
            <a:r>
              <a:rPr lang="en-IN" sz="1400" dirty="0" err="1">
                <a:ea typeface="Roboto Light" charset="0"/>
                <a:cs typeface="Roboto Light" charset="0"/>
              </a:rPr>
              <a:t>ve</a:t>
            </a:r>
            <a:r>
              <a:rPr lang="en-IN" sz="1400" dirty="0">
                <a:ea typeface="Roboto Light" charset="0"/>
                <a:cs typeface="Roboto Light" charset="0"/>
              </a:rPr>
              <a:t> 10</a:t>
            </a:r>
          </a:p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interface </a:t>
            </a:r>
            <a:r>
              <a:rPr lang="en-IN" sz="1400" dirty="0" err="1">
                <a:ea typeface="Roboto Light" charset="0"/>
                <a:cs typeface="Roboto Light" charset="0"/>
              </a:rPr>
              <a:t>ve</a:t>
            </a:r>
            <a:r>
              <a:rPr lang="en-IN" sz="1400" dirty="0">
                <a:ea typeface="Roboto Light" charset="0"/>
                <a:cs typeface="Roboto Light" charset="0"/>
              </a:rPr>
              <a:t> 10</a:t>
            </a:r>
          </a:p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  </a:t>
            </a:r>
            <a:r>
              <a:rPr lang="en-IN" sz="1400" dirty="0" err="1">
                <a:ea typeface="Roboto Light" charset="0"/>
                <a:cs typeface="Roboto Light" charset="0"/>
              </a:rPr>
              <a:t>ip</a:t>
            </a:r>
            <a:r>
              <a:rPr lang="en-IN" sz="1400" dirty="0">
                <a:ea typeface="Roboto Light" charset="0"/>
                <a:cs typeface="Roboto Light" charset="0"/>
              </a:rPr>
              <a:t> address 1.1.1.1/24</a:t>
            </a:r>
          </a:p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  enable</a:t>
            </a:r>
          </a:p>
          <a:p>
            <a:pPr marL="0" indent="0">
              <a:buFontTx/>
              <a:buNone/>
            </a:pPr>
            <a:endParaRPr lang="en-IN" sz="2400" spc="0" dirty="0" err="1">
              <a:ea typeface="Roboto Light" charset="0"/>
              <a:cs typeface="Roboto Light" charset="0"/>
            </a:endParaRP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1B85531F-B310-4BA2-B14D-F9830827E15B}"/>
              </a:ext>
            </a:extLst>
          </p:cNvPr>
          <p:cNvCxnSpPr/>
          <p:nvPr/>
        </p:nvCxnSpPr>
        <p:spPr>
          <a:xfrm rot="5400000">
            <a:off x="1188838" y="3563737"/>
            <a:ext cx="2119069" cy="853132"/>
          </a:xfrm>
          <a:prstGeom prst="bentConnector3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345F5710-DFC0-4C9D-8047-6D8BAEE4AB22}"/>
              </a:ext>
            </a:extLst>
          </p:cNvPr>
          <p:cNvCxnSpPr>
            <a:cxnSpLocks/>
          </p:cNvCxnSpPr>
          <p:nvPr/>
        </p:nvCxnSpPr>
        <p:spPr>
          <a:xfrm rot="16200000" flipH="1">
            <a:off x="2540731" y="3604726"/>
            <a:ext cx="2119072" cy="771158"/>
          </a:xfrm>
          <a:prstGeom prst="bentConnector3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Laptop.png">
            <a:extLst>
              <a:ext uri="{FF2B5EF4-FFF2-40B4-BE49-F238E27FC236}">
                <a16:creationId xmlns:a16="http://schemas.microsoft.com/office/drawing/2014/main" id="{CDC80E78-A2F7-4E67-AE71-49C09DD188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538" y="5046422"/>
            <a:ext cx="824804" cy="554640"/>
          </a:xfrm>
          <a:prstGeom prst="rect">
            <a:avLst/>
          </a:prstGeom>
        </p:spPr>
      </p:pic>
      <p:pic>
        <p:nvPicPr>
          <p:cNvPr id="28" name="Picture 27" descr="Laptop.png">
            <a:extLst>
              <a:ext uri="{FF2B5EF4-FFF2-40B4-BE49-F238E27FC236}">
                <a16:creationId xmlns:a16="http://schemas.microsoft.com/office/drawing/2014/main" id="{2B2C9C94-437B-4729-A254-490604845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266" y="5049841"/>
            <a:ext cx="824804" cy="55464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897E6F3-ACF2-42E5-B296-2B5675CAB709}"/>
              </a:ext>
            </a:extLst>
          </p:cNvPr>
          <p:cNvSpPr/>
          <p:nvPr/>
        </p:nvSpPr>
        <p:spPr>
          <a:xfrm>
            <a:off x="529997" y="4614372"/>
            <a:ext cx="13260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dirty="0">
                <a:ea typeface="Roboto Light" charset="0"/>
                <a:cs typeface="Roboto Light" charset="0"/>
              </a:rPr>
              <a:t>1.1.1.2/24</a:t>
            </a:r>
            <a:endParaRPr lang="en-IN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63273A4-09AE-4881-8C2A-C19C43B9D38B}"/>
              </a:ext>
            </a:extLst>
          </p:cNvPr>
          <p:cNvSpPr/>
          <p:nvPr/>
        </p:nvSpPr>
        <p:spPr>
          <a:xfrm>
            <a:off x="4157221" y="4598129"/>
            <a:ext cx="13260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dirty="0">
                <a:ea typeface="Roboto Light" charset="0"/>
                <a:cs typeface="Roboto Light" charset="0"/>
              </a:rPr>
              <a:t>1.1.1.3/24</a:t>
            </a:r>
            <a:endParaRPr lang="en-IN" dirty="0"/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9452A043-D3D0-4780-AB71-32B536E09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993" y="304779"/>
            <a:ext cx="13426710" cy="729694"/>
          </a:xfrm>
        </p:spPr>
        <p:txBody>
          <a:bodyPr/>
          <a:lstStyle/>
          <a:p>
            <a:r>
              <a:rPr lang="en-US" b="1" i="0" dirty="0"/>
              <a:t>Putting interface in same subnet</a:t>
            </a:r>
          </a:p>
        </p:txBody>
      </p:sp>
    </p:spTree>
    <p:extLst>
      <p:ext uri="{BB962C8B-B14F-4D97-AF65-F5344CB8AC3E}">
        <p14:creationId xmlns:p14="http://schemas.microsoft.com/office/powerpoint/2010/main" val="162581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2" grpId="0"/>
      <p:bldP spid="29" grpId="0"/>
      <p:bldP spid="30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C44DA88-A80D-489A-A8AB-1C289BEFE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374650"/>
            <a:ext cx="8204106" cy="641350"/>
          </a:xfrm>
        </p:spPr>
        <p:txBody>
          <a:bodyPr/>
          <a:lstStyle/>
          <a:p>
            <a:r>
              <a:rPr lang="en-US" sz="3600" b="1" i="0" dirty="0"/>
              <a:t>AXDEBUG Commands (cont.)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A63C83-667F-4A0A-B1CA-B56A7F0DD0B4}"/>
              </a:ext>
            </a:extLst>
          </p:cNvPr>
          <p:cNvSpPr txBox="1">
            <a:spLocks/>
          </p:cNvSpPr>
          <p:nvPr/>
        </p:nvSpPr>
        <p:spPr>
          <a:xfrm>
            <a:off x="509588" y="1180913"/>
            <a:ext cx="9513643" cy="4384675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dirty="0">
                <a:solidFill>
                  <a:schemeClr val="tx1"/>
                </a:solidFill>
              </a:rPr>
              <a:t>Example:</a:t>
            </a:r>
          </a:p>
          <a:p>
            <a:pPr marL="458787" lvl="1" indent="0">
              <a:buFont typeface="Arial"/>
              <a:buNone/>
            </a:pPr>
            <a:r>
              <a:rPr lang="en-US" sz="1200" dirty="0">
                <a:solidFill>
                  <a:schemeClr val="tx1"/>
                </a:solidFill>
              </a:rPr>
              <a:t>AX# </a:t>
            </a:r>
            <a:r>
              <a:rPr lang="en-US" sz="1200" b="1" dirty="0" err="1">
                <a:solidFill>
                  <a:schemeClr val="tx1"/>
                </a:solidFill>
              </a:rPr>
              <a:t>axdebug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</a:p>
          <a:p>
            <a:pPr marL="458787" lvl="1" indent="0">
              <a:buFont typeface="Arial"/>
              <a:buNone/>
            </a:pPr>
            <a:r>
              <a:rPr lang="en-US" sz="1200" dirty="0">
                <a:solidFill>
                  <a:schemeClr val="tx1"/>
                </a:solidFill>
              </a:rPr>
              <a:t>AX(</a:t>
            </a:r>
            <a:r>
              <a:rPr lang="en-US" sz="1200" dirty="0" err="1">
                <a:solidFill>
                  <a:schemeClr val="tx1"/>
                </a:solidFill>
              </a:rPr>
              <a:t>axdebug</a:t>
            </a:r>
            <a:r>
              <a:rPr lang="en-US" sz="1200" dirty="0">
                <a:solidFill>
                  <a:schemeClr val="tx1"/>
                </a:solidFill>
              </a:rPr>
              <a:t>)#filter 1 </a:t>
            </a:r>
            <a:r>
              <a:rPr lang="en-US" sz="1200" dirty="0">
                <a:solidFill>
                  <a:srgbClr val="FF0000"/>
                </a:solidFill>
              </a:rPr>
              <a:t>// Define a filter </a:t>
            </a:r>
          </a:p>
          <a:p>
            <a:pPr marL="458787" lvl="1" indent="0">
              <a:buFont typeface="Arial"/>
              <a:buNone/>
            </a:pPr>
            <a:r>
              <a:rPr lang="en-US" sz="1200" dirty="0">
                <a:solidFill>
                  <a:schemeClr val="tx1"/>
                </a:solidFill>
              </a:rPr>
              <a:t>AX(axdebug-filter:1)# </a:t>
            </a:r>
            <a:r>
              <a:rPr lang="en-US" sz="1200" dirty="0" err="1">
                <a:solidFill>
                  <a:schemeClr val="tx1"/>
                </a:solidFill>
              </a:rPr>
              <a:t>ip</a:t>
            </a:r>
            <a:r>
              <a:rPr lang="en-US" sz="1200" dirty="0">
                <a:solidFill>
                  <a:schemeClr val="tx1"/>
                </a:solidFill>
              </a:rPr>
              <a:t> 10.60.60.60 /32</a:t>
            </a:r>
          </a:p>
          <a:p>
            <a:pPr marL="458787" lvl="1" indent="0">
              <a:buFont typeface="Arial"/>
              <a:buNone/>
            </a:pPr>
            <a:r>
              <a:rPr lang="en-US" sz="1200" dirty="0">
                <a:solidFill>
                  <a:schemeClr val="tx1"/>
                </a:solidFill>
              </a:rPr>
              <a:t>AX(axdebug-filter:1)# exit</a:t>
            </a:r>
          </a:p>
          <a:p>
            <a:pPr marL="458787" lvl="1" indent="0">
              <a:buFont typeface="Arial"/>
              <a:buNone/>
            </a:pPr>
            <a:r>
              <a:rPr lang="en-US" sz="1200" dirty="0">
                <a:solidFill>
                  <a:schemeClr val="tx1"/>
                </a:solidFill>
              </a:rPr>
              <a:t>AX(</a:t>
            </a:r>
            <a:r>
              <a:rPr lang="en-US" sz="1200" dirty="0" err="1">
                <a:solidFill>
                  <a:schemeClr val="tx1"/>
                </a:solidFill>
              </a:rPr>
              <a:t>axdebug</a:t>
            </a:r>
            <a:r>
              <a:rPr lang="en-US" sz="1200" dirty="0">
                <a:solidFill>
                  <a:schemeClr val="tx1"/>
                </a:solidFill>
              </a:rPr>
              <a:t>)# count 0 </a:t>
            </a:r>
            <a:r>
              <a:rPr lang="en-US" sz="1200" dirty="0">
                <a:solidFill>
                  <a:srgbClr val="FF0000"/>
                </a:solidFill>
              </a:rPr>
              <a:t>// Capture unlimited # of packets</a:t>
            </a:r>
          </a:p>
          <a:p>
            <a:pPr marL="458787" lvl="1" indent="0">
              <a:buFont typeface="Arial"/>
              <a:buNone/>
            </a:pPr>
            <a:r>
              <a:rPr lang="en-US" sz="1200" dirty="0">
                <a:solidFill>
                  <a:schemeClr val="tx1"/>
                </a:solidFill>
              </a:rPr>
              <a:t>AX(</a:t>
            </a:r>
            <a:r>
              <a:rPr lang="en-US" sz="1200" dirty="0" err="1">
                <a:solidFill>
                  <a:schemeClr val="tx1"/>
                </a:solidFill>
              </a:rPr>
              <a:t>axdebug</a:t>
            </a:r>
            <a:r>
              <a:rPr lang="en-US" sz="1200" dirty="0">
                <a:solidFill>
                  <a:schemeClr val="tx1"/>
                </a:solidFill>
              </a:rPr>
              <a:t>)# timeout 0    </a:t>
            </a:r>
            <a:r>
              <a:rPr lang="en-US" sz="1200" dirty="0">
                <a:solidFill>
                  <a:srgbClr val="FF0000"/>
                </a:solidFill>
              </a:rPr>
              <a:t> // No timeout, By default timeout is 5 min.</a:t>
            </a:r>
          </a:p>
          <a:p>
            <a:pPr marL="458787" lvl="1" indent="0">
              <a:buFont typeface="Arial"/>
              <a:buNone/>
            </a:pPr>
            <a:r>
              <a:rPr lang="en-US" sz="1200" dirty="0">
                <a:solidFill>
                  <a:schemeClr val="tx1"/>
                </a:solidFill>
              </a:rPr>
              <a:t>AX(</a:t>
            </a:r>
            <a:r>
              <a:rPr lang="en-US" sz="1200" dirty="0" err="1">
                <a:solidFill>
                  <a:schemeClr val="tx1"/>
                </a:solidFill>
              </a:rPr>
              <a:t>axdebug</a:t>
            </a:r>
            <a:r>
              <a:rPr lang="en-US" sz="1200" dirty="0">
                <a:solidFill>
                  <a:schemeClr val="tx1"/>
                </a:solidFill>
              </a:rPr>
              <a:t>)# incoming  </a:t>
            </a:r>
            <a:r>
              <a:rPr lang="en-US" sz="1200" dirty="0">
                <a:solidFill>
                  <a:srgbClr val="FF0000"/>
                </a:solidFill>
              </a:rPr>
              <a:t>// Capture incoming traffic</a:t>
            </a:r>
          </a:p>
          <a:p>
            <a:pPr marL="458787" lvl="1" indent="0">
              <a:buFont typeface="Arial"/>
              <a:buNone/>
            </a:pPr>
            <a:r>
              <a:rPr lang="en-US" sz="1200" dirty="0">
                <a:solidFill>
                  <a:schemeClr val="tx1"/>
                </a:solidFill>
              </a:rPr>
              <a:t>AX(</a:t>
            </a:r>
            <a:r>
              <a:rPr lang="en-US" sz="1200" dirty="0" err="1">
                <a:solidFill>
                  <a:schemeClr val="tx1"/>
                </a:solidFill>
              </a:rPr>
              <a:t>axdebug</a:t>
            </a:r>
            <a:r>
              <a:rPr lang="en-US" sz="1200" dirty="0">
                <a:solidFill>
                  <a:schemeClr val="tx1"/>
                </a:solidFill>
              </a:rPr>
              <a:t>)# outgoing  </a:t>
            </a:r>
            <a:r>
              <a:rPr lang="en-US" sz="1200" dirty="0">
                <a:solidFill>
                  <a:srgbClr val="FF0000"/>
                </a:solidFill>
              </a:rPr>
              <a:t>// Capture outgoing traffic</a:t>
            </a:r>
          </a:p>
          <a:p>
            <a:pPr marL="458787" lvl="1" indent="0">
              <a:buFont typeface="Arial"/>
              <a:buNone/>
            </a:pPr>
            <a:r>
              <a:rPr lang="en-US" sz="1200" dirty="0">
                <a:solidFill>
                  <a:schemeClr val="tx1"/>
                </a:solidFill>
              </a:rPr>
              <a:t>AX(</a:t>
            </a:r>
            <a:r>
              <a:rPr lang="en-US" sz="1200" dirty="0" err="1">
                <a:solidFill>
                  <a:schemeClr val="tx1"/>
                </a:solidFill>
              </a:rPr>
              <a:t>axdebug</a:t>
            </a:r>
            <a:r>
              <a:rPr lang="en-US" sz="1200" dirty="0">
                <a:solidFill>
                  <a:schemeClr val="tx1"/>
                </a:solidFill>
              </a:rPr>
              <a:t>)# capture save &lt;FILENAME&gt; </a:t>
            </a:r>
            <a:r>
              <a:rPr lang="en-US" sz="1200" dirty="0">
                <a:solidFill>
                  <a:srgbClr val="FF0000"/>
                </a:solidFill>
              </a:rPr>
              <a:t>// Capture the output to a file </a:t>
            </a:r>
          </a:p>
          <a:p>
            <a:pPr marL="0" indent="0">
              <a:buFont typeface="Arial"/>
              <a:buNone/>
            </a:pPr>
            <a:r>
              <a:rPr lang="en-US" sz="1600" dirty="0">
                <a:solidFill>
                  <a:schemeClr val="tx1"/>
                </a:solidFill>
              </a:rPr>
              <a:t>See the filter:</a:t>
            </a:r>
          </a:p>
          <a:p>
            <a:pPr marL="458787" lvl="1" indent="0">
              <a:buFont typeface="Arial"/>
              <a:buNone/>
            </a:pPr>
            <a:r>
              <a:rPr lang="en-US" sz="1200" dirty="0">
                <a:solidFill>
                  <a:schemeClr val="tx1"/>
                </a:solidFill>
              </a:rPr>
              <a:t>AX(</a:t>
            </a:r>
            <a:r>
              <a:rPr lang="en-US" sz="1200" dirty="0" err="1">
                <a:solidFill>
                  <a:schemeClr val="tx1"/>
                </a:solidFill>
              </a:rPr>
              <a:t>axdebug</a:t>
            </a:r>
            <a:r>
              <a:rPr lang="en-US" sz="1200" dirty="0">
                <a:solidFill>
                  <a:schemeClr val="tx1"/>
                </a:solidFill>
              </a:rPr>
              <a:t>)# </a:t>
            </a:r>
            <a:r>
              <a:rPr lang="en-US" sz="1200" b="1" dirty="0">
                <a:solidFill>
                  <a:schemeClr val="tx1"/>
                </a:solidFill>
              </a:rPr>
              <a:t>show </a:t>
            </a:r>
            <a:r>
              <a:rPr lang="en-US" sz="1200" b="1" dirty="0" err="1">
                <a:solidFill>
                  <a:schemeClr val="tx1"/>
                </a:solidFill>
              </a:rPr>
              <a:t>axdebug</a:t>
            </a:r>
            <a:r>
              <a:rPr lang="en-US" sz="1200" b="1" dirty="0">
                <a:solidFill>
                  <a:schemeClr val="tx1"/>
                </a:solidFill>
              </a:rPr>
              <a:t> filter</a:t>
            </a:r>
          </a:p>
          <a:p>
            <a:pPr marL="458787" lvl="1" indent="0">
              <a:buFont typeface="Arial"/>
              <a:buNone/>
            </a:pPr>
            <a:r>
              <a:rPr lang="en-US" sz="1200" dirty="0" err="1">
                <a:solidFill>
                  <a:schemeClr val="tx1"/>
                </a:solidFill>
              </a:rPr>
              <a:t>axdebug</a:t>
            </a:r>
            <a:r>
              <a:rPr lang="en-US" sz="1200" dirty="0">
                <a:solidFill>
                  <a:schemeClr val="tx1"/>
                </a:solidFill>
              </a:rPr>
              <a:t> filter 1</a:t>
            </a:r>
          </a:p>
          <a:p>
            <a:pPr marL="458787" lvl="1" indent="0">
              <a:buFont typeface="Arial"/>
              <a:buNone/>
            </a:pPr>
            <a:r>
              <a:rPr lang="en-US" sz="1200" dirty="0">
                <a:solidFill>
                  <a:schemeClr val="tx1"/>
                </a:solidFill>
              </a:rPr>
              <a:t>	</a:t>
            </a:r>
            <a:r>
              <a:rPr lang="en-US" sz="1200" dirty="0" err="1">
                <a:solidFill>
                  <a:schemeClr val="tx1"/>
                </a:solidFill>
              </a:rPr>
              <a:t>ip</a:t>
            </a:r>
            <a:r>
              <a:rPr lang="en-US" sz="1200" dirty="0">
                <a:solidFill>
                  <a:schemeClr val="tx1"/>
                </a:solidFill>
              </a:rPr>
              <a:t> 10.60.60.60 /32</a:t>
            </a:r>
          </a:p>
        </p:txBody>
      </p:sp>
    </p:spTree>
    <p:extLst>
      <p:ext uri="{BB962C8B-B14F-4D97-AF65-F5344CB8AC3E}">
        <p14:creationId xmlns:p14="http://schemas.microsoft.com/office/powerpoint/2010/main" val="153972560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062E918-3CC7-4B50-820E-CFD945791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374650"/>
            <a:ext cx="7948612" cy="641350"/>
          </a:xfrm>
        </p:spPr>
        <p:txBody>
          <a:bodyPr/>
          <a:lstStyle/>
          <a:p>
            <a:r>
              <a:rPr lang="en-US" sz="3600" b="1" i="0" dirty="0"/>
              <a:t>AXDEBUG Commands (cont.)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6737F8-DCC4-43E7-9362-F5BC9F0000CD}"/>
              </a:ext>
            </a:extLst>
          </p:cNvPr>
          <p:cNvSpPr txBox="1">
            <a:spLocks/>
          </p:cNvSpPr>
          <p:nvPr/>
        </p:nvSpPr>
        <p:spPr>
          <a:xfrm>
            <a:off x="509588" y="1511300"/>
            <a:ext cx="8415337" cy="4384675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olidFill>
                  <a:schemeClr val="tx1"/>
                </a:solidFill>
              </a:rPr>
              <a:t>Status of the capture:</a:t>
            </a:r>
          </a:p>
          <a:p>
            <a:pPr marL="458787" lvl="1" indent="0">
              <a:buFont typeface="Arial"/>
              <a:buNone/>
            </a:pPr>
            <a:r>
              <a:rPr lang="en-US" sz="1600" dirty="0">
                <a:solidFill>
                  <a:schemeClr val="tx1"/>
                </a:solidFill>
              </a:rPr>
              <a:t>AX(</a:t>
            </a:r>
            <a:r>
              <a:rPr lang="en-US" sz="1600" dirty="0" err="1">
                <a:solidFill>
                  <a:schemeClr val="tx1"/>
                </a:solidFill>
              </a:rPr>
              <a:t>axdebug</a:t>
            </a:r>
            <a:r>
              <a:rPr lang="en-US" sz="1600" dirty="0">
                <a:solidFill>
                  <a:schemeClr val="tx1"/>
                </a:solidFill>
              </a:rPr>
              <a:t>)#</a:t>
            </a:r>
            <a:r>
              <a:rPr lang="en-US" sz="1600" b="1" dirty="0">
                <a:solidFill>
                  <a:schemeClr val="tx1"/>
                </a:solidFill>
              </a:rPr>
              <a:t>show </a:t>
            </a:r>
            <a:r>
              <a:rPr lang="en-US" sz="1600" b="1" dirty="0" err="1">
                <a:solidFill>
                  <a:schemeClr val="tx1"/>
                </a:solidFill>
              </a:rPr>
              <a:t>axdebug</a:t>
            </a:r>
            <a:r>
              <a:rPr lang="en-US" sz="1600" b="1" dirty="0">
                <a:solidFill>
                  <a:schemeClr val="tx1"/>
                </a:solidFill>
              </a:rPr>
              <a:t> status </a:t>
            </a:r>
          </a:p>
          <a:p>
            <a:pPr marL="458787" lvl="1" indent="0">
              <a:buFont typeface="Arial"/>
              <a:buNone/>
            </a:pPr>
            <a:r>
              <a:rPr lang="en-US" sz="1100" dirty="0" err="1">
                <a:solidFill>
                  <a:schemeClr val="tx1"/>
                </a:solidFill>
              </a:rPr>
              <a:t>axdebug</a:t>
            </a:r>
            <a:r>
              <a:rPr lang="en-US" sz="1100" dirty="0">
                <a:solidFill>
                  <a:schemeClr val="tx1"/>
                </a:solidFill>
              </a:rPr>
              <a:t> is enabled</a:t>
            </a:r>
          </a:p>
          <a:p>
            <a:pPr marL="458787" lvl="1" indent="0">
              <a:buFont typeface="Arial"/>
              <a:buNone/>
            </a:pPr>
            <a:r>
              <a:rPr lang="en-US" sz="1100" dirty="0">
                <a:solidFill>
                  <a:schemeClr val="tx1"/>
                </a:solidFill>
              </a:rPr>
              <a:t>unlimited seconds left</a:t>
            </a:r>
          </a:p>
          <a:p>
            <a:pPr marL="458787" lvl="1" indent="0">
              <a:buFont typeface="Arial"/>
              <a:buNone/>
            </a:pPr>
            <a:r>
              <a:rPr lang="en-US" sz="1100" dirty="0">
                <a:solidFill>
                  <a:schemeClr val="tx1"/>
                </a:solidFill>
              </a:rPr>
              <a:t>debug incoming interface all</a:t>
            </a:r>
          </a:p>
          <a:p>
            <a:pPr marL="458787" lvl="1" indent="0">
              <a:buFont typeface="Arial"/>
              <a:buNone/>
            </a:pPr>
            <a:r>
              <a:rPr lang="en-US" sz="1100" dirty="0">
                <a:solidFill>
                  <a:schemeClr val="tx1"/>
                </a:solidFill>
              </a:rPr>
              <a:t>debug outgoing interface all</a:t>
            </a:r>
          </a:p>
          <a:p>
            <a:pPr marL="458787" lvl="1" indent="0">
              <a:buFont typeface="Arial"/>
              <a:buNone/>
            </a:pPr>
            <a:r>
              <a:rPr lang="en-US" sz="1100" dirty="0">
                <a:solidFill>
                  <a:schemeClr val="tx1"/>
                </a:solidFill>
              </a:rPr>
              <a:t>unlimited packets left</a:t>
            </a:r>
          </a:p>
          <a:p>
            <a:pPr marL="458787" lvl="1" indent="0">
              <a:buFont typeface="Arial"/>
              <a:buNone/>
            </a:pPr>
            <a:r>
              <a:rPr lang="en-US" sz="1100" dirty="0">
                <a:solidFill>
                  <a:schemeClr val="tx1"/>
                </a:solidFill>
              </a:rPr>
              <a:t>Captured packet length 1518</a:t>
            </a:r>
          </a:p>
          <a:p>
            <a:pPr marL="458787" lvl="1" indent="0">
              <a:buFont typeface="Arial"/>
              <a:buNone/>
            </a:pPr>
            <a:r>
              <a:rPr lang="en-US" sz="1100" dirty="0">
                <a:solidFill>
                  <a:schemeClr val="tx1"/>
                </a:solidFill>
              </a:rPr>
              <a:t>cpu#1 captured 0 packets.</a:t>
            </a:r>
          </a:p>
          <a:p>
            <a:pPr marL="458787" lvl="1" indent="0">
              <a:buFont typeface="Arial"/>
              <a:buNone/>
            </a:pPr>
            <a:r>
              <a:rPr lang="en-US" sz="1100" dirty="0">
                <a:solidFill>
                  <a:schemeClr val="tx1"/>
                </a:solidFill>
              </a:rPr>
              <a:t>cpu#2 captured 0 packets.</a:t>
            </a:r>
          </a:p>
          <a:p>
            <a:pPr marL="458787" lvl="1" indent="0">
              <a:buFont typeface="Arial"/>
              <a:buNone/>
            </a:pPr>
            <a:r>
              <a:rPr lang="en-US" sz="1100" dirty="0">
                <a:solidFill>
                  <a:schemeClr val="tx1"/>
                </a:solidFill>
              </a:rPr>
              <a:t>cpu#3 captured 0 packets.</a:t>
            </a:r>
          </a:p>
          <a:p>
            <a:pPr marL="458787" lvl="1" indent="0">
              <a:buFont typeface="Arial"/>
              <a:buNone/>
            </a:pPr>
            <a:r>
              <a:rPr lang="en-US" sz="1100" dirty="0">
                <a:solidFill>
                  <a:schemeClr val="tx1"/>
                </a:solidFill>
              </a:rPr>
              <a:t>cpu#4 captured 0 packets.</a:t>
            </a:r>
          </a:p>
          <a:p>
            <a:pPr marL="458787" lvl="1" indent="0">
              <a:buFont typeface="Arial"/>
              <a:buNone/>
            </a:pPr>
            <a:r>
              <a:rPr lang="en-US" sz="1100" dirty="0">
                <a:solidFill>
                  <a:schemeClr val="tx1"/>
                </a:solidFill>
              </a:rPr>
              <a:t>cpu#5 captured 0 packets.</a:t>
            </a:r>
          </a:p>
          <a:p>
            <a:pPr marL="458787" lvl="1" indent="0">
              <a:buFont typeface="Arial"/>
              <a:buNone/>
            </a:pPr>
            <a:r>
              <a:rPr lang="en-US" sz="1100" dirty="0">
                <a:solidFill>
                  <a:schemeClr val="tx1"/>
                </a:solidFill>
              </a:rPr>
              <a:t>cpu#6 captured 0 packets.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04994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C3820-3343-4231-AFCC-447E1E4B8AE3}"/>
              </a:ext>
            </a:extLst>
          </p:cNvPr>
          <p:cNvSpPr txBox="1">
            <a:spLocks/>
          </p:cNvSpPr>
          <p:nvPr/>
        </p:nvSpPr>
        <p:spPr>
          <a:xfrm>
            <a:off x="509588" y="1676400"/>
            <a:ext cx="9501920" cy="4384675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olidFill>
                  <a:schemeClr val="tx1"/>
                </a:solidFill>
              </a:rPr>
              <a:t>Size and details of the capture:</a:t>
            </a:r>
          </a:p>
          <a:p>
            <a:pPr marL="0" indent="0">
              <a:buFont typeface="Arial"/>
              <a:buNone/>
            </a:pPr>
            <a:r>
              <a:rPr lang="en-US" sz="1400" dirty="0">
                <a:solidFill>
                  <a:schemeClr val="tx1"/>
                </a:solidFill>
              </a:rPr>
              <a:t>AX(</a:t>
            </a:r>
            <a:r>
              <a:rPr lang="en-US" sz="1400" dirty="0" err="1">
                <a:solidFill>
                  <a:schemeClr val="tx1"/>
                </a:solidFill>
              </a:rPr>
              <a:t>axdebug</a:t>
            </a:r>
            <a:r>
              <a:rPr lang="en-US" sz="1400" dirty="0">
                <a:solidFill>
                  <a:schemeClr val="tx1"/>
                </a:solidFill>
              </a:rPr>
              <a:t>)#show </a:t>
            </a:r>
            <a:r>
              <a:rPr lang="en-US" sz="1400" dirty="0" err="1">
                <a:solidFill>
                  <a:schemeClr val="tx1"/>
                </a:solidFill>
              </a:rPr>
              <a:t>axdebug</a:t>
            </a:r>
            <a:r>
              <a:rPr lang="en-US" sz="1400" dirty="0">
                <a:solidFill>
                  <a:schemeClr val="tx1"/>
                </a:solidFill>
              </a:rPr>
              <a:t> file</a:t>
            </a:r>
          </a:p>
          <a:p>
            <a:pPr marL="0" indent="0">
              <a:buFont typeface="Arial"/>
              <a:buNone/>
            </a:pPr>
            <a:r>
              <a:rPr lang="en-US" sz="1200" dirty="0">
                <a:solidFill>
                  <a:schemeClr val="tx1"/>
                </a:solidFill>
              </a:rPr>
              <a:t>-----------------------------------------------------------------------------------------------------------------------------------------------</a:t>
            </a:r>
          </a:p>
          <a:p>
            <a:pPr marL="0" indent="0">
              <a:buFont typeface="Arial"/>
              <a:buNone/>
            </a:pPr>
            <a:r>
              <a:rPr lang="en-US" sz="1200" dirty="0">
                <a:solidFill>
                  <a:schemeClr val="tx1"/>
                </a:solidFill>
              </a:rPr>
              <a:t>Filename                       		     	|   Size(Byte)    		 | Date                       </a:t>
            </a:r>
          </a:p>
          <a:p>
            <a:pPr marL="0" indent="0">
              <a:buFont typeface="Arial"/>
              <a:buNone/>
            </a:pPr>
            <a:r>
              <a:rPr lang="en-US" sz="1200" dirty="0">
                <a:solidFill>
                  <a:schemeClr val="tx1"/>
                </a:solidFill>
              </a:rPr>
              <a:t>-----------------------------------------------------------------------------------------------------------------------------------------------</a:t>
            </a:r>
          </a:p>
          <a:p>
            <a:pPr marL="0" indent="0">
              <a:buFont typeface="Arial"/>
              <a:buNone/>
            </a:pPr>
            <a:r>
              <a:rPr lang="en-US" sz="1200" dirty="0">
                <a:solidFill>
                  <a:schemeClr val="tx1"/>
                </a:solidFill>
              </a:rPr>
              <a:t>VRRP						|       300144    		 | Tue Aug  2 10:30:10 2011</a:t>
            </a:r>
          </a:p>
          <a:p>
            <a:pPr marL="0" indent="0">
              <a:buFont typeface="Arial"/>
              <a:buNone/>
            </a:pPr>
            <a:r>
              <a:rPr lang="en-US" sz="1200" dirty="0">
                <a:solidFill>
                  <a:schemeClr val="tx1"/>
                </a:solidFill>
              </a:rPr>
              <a:t>AXDEBUG			                  	|      1996534   		 | Fri Apr 13 13:12:25 2012</a:t>
            </a:r>
          </a:p>
          <a:p>
            <a:pPr marL="0" indent="0">
              <a:buFont typeface="Arial"/>
              <a:buNone/>
            </a:pPr>
            <a:r>
              <a:rPr lang="en-US" sz="1200" dirty="0">
                <a:solidFill>
                  <a:schemeClr val="tx1"/>
                </a:solidFill>
              </a:rPr>
              <a:t>TACACS_CAPTURE                             |          192        		| Sun May 22 22:08:45 2011</a:t>
            </a:r>
          </a:p>
          <a:p>
            <a:pPr marL="0" indent="0">
              <a:buFont typeface="Arial"/>
              <a:buNone/>
            </a:pPr>
            <a:r>
              <a:rPr lang="en-US" sz="1200" dirty="0">
                <a:solidFill>
                  <a:schemeClr val="tx1"/>
                </a:solidFill>
              </a:rPr>
              <a:t>LACP                                                 |        41808       		| Fri Jan 13 12:37:38 2012</a:t>
            </a:r>
          </a:p>
          <a:p>
            <a:pPr marL="0" indent="0">
              <a:buFont typeface="Arial"/>
              <a:buNone/>
            </a:pPr>
            <a:r>
              <a:rPr lang="en-US" sz="1200" dirty="0">
                <a:solidFill>
                  <a:schemeClr val="tx1"/>
                </a:solidFill>
              </a:rPr>
              <a:t>OSPF_CAPTURE                                 |         3958        		| Mon Mar 19 14:45:12 2012</a:t>
            </a:r>
          </a:p>
          <a:p>
            <a:pPr marL="0" indent="0">
              <a:buFont typeface="Arial"/>
              <a:buNone/>
            </a:pPr>
            <a:r>
              <a:rPr lang="en-US" sz="1200" dirty="0">
                <a:solidFill>
                  <a:schemeClr val="tx1"/>
                </a:solidFill>
              </a:rPr>
              <a:t>ISIS                                                   |       145906       		| Thu Mar 29 12:04:37 2012</a:t>
            </a:r>
          </a:p>
          <a:p>
            <a:pPr marL="0" indent="0">
              <a:buFont typeface="Arial"/>
              <a:buNone/>
            </a:pPr>
            <a:r>
              <a:rPr lang="en-US" sz="1200" dirty="0">
                <a:solidFill>
                  <a:schemeClr val="tx1"/>
                </a:solidFill>
              </a:rPr>
              <a:t>-----------------------------------------------------------------------------------------------------------------------------------------------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37F4AAF-E99E-4164-9C1D-96FA4F626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539750"/>
            <a:ext cx="8204106" cy="641350"/>
          </a:xfrm>
        </p:spPr>
        <p:txBody>
          <a:bodyPr/>
          <a:lstStyle/>
          <a:p>
            <a:r>
              <a:rPr lang="en-US" sz="3600" b="1" i="0" dirty="0"/>
              <a:t>AXDEBUG Commands (cont.)</a:t>
            </a:r>
          </a:p>
        </p:txBody>
      </p:sp>
    </p:spTree>
    <p:extLst>
      <p:ext uri="{BB962C8B-B14F-4D97-AF65-F5344CB8AC3E}">
        <p14:creationId xmlns:p14="http://schemas.microsoft.com/office/powerpoint/2010/main" val="136492726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3C1B2-C940-40E2-A847-58794D89823B}"/>
              </a:ext>
            </a:extLst>
          </p:cNvPr>
          <p:cNvSpPr txBox="1">
            <a:spLocks/>
          </p:cNvSpPr>
          <p:nvPr/>
        </p:nvSpPr>
        <p:spPr>
          <a:xfrm>
            <a:off x="509588" y="1511300"/>
            <a:ext cx="8415337" cy="4384675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>
                <a:solidFill>
                  <a:schemeClr val="tx1"/>
                </a:solidFill>
              </a:rPr>
              <a:t>Stop the axdebug capture: </a:t>
            </a:r>
          </a:p>
          <a:p>
            <a:pPr marL="458787" lvl="1" indent="0">
              <a:buFont typeface="Arial"/>
              <a:buNone/>
            </a:pPr>
            <a:r>
              <a:rPr lang="en-US">
                <a:solidFill>
                  <a:schemeClr val="tx1"/>
                </a:solidFill>
              </a:rPr>
              <a:t>AX# </a:t>
            </a:r>
            <a:r>
              <a:rPr lang="en-US" b="1">
                <a:solidFill>
                  <a:schemeClr val="tx1"/>
                </a:solidFill>
              </a:rPr>
              <a:t>no axdebug</a:t>
            </a:r>
          </a:p>
          <a:p>
            <a:pPr marL="0" indent="0">
              <a:buFont typeface="Arial"/>
              <a:buNone/>
            </a:pPr>
            <a:endParaRPr lang="en-US" sz="2400">
              <a:solidFill>
                <a:schemeClr val="tx1"/>
              </a:solidFill>
            </a:endParaRPr>
          </a:p>
          <a:p>
            <a:pPr marL="0" indent="0">
              <a:buFont typeface="Arial"/>
              <a:buNone/>
            </a:pPr>
            <a:r>
              <a:rPr lang="en-US" sz="2400">
                <a:solidFill>
                  <a:schemeClr val="tx1"/>
                </a:solidFill>
              </a:rPr>
              <a:t>Export the file:</a:t>
            </a:r>
          </a:p>
          <a:p>
            <a:pPr marL="458787" lvl="1" indent="0">
              <a:buFont typeface="Arial"/>
              <a:buNone/>
            </a:pPr>
            <a:r>
              <a:rPr lang="en-US">
                <a:solidFill>
                  <a:schemeClr val="tx1"/>
                </a:solidFill>
              </a:rPr>
              <a:t>AX# </a:t>
            </a:r>
            <a:r>
              <a:rPr lang="en-US" b="1">
                <a:solidFill>
                  <a:schemeClr val="tx1"/>
                </a:solidFill>
              </a:rPr>
              <a:t>export axdebug &lt;FILENAME&gt; use-mgmt-port scp://&lt;IP&gt;&lt;PATH&gt;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3BC897-9FCE-45E6-85AE-9016D2F7E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374650"/>
            <a:ext cx="8204106" cy="641350"/>
          </a:xfrm>
        </p:spPr>
        <p:txBody>
          <a:bodyPr/>
          <a:lstStyle/>
          <a:p>
            <a:r>
              <a:rPr lang="en-US" sz="3600" b="1" i="0" dirty="0"/>
              <a:t>AXDEBUG Commands (cont.)</a:t>
            </a:r>
          </a:p>
        </p:txBody>
      </p:sp>
    </p:spTree>
    <p:extLst>
      <p:ext uri="{BB962C8B-B14F-4D97-AF65-F5344CB8AC3E}">
        <p14:creationId xmlns:p14="http://schemas.microsoft.com/office/powerpoint/2010/main" val="84869872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E52CA8-09DC-46C7-8783-73023927F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539750"/>
            <a:ext cx="7299325" cy="641350"/>
          </a:xfrm>
        </p:spPr>
        <p:txBody>
          <a:bodyPr/>
          <a:lstStyle/>
          <a:p>
            <a:r>
              <a:rPr lang="en-US" sz="3600" b="1" i="0" dirty="0"/>
              <a:t>DEBUG Packet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64F0C47-CB1D-4FBA-BA79-B776C877055C}"/>
              </a:ext>
            </a:extLst>
          </p:cNvPr>
          <p:cNvSpPr txBox="1">
            <a:spLocks/>
          </p:cNvSpPr>
          <p:nvPr/>
        </p:nvSpPr>
        <p:spPr>
          <a:xfrm>
            <a:off x="509588" y="1676400"/>
            <a:ext cx="10568720" cy="4384675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Flow/Session based debugging. Both Brief and detail mode are available.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Detail mode dumps out the packet in Hex.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Has the option to filter packets based on L3 IP and L4 protocol/port, CPU #, Interface.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Can save the output of debug packet to a file.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Count 0 is used to capture unlimited packets.</a:t>
            </a:r>
          </a:p>
          <a:p>
            <a:pPr marL="0" indent="0">
              <a:buFont typeface="Arial"/>
              <a:buNone/>
            </a:pPr>
            <a:r>
              <a:rPr lang="en-US" i="1" dirty="0">
                <a:solidFill>
                  <a:schemeClr val="tx1"/>
                </a:solidFill>
              </a:rPr>
              <a:t>Note</a:t>
            </a:r>
            <a:r>
              <a:rPr lang="en-US" dirty="0">
                <a:solidFill>
                  <a:schemeClr val="tx1"/>
                </a:solidFill>
              </a:rPr>
              <a:t>: Don’t forget “no debug packet” after you are done with the Debugging session.</a:t>
            </a:r>
          </a:p>
        </p:txBody>
      </p:sp>
    </p:spTree>
    <p:extLst>
      <p:ext uri="{BB962C8B-B14F-4D97-AF65-F5344CB8AC3E}">
        <p14:creationId xmlns:p14="http://schemas.microsoft.com/office/powerpoint/2010/main" val="3085356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2272" y="1241541"/>
            <a:ext cx="8270623" cy="1362075"/>
          </a:xfrm>
        </p:spPr>
        <p:txBody>
          <a:bodyPr/>
          <a:lstStyle/>
          <a:p>
            <a:r>
              <a:rPr lang="en-US" sz="5400" dirty="0"/>
              <a:t>TCS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199494792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CD4EB8A7-5DB3-4258-A3A2-1F218490C24F}"/>
              </a:ext>
            </a:extLst>
          </p:cNvPr>
          <p:cNvSpPr txBox="1">
            <a:spLocks/>
          </p:cNvSpPr>
          <p:nvPr/>
        </p:nvSpPr>
        <p:spPr>
          <a:xfrm>
            <a:off x="509588" y="374650"/>
            <a:ext cx="7299325" cy="641350"/>
          </a:xfrm>
          <a:prstGeom prst="rect">
            <a:avLst/>
          </a:prstGeom>
        </p:spPr>
        <p:txBody>
          <a:bodyPr vert="horz" lIns="130619" tIns="65309" rIns="130619" bIns="65309" rtlCol="0" anchor="ctr">
            <a:noAutofit/>
          </a:bodyPr>
          <a:lstStyle>
            <a:lvl1pPr algn="l" defTabSz="544224" rtl="0" eaLnBrk="1" latinLnBrk="0" hangingPunct="1">
              <a:spcBef>
                <a:spcPct val="0"/>
              </a:spcBef>
              <a:buNone/>
              <a:defRPr sz="3600" i="1" kern="1200">
                <a:solidFill>
                  <a:schemeClr val="accent2"/>
                </a:solidFill>
                <a:latin typeface="Roboto Light"/>
                <a:ea typeface="+mj-ea"/>
                <a:cs typeface="Roboto Light"/>
              </a:defRPr>
            </a:lvl1pPr>
          </a:lstStyle>
          <a:p>
            <a:r>
              <a:rPr lang="en-US" sz="3200" dirty="0"/>
              <a:t>Course Overview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50FC0E9F-247D-432F-97D6-86E5BB1E008D}"/>
              </a:ext>
            </a:extLst>
          </p:cNvPr>
          <p:cNvSpPr txBox="1">
            <a:spLocks/>
          </p:cNvSpPr>
          <p:nvPr/>
        </p:nvSpPr>
        <p:spPr>
          <a:xfrm>
            <a:off x="1024731" y="1511300"/>
            <a:ext cx="8415337" cy="4384675"/>
          </a:xfrm>
          <a:prstGeom prst="rect">
            <a:avLst/>
          </a:prstGeom>
        </p:spPr>
        <p:txBody>
          <a:bodyPr>
            <a:normAutofit/>
          </a:bodyPr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Why TCS?</a:t>
            </a:r>
          </a:p>
          <a:p>
            <a:r>
              <a:rPr lang="en-US" dirty="0"/>
              <a:t>Typical topology and traffic flow</a:t>
            </a:r>
          </a:p>
          <a:p>
            <a:r>
              <a:rPr lang="en-US" dirty="0"/>
              <a:t>Network subnets</a:t>
            </a:r>
          </a:p>
          <a:p>
            <a:r>
              <a:rPr lang="en-US" dirty="0"/>
              <a:t>Configs: SLB, Routing, Spoofing</a:t>
            </a:r>
          </a:p>
          <a:p>
            <a:r>
              <a:rPr lang="en-US" dirty="0"/>
              <a:t>Show session output</a:t>
            </a:r>
          </a:p>
          <a:p>
            <a:r>
              <a:rPr lang="en-US" dirty="0"/>
              <a:t>Layer 7 TCS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15624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4602E-E08B-47F6-8469-D2DC3427E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796" y="450850"/>
            <a:ext cx="7299325" cy="641350"/>
          </a:xfrm>
        </p:spPr>
        <p:txBody>
          <a:bodyPr/>
          <a:lstStyle/>
          <a:p>
            <a:r>
              <a:rPr lang="en-US" sz="3200" dirty="0"/>
              <a:t>Why is there a need for TCS?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7244A2-53D0-4C67-B80A-01F6519E91CC}"/>
              </a:ext>
            </a:extLst>
          </p:cNvPr>
          <p:cNvSpPr txBox="1">
            <a:spLocks/>
          </p:cNvSpPr>
          <p:nvPr/>
        </p:nvSpPr>
        <p:spPr>
          <a:xfrm>
            <a:off x="927100" y="1577181"/>
            <a:ext cx="8229600" cy="3992563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Improve response time</a:t>
            </a:r>
          </a:p>
          <a:p>
            <a:pPr lvl="1"/>
            <a:r>
              <a:rPr lang="en-US" dirty="0"/>
              <a:t>Cached response returns to client quicker</a:t>
            </a:r>
          </a:p>
          <a:p>
            <a:pPr lvl="1"/>
            <a:r>
              <a:rPr lang="en-US" dirty="0"/>
              <a:t>No need to send the request to the real server every request</a:t>
            </a:r>
          </a:p>
          <a:p>
            <a:r>
              <a:rPr lang="en-US" dirty="0"/>
              <a:t>Reduce bandwidth demand</a:t>
            </a:r>
          </a:p>
          <a:p>
            <a:r>
              <a:rPr lang="en-US" dirty="0"/>
              <a:t>Ultimately, improve client experience</a:t>
            </a:r>
          </a:p>
          <a:p>
            <a:pPr marL="0" indent="0">
              <a:buFont typeface="Arial"/>
              <a:buNone/>
            </a:pPr>
            <a:r>
              <a:rPr lang="en-US" dirty="0"/>
              <a:t>       </a:t>
            </a:r>
          </a:p>
          <a:p>
            <a:pPr marL="0" indent="0">
              <a:buFont typeface="Arial"/>
              <a:buNone/>
            </a:pPr>
            <a:r>
              <a:rPr lang="en-US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14624779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6A0D14-2389-437D-8668-B614C52DB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374650"/>
            <a:ext cx="7299325" cy="641350"/>
          </a:xfrm>
        </p:spPr>
        <p:txBody>
          <a:bodyPr/>
          <a:lstStyle/>
          <a:p>
            <a:r>
              <a:rPr lang="en-US" sz="3200" dirty="0"/>
              <a:t>Typical Topology and Traffic Flow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849C8A-7589-41B9-986E-AC882B734B22}"/>
              </a:ext>
            </a:extLst>
          </p:cNvPr>
          <p:cNvSpPr txBox="1"/>
          <p:nvPr/>
        </p:nvSpPr>
        <p:spPr>
          <a:xfrm>
            <a:off x="1319211" y="1484313"/>
            <a:ext cx="72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C643F0-F1A3-4C0C-802B-2EFA4CB09398}"/>
              </a:ext>
            </a:extLst>
          </p:cNvPr>
          <p:cNvSpPr txBox="1"/>
          <p:nvPr/>
        </p:nvSpPr>
        <p:spPr>
          <a:xfrm>
            <a:off x="3021015" y="1484313"/>
            <a:ext cx="78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Server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071E58B-0A81-4CD4-9294-8130AD818E38}"/>
              </a:ext>
            </a:extLst>
          </p:cNvPr>
          <p:cNvCxnSpPr/>
          <p:nvPr/>
        </p:nvCxnSpPr>
        <p:spPr>
          <a:xfrm>
            <a:off x="3180411" y="4863590"/>
            <a:ext cx="1295400" cy="0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7DF1D4A-473D-484F-9AD9-AEFB5510586B}"/>
              </a:ext>
            </a:extLst>
          </p:cNvPr>
          <p:cNvCxnSpPr/>
          <p:nvPr/>
        </p:nvCxnSpPr>
        <p:spPr>
          <a:xfrm flipV="1">
            <a:off x="5160963" y="3491990"/>
            <a:ext cx="0" cy="876300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F60813A-583E-4BB2-8CDF-371D1A95F0EB}"/>
              </a:ext>
            </a:extLst>
          </p:cNvPr>
          <p:cNvSpPr txBox="1"/>
          <p:nvPr/>
        </p:nvSpPr>
        <p:spPr>
          <a:xfrm>
            <a:off x="1256698" y="1980382"/>
            <a:ext cx="78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Server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882D12-1221-40AC-897E-84481B8CF781}"/>
              </a:ext>
            </a:extLst>
          </p:cNvPr>
          <p:cNvSpPr txBox="1"/>
          <p:nvPr/>
        </p:nvSpPr>
        <p:spPr>
          <a:xfrm>
            <a:off x="3097043" y="1980382"/>
            <a:ext cx="72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Client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D5976A5-3714-4AC2-99AF-728D862F002E}"/>
              </a:ext>
            </a:extLst>
          </p:cNvPr>
          <p:cNvCxnSpPr/>
          <p:nvPr/>
        </p:nvCxnSpPr>
        <p:spPr>
          <a:xfrm rot="10800000">
            <a:off x="3179432" y="5396990"/>
            <a:ext cx="1295400" cy="0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1CC1B3-D172-46D4-BA14-97BFAC61A3F3}"/>
              </a:ext>
            </a:extLst>
          </p:cNvPr>
          <p:cNvCxnSpPr/>
          <p:nvPr/>
        </p:nvCxnSpPr>
        <p:spPr>
          <a:xfrm rot="10800000" flipV="1">
            <a:off x="5618163" y="3491990"/>
            <a:ext cx="0" cy="876300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ECD5210-AA7D-4303-A196-DC0DE13C573E}"/>
              </a:ext>
            </a:extLst>
          </p:cNvPr>
          <p:cNvSpPr txBox="1"/>
          <p:nvPr/>
        </p:nvSpPr>
        <p:spPr>
          <a:xfrm>
            <a:off x="2395081" y="3185624"/>
            <a:ext cx="2219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Hit the cache!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810E7F9-DF36-4958-A1D7-77DD9712337E}"/>
              </a:ext>
            </a:extLst>
          </p:cNvPr>
          <p:cNvCxnSpPr/>
          <p:nvPr/>
        </p:nvCxnSpPr>
        <p:spPr>
          <a:xfrm>
            <a:off x="2074656" y="1668979"/>
            <a:ext cx="916881" cy="0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2FCC7D4-D76D-413C-AAC6-73D4A6DB7954}"/>
              </a:ext>
            </a:extLst>
          </p:cNvPr>
          <p:cNvCxnSpPr/>
          <p:nvPr/>
        </p:nvCxnSpPr>
        <p:spPr>
          <a:xfrm>
            <a:off x="2111262" y="2165048"/>
            <a:ext cx="916881" cy="0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Laptop.png">
            <a:extLst>
              <a:ext uri="{FF2B5EF4-FFF2-40B4-BE49-F238E27FC236}">
                <a16:creationId xmlns:a16="http://schemas.microsoft.com/office/drawing/2014/main" id="{353407AE-B93A-4464-A984-F7698A8DBB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534" y="4863590"/>
            <a:ext cx="936752" cy="629920"/>
          </a:xfrm>
          <a:prstGeom prst="rect">
            <a:avLst/>
          </a:prstGeom>
        </p:spPr>
      </p:pic>
      <p:pic>
        <p:nvPicPr>
          <p:cNvPr id="17" name="Picture 16" descr="Server.png">
            <a:extLst>
              <a:ext uri="{FF2B5EF4-FFF2-40B4-BE49-F238E27FC236}">
                <a16:creationId xmlns:a16="http://schemas.microsoft.com/office/drawing/2014/main" id="{EBA1C19C-55EF-42DD-9CC3-1EDCC67301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676" y="5042445"/>
            <a:ext cx="1031601" cy="226625"/>
          </a:xfrm>
          <a:prstGeom prst="rect">
            <a:avLst/>
          </a:prstGeom>
        </p:spPr>
      </p:pic>
      <p:pic>
        <p:nvPicPr>
          <p:cNvPr id="18" name="Picture 17" descr="Product-Thunder_Hardware.png">
            <a:extLst>
              <a:ext uri="{FF2B5EF4-FFF2-40B4-BE49-F238E27FC236}">
                <a16:creationId xmlns:a16="http://schemas.microsoft.com/office/drawing/2014/main" id="{6764ED9C-A91D-4D7A-B795-7F2F7F7D9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063" y="4998915"/>
            <a:ext cx="1237488" cy="32715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5244579-F149-4767-8856-134EE67FC7C2}"/>
              </a:ext>
            </a:extLst>
          </p:cNvPr>
          <p:cNvCxnSpPr/>
          <p:nvPr/>
        </p:nvCxnSpPr>
        <p:spPr>
          <a:xfrm>
            <a:off x="2703792" y="5155757"/>
            <a:ext cx="2016125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CE5995F-DDC4-43E2-9804-FB624C7D5F78}"/>
              </a:ext>
            </a:extLst>
          </p:cNvPr>
          <p:cNvCxnSpPr/>
          <p:nvPr/>
        </p:nvCxnSpPr>
        <p:spPr>
          <a:xfrm>
            <a:off x="5928551" y="5167114"/>
            <a:ext cx="2016125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B5B2F6D-B9E8-4047-A481-F35AB7A6BC6E}"/>
              </a:ext>
            </a:extLst>
          </p:cNvPr>
          <p:cNvCxnSpPr>
            <a:cxnSpLocks/>
          </p:cNvCxnSpPr>
          <p:nvPr/>
        </p:nvCxnSpPr>
        <p:spPr>
          <a:xfrm>
            <a:off x="5371978" y="3320949"/>
            <a:ext cx="0" cy="1677966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Server.png">
            <a:extLst>
              <a:ext uri="{FF2B5EF4-FFF2-40B4-BE49-F238E27FC236}">
                <a16:creationId xmlns:a16="http://schemas.microsoft.com/office/drawing/2014/main" id="{64213163-F187-4F59-87CA-014987AAA1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6177" y="3063365"/>
            <a:ext cx="1031601" cy="22662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52C0ADC-20A9-4F60-80AE-E68E3BBDD159}"/>
              </a:ext>
            </a:extLst>
          </p:cNvPr>
          <p:cNvSpPr txBox="1"/>
          <p:nvPr/>
        </p:nvSpPr>
        <p:spPr>
          <a:xfrm>
            <a:off x="1930086" y="5531958"/>
            <a:ext cx="1676400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600" spc="0" dirty="0">
                <a:ea typeface="Roboto Light" charset="0"/>
                <a:cs typeface="Roboto Light" charset="0"/>
              </a:rPr>
              <a:t>Client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07D7A8-C70F-4094-B5C3-723CDBEA08F3}"/>
              </a:ext>
            </a:extLst>
          </p:cNvPr>
          <p:cNvSpPr txBox="1"/>
          <p:nvPr/>
        </p:nvSpPr>
        <p:spPr>
          <a:xfrm>
            <a:off x="4719917" y="2590483"/>
            <a:ext cx="1676400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600" spc="0" dirty="0">
                <a:ea typeface="Roboto Light" charset="0"/>
                <a:cs typeface="Roboto Light" charset="0"/>
              </a:rPr>
              <a:t>Cache Server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070F7C-1BC3-4AF1-B30E-5FF9FE6462A5}"/>
              </a:ext>
            </a:extLst>
          </p:cNvPr>
          <p:cNvSpPr txBox="1"/>
          <p:nvPr/>
        </p:nvSpPr>
        <p:spPr>
          <a:xfrm>
            <a:off x="8089656" y="5326067"/>
            <a:ext cx="1676400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600" spc="0" dirty="0">
                <a:ea typeface="Roboto Light" charset="0"/>
                <a:cs typeface="Roboto Light" charset="0"/>
              </a:rPr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334978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07ADCCF-B928-4266-958B-1D7DA1D6C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374650"/>
            <a:ext cx="7299325" cy="641350"/>
          </a:xfrm>
        </p:spPr>
        <p:txBody>
          <a:bodyPr/>
          <a:lstStyle/>
          <a:p>
            <a:r>
              <a:rPr lang="en-US" sz="3200" dirty="0"/>
              <a:t>Typical Topology and Traffic Flow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A38AC1-3D63-45A9-B10B-986AEA53F660}"/>
              </a:ext>
            </a:extLst>
          </p:cNvPr>
          <p:cNvSpPr txBox="1"/>
          <p:nvPr/>
        </p:nvSpPr>
        <p:spPr>
          <a:xfrm>
            <a:off x="1140226" y="1431429"/>
            <a:ext cx="72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Client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7258807-0F15-47A0-AFA2-9B77DC4E7A0C}"/>
              </a:ext>
            </a:extLst>
          </p:cNvPr>
          <p:cNvCxnSpPr/>
          <p:nvPr/>
        </p:nvCxnSpPr>
        <p:spPr>
          <a:xfrm>
            <a:off x="2904250" y="5032375"/>
            <a:ext cx="1295400" cy="0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36D7CFA-ACB5-4984-B40B-68D2220F2122}"/>
              </a:ext>
            </a:extLst>
          </p:cNvPr>
          <p:cNvCxnSpPr/>
          <p:nvPr/>
        </p:nvCxnSpPr>
        <p:spPr>
          <a:xfrm flipV="1">
            <a:off x="4961650" y="3660775"/>
            <a:ext cx="0" cy="876300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5C84DD1-D1B1-4D95-AE49-00537B0327D2}"/>
              </a:ext>
            </a:extLst>
          </p:cNvPr>
          <p:cNvSpPr txBox="1"/>
          <p:nvPr/>
        </p:nvSpPr>
        <p:spPr>
          <a:xfrm>
            <a:off x="3269254" y="178998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Server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7EBF4FE-A730-4020-85A2-E7AD78085FF6}"/>
              </a:ext>
            </a:extLst>
          </p:cNvPr>
          <p:cNvCxnSpPr/>
          <p:nvPr/>
        </p:nvCxnSpPr>
        <p:spPr>
          <a:xfrm>
            <a:off x="6327789" y="5032375"/>
            <a:ext cx="1295400" cy="0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52A8575-B5A8-4C82-A312-8623D9224F6C}"/>
              </a:ext>
            </a:extLst>
          </p:cNvPr>
          <p:cNvCxnSpPr/>
          <p:nvPr/>
        </p:nvCxnSpPr>
        <p:spPr>
          <a:xfrm rot="10800000" flipV="1">
            <a:off x="5418850" y="3660775"/>
            <a:ext cx="0" cy="876300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45ACC82-0591-4EBB-9173-D68D5DA5652D}"/>
              </a:ext>
            </a:extLst>
          </p:cNvPr>
          <p:cNvSpPr txBox="1"/>
          <p:nvPr/>
        </p:nvSpPr>
        <p:spPr>
          <a:xfrm>
            <a:off x="6257050" y="2974975"/>
            <a:ext cx="2464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Miss the cache!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DAA04C-E52E-4210-8A48-58BB49031481}"/>
              </a:ext>
            </a:extLst>
          </p:cNvPr>
          <p:cNvSpPr txBox="1"/>
          <p:nvPr/>
        </p:nvSpPr>
        <p:spPr>
          <a:xfrm>
            <a:off x="1074297" y="2123903"/>
            <a:ext cx="857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Server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A99EDE-0C1F-4C88-BD02-483B5C77E0EA}"/>
              </a:ext>
            </a:extLst>
          </p:cNvPr>
          <p:cNvSpPr txBox="1"/>
          <p:nvPr/>
        </p:nvSpPr>
        <p:spPr>
          <a:xfrm>
            <a:off x="2978139" y="2139292"/>
            <a:ext cx="1499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Cache Server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C52CE7C-5DC9-463B-A440-7C6E3FC0EA0A}"/>
              </a:ext>
            </a:extLst>
          </p:cNvPr>
          <p:cNvCxnSpPr/>
          <p:nvPr/>
        </p:nvCxnSpPr>
        <p:spPr>
          <a:xfrm rot="10800000">
            <a:off x="6327789" y="5662112"/>
            <a:ext cx="1295400" cy="0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12A6199-51DD-4145-92ED-FA4941DF3B02}"/>
              </a:ext>
            </a:extLst>
          </p:cNvPr>
          <p:cNvCxnSpPr/>
          <p:nvPr/>
        </p:nvCxnSpPr>
        <p:spPr>
          <a:xfrm flipV="1">
            <a:off x="5714686" y="3660775"/>
            <a:ext cx="0" cy="876300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93B41B7-8F3D-4DCA-869B-A2D727AAE070}"/>
              </a:ext>
            </a:extLst>
          </p:cNvPr>
          <p:cNvCxnSpPr/>
          <p:nvPr/>
        </p:nvCxnSpPr>
        <p:spPr>
          <a:xfrm rot="10800000" flipV="1">
            <a:off x="4656851" y="3660775"/>
            <a:ext cx="0" cy="876300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3444C71-02C7-4EA0-AB9A-1CF29827FB22}"/>
              </a:ext>
            </a:extLst>
          </p:cNvPr>
          <p:cNvCxnSpPr/>
          <p:nvPr/>
        </p:nvCxnSpPr>
        <p:spPr>
          <a:xfrm rot="10800000">
            <a:off x="2904250" y="5624844"/>
            <a:ext cx="1295400" cy="0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B44D1BF-FFBD-4EBC-9100-2D4AFE547D09}"/>
              </a:ext>
            </a:extLst>
          </p:cNvPr>
          <p:cNvCxnSpPr/>
          <p:nvPr/>
        </p:nvCxnSpPr>
        <p:spPr>
          <a:xfrm flipV="1">
            <a:off x="2017848" y="2308568"/>
            <a:ext cx="1005840" cy="2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99F8986-09B7-45AB-8780-F9E2D912C3D6}"/>
              </a:ext>
            </a:extLst>
          </p:cNvPr>
          <p:cNvCxnSpPr/>
          <p:nvPr/>
        </p:nvCxnSpPr>
        <p:spPr>
          <a:xfrm>
            <a:off x="2017848" y="1616095"/>
            <a:ext cx="1005840" cy="0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B321FFD-834E-4009-B8EE-3490A9CB91C1}"/>
              </a:ext>
            </a:extLst>
          </p:cNvPr>
          <p:cNvCxnSpPr/>
          <p:nvPr/>
        </p:nvCxnSpPr>
        <p:spPr>
          <a:xfrm>
            <a:off x="2017848" y="1974646"/>
            <a:ext cx="1005840" cy="0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FE0DE8B-F22E-49C1-A821-8994AD9ADF66}"/>
              </a:ext>
            </a:extLst>
          </p:cNvPr>
          <p:cNvCxnSpPr/>
          <p:nvPr/>
        </p:nvCxnSpPr>
        <p:spPr>
          <a:xfrm flipV="1">
            <a:off x="2027839" y="2657885"/>
            <a:ext cx="1005840" cy="2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A6AA9D4-2971-46F4-B90B-B116C975CD71}"/>
              </a:ext>
            </a:extLst>
          </p:cNvPr>
          <p:cNvSpPr txBox="1"/>
          <p:nvPr/>
        </p:nvSpPr>
        <p:spPr>
          <a:xfrm>
            <a:off x="3291026" y="2473220"/>
            <a:ext cx="72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09B168-8358-4F59-8946-B0DDCB663575}"/>
              </a:ext>
            </a:extLst>
          </p:cNvPr>
          <p:cNvSpPr txBox="1"/>
          <p:nvPr/>
        </p:nvSpPr>
        <p:spPr>
          <a:xfrm>
            <a:off x="621272" y="1789875"/>
            <a:ext cx="1499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Cache Server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9487C9-2FF9-4632-9E9B-F705D5504795}"/>
              </a:ext>
            </a:extLst>
          </p:cNvPr>
          <p:cNvSpPr txBox="1"/>
          <p:nvPr/>
        </p:nvSpPr>
        <p:spPr>
          <a:xfrm>
            <a:off x="2978134" y="1464724"/>
            <a:ext cx="1499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Cache Server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842C95-1F9E-4E2A-BBB6-D11C6CC29DDC}"/>
              </a:ext>
            </a:extLst>
          </p:cNvPr>
          <p:cNvSpPr txBox="1"/>
          <p:nvPr/>
        </p:nvSpPr>
        <p:spPr>
          <a:xfrm>
            <a:off x="632153" y="2473857"/>
            <a:ext cx="1499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Cache Server</a:t>
            </a:r>
          </a:p>
        </p:txBody>
      </p:sp>
      <p:pic>
        <p:nvPicPr>
          <p:cNvPr id="26" name="Picture 25" descr="Laptop.png">
            <a:extLst>
              <a:ext uri="{FF2B5EF4-FFF2-40B4-BE49-F238E27FC236}">
                <a16:creationId xmlns:a16="http://schemas.microsoft.com/office/drawing/2014/main" id="{0E41C787-05E0-467B-9BC4-F9A0AC96CA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9134" y="5051690"/>
            <a:ext cx="936752" cy="629920"/>
          </a:xfrm>
          <a:prstGeom prst="rect">
            <a:avLst/>
          </a:prstGeom>
        </p:spPr>
      </p:pic>
      <p:pic>
        <p:nvPicPr>
          <p:cNvPr id="27" name="Picture 26" descr="Server.png">
            <a:extLst>
              <a:ext uri="{FF2B5EF4-FFF2-40B4-BE49-F238E27FC236}">
                <a16:creationId xmlns:a16="http://schemas.microsoft.com/office/drawing/2014/main" id="{0A5178A2-96F0-4C05-A377-598E8DB726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2276" y="5230545"/>
            <a:ext cx="1031601" cy="226625"/>
          </a:xfrm>
          <a:prstGeom prst="rect">
            <a:avLst/>
          </a:prstGeom>
        </p:spPr>
      </p:pic>
      <p:pic>
        <p:nvPicPr>
          <p:cNvPr id="28" name="Picture 27" descr="Product-Thunder_Hardware.png">
            <a:extLst>
              <a:ext uri="{FF2B5EF4-FFF2-40B4-BE49-F238E27FC236}">
                <a16:creationId xmlns:a16="http://schemas.microsoft.com/office/drawing/2014/main" id="{67730C7B-5497-4674-92BD-CD63F479A3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663" y="5187015"/>
            <a:ext cx="1237488" cy="32715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A8D6E12-4FE7-42CE-A652-819673FF3459}"/>
              </a:ext>
            </a:extLst>
          </p:cNvPr>
          <p:cNvCxnSpPr/>
          <p:nvPr/>
        </p:nvCxnSpPr>
        <p:spPr>
          <a:xfrm>
            <a:off x="2551392" y="5343857"/>
            <a:ext cx="2016125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D6AE1A2-1B95-47BC-B978-907E00F503D7}"/>
              </a:ext>
            </a:extLst>
          </p:cNvPr>
          <p:cNvCxnSpPr/>
          <p:nvPr/>
        </p:nvCxnSpPr>
        <p:spPr>
          <a:xfrm>
            <a:off x="5776151" y="5355214"/>
            <a:ext cx="2016125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362DDD0-22C4-4E21-922F-65EED58DF333}"/>
              </a:ext>
            </a:extLst>
          </p:cNvPr>
          <p:cNvCxnSpPr>
            <a:cxnSpLocks/>
          </p:cNvCxnSpPr>
          <p:nvPr/>
        </p:nvCxnSpPr>
        <p:spPr>
          <a:xfrm>
            <a:off x="5219578" y="3509049"/>
            <a:ext cx="0" cy="1677966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Server.png">
            <a:extLst>
              <a:ext uri="{FF2B5EF4-FFF2-40B4-BE49-F238E27FC236}">
                <a16:creationId xmlns:a16="http://schemas.microsoft.com/office/drawing/2014/main" id="{49038430-0BD7-49CE-BE66-43541598CE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3777" y="3251465"/>
            <a:ext cx="1031601" cy="22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8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duct-Thunder_Hardware.png">
            <a:extLst>
              <a:ext uri="{FF2B5EF4-FFF2-40B4-BE49-F238E27FC236}">
                <a16:creationId xmlns:a16="http://schemas.microsoft.com/office/drawing/2014/main" id="{2E15D594-9DED-4245-B013-6C45901D9F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9700" y="2308389"/>
            <a:ext cx="2964873" cy="783817"/>
          </a:xfrm>
          <a:prstGeom prst="rect">
            <a:avLst/>
          </a:prstGeom>
        </p:spPr>
      </p:pic>
      <p:sp>
        <p:nvSpPr>
          <p:cNvPr id="8" name="Left Brace 7">
            <a:extLst>
              <a:ext uri="{FF2B5EF4-FFF2-40B4-BE49-F238E27FC236}">
                <a16:creationId xmlns:a16="http://schemas.microsoft.com/office/drawing/2014/main" id="{0A84F724-764B-4B76-98EE-8E5A7AC043BC}"/>
              </a:ext>
            </a:extLst>
          </p:cNvPr>
          <p:cNvSpPr/>
          <p:nvPr/>
        </p:nvSpPr>
        <p:spPr>
          <a:xfrm rot="16200000">
            <a:off x="2808839" y="2730519"/>
            <a:ext cx="600195" cy="539750"/>
          </a:xfrm>
          <a:prstGeom prst="leftBrac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Cylinder 4">
            <a:extLst>
              <a:ext uri="{FF2B5EF4-FFF2-40B4-BE49-F238E27FC236}">
                <a16:creationId xmlns:a16="http://schemas.microsoft.com/office/drawing/2014/main" id="{E4AB5792-FC45-4C16-AF92-A0F98FEEDCF9}"/>
              </a:ext>
            </a:extLst>
          </p:cNvPr>
          <p:cNvSpPr/>
          <p:nvPr/>
        </p:nvSpPr>
        <p:spPr>
          <a:xfrm>
            <a:off x="3023161" y="3300493"/>
            <a:ext cx="171549" cy="1434386"/>
          </a:xfrm>
          <a:prstGeom prst="can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1" name="Picture 10" descr="Router_1.png">
            <a:extLst>
              <a:ext uri="{FF2B5EF4-FFF2-40B4-BE49-F238E27FC236}">
                <a16:creationId xmlns:a16="http://schemas.microsoft.com/office/drawing/2014/main" id="{3A831606-A5AE-40EB-BAFD-38F6DCD0BC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520" y="4735894"/>
            <a:ext cx="627888" cy="6278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69DE5AD-5B41-4520-AD25-E2230DDA5867}"/>
              </a:ext>
            </a:extLst>
          </p:cNvPr>
          <p:cNvSpPr/>
          <p:nvPr/>
        </p:nvSpPr>
        <p:spPr>
          <a:xfrm>
            <a:off x="3333321" y="3244790"/>
            <a:ext cx="13260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dirty="0">
                <a:ea typeface="Roboto Light" charset="0"/>
                <a:cs typeface="Roboto Light" charset="0"/>
              </a:rPr>
              <a:t>1.1.1.1/24</a:t>
            </a:r>
            <a:endParaRPr lang="en-IN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D4A91E-D2CE-4014-81B3-A6AE0DA2332E}"/>
              </a:ext>
            </a:extLst>
          </p:cNvPr>
          <p:cNvSpPr/>
          <p:nvPr/>
        </p:nvSpPr>
        <p:spPr>
          <a:xfrm>
            <a:off x="3333321" y="4527608"/>
            <a:ext cx="13260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dirty="0">
                <a:ea typeface="Roboto Light" charset="0"/>
                <a:cs typeface="Roboto Light" charset="0"/>
              </a:rPr>
              <a:t>1.1.1.2/24</a:t>
            </a:r>
            <a:endParaRPr lang="en-I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AEAC6C-A030-4A9F-AAA8-5023F5C53058}"/>
              </a:ext>
            </a:extLst>
          </p:cNvPr>
          <p:cNvSpPr txBox="1"/>
          <p:nvPr/>
        </p:nvSpPr>
        <p:spPr>
          <a:xfrm>
            <a:off x="7807181" y="1336576"/>
            <a:ext cx="3851564" cy="461664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interface ethernet 1</a:t>
            </a:r>
          </a:p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  enable</a:t>
            </a:r>
          </a:p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  trunk-group 1 </a:t>
            </a:r>
            <a:r>
              <a:rPr lang="en-IN" sz="1400" dirty="0" err="1">
                <a:ea typeface="Roboto Light" charset="0"/>
                <a:cs typeface="Roboto Light" charset="0"/>
              </a:rPr>
              <a:t>lacp</a:t>
            </a:r>
            <a:endParaRPr lang="en-IN" sz="1400" dirty="0">
              <a:ea typeface="Roboto Light" charset="0"/>
              <a:cs typeface="Roboto Light" charset="0"/>
            </a:endParaRPr>
          </a:p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    port-priority 100</a:t>
            </a:r>
          </a:p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    timeout short</a:t>
            </a:r>
          </a:p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interface ethernet 2</a:t>
            </a:r>
          </a:p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  enable</a:t>
            </a:r>
          </a:p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  trunk-group 1 </a:t>
            </a:r>
            <a:r>
              <a:rPr lang="en-IN" sz="1400" dirty="0" err="1">
                <a:ea typeface="Roboto Light" charset="0"/>
                <a:cs typeface="Roboto Light" charset="0"/>
              </a:rPr>
              <a:t>lacp</a:t>
            </a:r>
            <a:endParaRPr lang="en-IN" sz="1400" dirty="0">
              <a:ea typeface="Roboto Light" charset="0"/>
              <a:cs typeface="Roboto Light" charset="0"/>
            </a:endParaRPr>
          </a:p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    port-priority 100</a:t>
            </a:r>
          </a:p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    timeout short</a:t>
            </a:r>
          </a:p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interface trunk 1</a:t>
            </a:r>
          </a:p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	</a:t>
            </a:r>
            <a:r>
              <a:rPr lang="en-IN" sz="1400" dirty="0" err="1">
                <a:ea typeface="Roboto Light" charset="0"/>
                <a:cs typeface="Roboto Light" charset="0"/>
              </a:rPr>
              <a:t>ip</a:t>
            </a:r>
            <a:r>
              <a:rPr lang="en-IN" sz="1400" dirty="0">
                <a:ea typeface="Roboto Light" charset="0"/>
                <a:cs typeface="Roboto Light" charset="0"/>
              </a:rPr>
              <a:t> address 1.1.1.1 /24</a:t>
            </a:r>
            <a:endParaRPr lang="en-IN" sz="2400" spc="0" dirty="0">
              <a:ea typeface="Roboto Light" charset="0"/>
              <a:cs typeface="Roboto Light" charset="0"/>
            </a:endParaRP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44C72FF8-215E-418B-9C87-5456999C58FD}"/>
              </a:ext>
            </a:extLst>
          </p:cNvPr>
          <p:cNvSpPr txBox="1">
            <a:spLocks/>
          </p:cNvSpPr>
          <p:nvPr/>
        </p:nvSpPr>
        <p:spPr>
          <a:xfrm>
            <a:off x="669393" y="457179"/>
            <a:ext cx="13426710" cy="729694"/>
          </a:xfrm>
          <a:prstGeom prst="rect">
            <a:avLst/>
          </a:prstGeom>
        </p:spPr>
        <p:txBody>
          <a:bodyPr vert="horz" lIns="130619" tIns="65309" rIns="130619" bIns="65309" rtlCol="0" anchor="ctr">
            <a:noAutofit/>
          </a:bodyPr>
          <a:lstStyle>
            <a:lvl1pPr algn="l" defTabSz="544224" rtl="0" eaLnBrk="1" latinLnBrk="0" hangingPunct="1">
              <a:spcBef>
                <a:spcPct val="0"/>
              </a:spcBef>
              <a:buNone/>
              <a:defRPr sz="3600" i="1" kern="1200">
                <a:solidFill>
                  <a:schemeClr val="accent2"/>
                </a:solidFill>
                <a:latin typeface="Roboto Light"/>
                <a:ea typeface="+mj-ea"/>
                <a:cs typeface="Roboto Light"/>
              </a:defRPr>
            </a:lvl1pPr>
          </a:lstStyle>
          <a:p>
            <a:r>
              <a:rPr lang="en-US" b="1" i="0" dirty="0"/>
              <a:t>Configuring Trunk</a:t>
            </a:r>
          </a:p>
        </p:txBody>
      </p:sp>
    </p:spTree>
    <p:extLst>
      <p:ext uri="{BB962C8B-B14F-4D97-AF65-F5344CB8AC3E}">
        <p14:creationId xmlns:p14="http://schemas.microsoft.com/office/powerpoint/2010/main" val="401013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13" grpId="0"/>
      <p:bldP spid="14" grpId="0"/>
      <p:bldP spid="17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A31C00-E8FA-4E47-BA5A-B3415A64D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539750"/>
            <a:ext cx="7299325" cy="641350"/>
          </a:xfrm>
        </p:spPr>
        <p:txBody>
          <a:bodyPr/>
          <a:lstStyle/>
          <a:p>
            <a:r>
              <a:rPr lang="en-US" sz="3200" dirty="0"/>
              <a:t>How does it work…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607A50-D857-4DC1-B51F-4D6C978EDAEC}"/>
              </a:ext>
            </a:extLst>
          </p:cNvPr>
          <p:cNvSpPr txBox="1">
            <a:spLocks/>
          </p:cNvSpPr>
          <p:nvPr/>
        </p:nvSpPr>
        <p:spPr>
          <a:xfrm>
            <a:off x="509588" y="1676400"/>
            <a:ext cx="8415337" cy="4384675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From Client to Cache Server:</a:t>
            </a:r>
          </a:p>
          <a:p>
            <a:pPr lvl="1"/>
            <a:r>
              <a:rPr lang="en-US" dirty="0"/>
              <a:t>SLB traffic</a:t>
            </a:r>
          </a:p>
          <a:p>
            <a:pPr lvl="1"/>
            <a:r>
              <a:rPr lang="en-US" dirty="0"/>
              <a:t>Thunder operating as a Load Balancer</a:t>
            </a:r>
          </a:p>
          <a:p>
            <a:r>
              <a:rPr lang="en-US" dirty="0"/>
              <a:t> From Cache Server to Real Server:</a:t>
            </a:r>
          </a:p>
          <a:p>
            <a:pPr lvl="1"/>
            <a:r>
              <a:rPr lang="en-US" dirty="0"/>
              <a:t>Routing traffic</a:t>
            </a:r>
          </a:p>
          <a:p>
            <a:pPr lvl="1"/>
            <a:r>
              <a:rPr lang="en-US" dirty="0"/>
              <a:t>Thunder operating as a Router</a:t>
            </a:r>
          </a:p>
        </p:txBody>
      </p:sp>
    </p:spTree>
    <p:extLst>
      <p:ext uri="{BB962C8B-B14F-4D97-AF65-F5344CB8AC3E}">
        <p14:creationId xmlns:p14="http://schemas.microsoft.com/office/powerpoint/2010/main" val="266396607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6A0D14-2389-437D-8668-B614C52DB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374650"/>
            <a:ext cx="7299325" cy="641350"/>
          </a:xfrm>
        </p:spPr>
        <p:txBody>
          <a:bodyPr/>
          <a:lstStyle/>
          <a:p>
            <a:r>
              <a:rPr lang="en-US" sz="3200" dirty="0"/>
              <a:t>Typical Topology and Traffic Flow</a:t>
            </a:r>
          </a:p>
        </p:txBody>
      </p:sp>
      <p:pic>
        <p:nvPicPr>
          <p:cNvPr id="16" name="Picture 15" descr="Laptop.png">
            <a:extLst>
              <a:ext uri="{FF2B5EF4-FFF2-40B4-BE49-F238E27FC236}">
                <a16:creationId xmlns:a16="http://schemas.microsoft.com/office/drawing/2014/main" id="{353407AE-B93A-4464-A984-F7698A8DBB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420" y="3987943"/>
            <a:ext cx="936752" cy="629920"/>
          </a:xfrm>
          <a:prstGeom prst="rect">
            <a:avLst/>
          </a:prstGeom>
        </p:spPr>
      </p:pic>
      <p:pic>
        <p:nvPicPr>
          <p:cNvPr id="18" name="Picture 17" descr="Product-Thunder_Hardware.png">
            <a:extLst>
              <a:ext uri="{FF2B5EF4-FFF2-40B4-BE49-F238E27FC236}">
                <a16:creationId xmlns:a16="http://schemas.microsoft.com/office/drawing/2014/main" id="{6764ED9C-A91D-4D7A-B795-7F2F7F7D9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949" y="4123268"/>
            <a:ext cx="1237488" cy="32715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5244579-F149-4767-8856-134EE67FC7C2}"/>
              </a:ext>
            </a:extLst>
          </p:cNvPr>
          <p:cNvCxnSpPr/>
          <p:nvPr/>
        </p:nvCxnSpPr>
        <p:spPr>
          <a:xfrm>
            <a:off x="2538678" y="4280110"/>
            <a:ext cx="201612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CE5995F-DDC4-43E2-9804-FB624C7D5F78}"/>
              </a:ext>
            </a:extLst>
          </p:cNvPr>
          <p:cNvCxnSpPr/>
          <p:nvPr/>
        </p:nvCxnSpPr>
        <p:spPr>
          <a:xfrm>
            <a:off x="5763437" y="4291467"/>
            <a:ext cx="2016125" cy="0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B5B2F6D-B9E8-4047-A481-F35AB7A6BC6E}"/>
              </a:ext>
            </a:extLst>
          </p:cNvPr>
          <p:cNvCxnSpPr>
            <a:cxnSpLocks/>
          </p:cNvCxnSpPr>
          <p:nvPr/>
        </p:nvCxnSpPr>
        <p:spPr>
          <a:xfrm>
            <a:off x="5206864" y="2445302"/>
            <a:ext cx="0" cy="1677966"/>
          </a:xfrm>
          <a:prstGeom prst="line">
            <a:avLst/>
          </a:prstGeom>
          <a:ln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Server.png">
            <a:extLst>
              <a:ext uri="{FF2B5EF4-FFF2-40B4-BE49-F238E27FC236}">
                <a16:creationId xmlns:a16="http://schemas.microsoft.com/office/drawing/2014/main" id="{64213163-F187-4F59-87CA-014987AAA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063" y="2187718"/>
            <a:ext cx="1031601" cy="22662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52C0ADC-20A9-4F60-80AE-E68E3BBDD159}"/>
              </a:ext>
            </a:extLst>
          </p:cNvPr>
          <p:cNvSpPr txBox="1"/>
          <p:nvPr/>
        </p:nvSpPr>
        <p:spPr>
          <a:xfrm>
            <a:off x="1764972" y="4656311"/>
            <a:ext cx="1676400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600" spc="0" dirty="0">
                <a:ea typeface="Roboto Light" charset="0"/>
                <a:cs typeface="Roboto Light" charset="0"/>
              </a:rPr>
              <a:t>Client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0FB4CB-5F09-4FAD-BB60-E504AD12C518}"/>
              </a:ext>
            </a:extLst>
          </p:cNvPr>
          <p:cNvSpPr txBox="1"/>
          <p:nvPr/>
        </p:nvSpPr>
        <p:spPr>
          <a:xfrm>
            <a:off x="2634646" y="3953511"/>
            <a:ext cx="1503377" cy="27699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solidFill>
                  <a:srgbClr val="FF0000"/>
                </a:solidFill>
                <a:ea typeface="Roboto Light" charset="0"/>
                <a:cs typeface="Roboto Light" charset="0"/>
              </a:rPr>
              <a:t>1.1.1.2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7B644B-7C3C-41C7-A4FC-B1EB56F3BD2D}"/>
              </a:ext>
            </a:extLst>
          </p:cNvPr>
          <p:cNvSpPr txBox="1"/>
          <p:nvPr/>
        </p:nvSpPr>
        <p:spPr>
          <a:xfrm>
            <a:off x="3867608" y="3978311"/>
            <a:ext cx="1503377" cy="27699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solidFill>
                  <a:srgbClr val="FF0000"/>
                </a:solidFill>
                <a:ea typeface="Roboto Light" charset="0"/>
                <a:cs typeface="Roboto Light" charset="0"/>
              </a:rPr>
              <a:t>1.1.1.1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8DFF16-ACD0-4738-9C65-205C0579E715}"/>
              </a:ext>
            </a:extLst>
          </p:cNvPr>
          <p:cNvSpPr txBox="1"/>
          <p:nvPr/>
        </p:nvSpPr>
        <p:spPr>
          <a:xfrm>
            <a:off x="4579635" y="3814238"/>
            <a:ext cx="150337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dirty="0">
                <a:solidFill>
                  <a:srgbClr val="0070C0"/>
                </a:solidFill>
                <a:ea typeface="Roboto Light" charset="0"/>
                <a:cs typeface="Roboto Light" charset="0"/>
              </a:rPr>
              <a:t>2.2.2</a:t>
            </a:r>
            <a:r>
              <a:rPr lang="en-IN" sz="1200" spc="0" dirty="0">
                <a:solidFill>
                  <a:srgbClr val="0070C0"/>
                </a:solidFill>
                <a:ea typeface="Roboto Light" charset="0"/>
                <a:cs typeface="Roboto Light" charset="0"/>
              </a:rPr>
              <a:t>.1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85C16D-4DB4-4BAD-B7DF-4B731B70F3D0}"/>
              </a:ext>
            </a:extLst>
          </p:cNvPr>
          <p:cNvSpPr txBox="1"/>
          <p:nvPr/>
        </p:nvSpPr>
        <p:spPr>
          <a:xfrm>
            <a:off x="4579635" y="2491277"/>
            <a:ext cx="150337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dirty="0">
                <a:solidFill>
                  <a:srgbClr val="0070C0"/>
                </a:solidFill>
                <a:ea typeface="Roboto Light" charset="0"/>
                <a:cs typeface="Roboto Light" charset="0"/>
              </a:rPr>
              <a:t>2.2.2</a:t>
            </a:r>
            <a:r>
              <a:rPr lang="en-IN" sz="1200" spc="0" dirty="0">
                <a:solidFill>
                  <a:srgbClr val="0070C0"/>
                </a:solidFill>
                <a:ea typeface="Roboto Light" charset="0"/>
                <a:cs typeface="Roboto Light" charset="0"/>
              </a:rPr>
              <a:t>.2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F070F3-8971-4369-810C-36E31B2F851D}"/>
              </a:ext>
            </a:extLst>
          </p:cNvPr>
          <p:cNvSpPr txBox="1"/>
          <p:nvPr/>
        </p:nvSpPr>
        <p:spPr>
          <a:xfrm>
            <a:off x="5722664" y="4059589"/>
            <a:ext cx="150337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solidFill>
                  <a:srgbClr val="00B050"/>
                </a:solidFill>
                <a:ea typeface="Roboto Light" charset="0"/>
                <a:cs typeface="Roboto Light" charset="0"/>
              </a:rPr>
              <a:t>3.3.3.1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5C7FB2-B1BB-446C-93FB-C216BEA1B5AB}"/>
              </a:ext>
            </a:extLst>
          </p:cNvPr>
          <p:cNvSpPr txBox="1"/>
          <p:nvPr/>
        </p:nvSpPr>
        <p:spPr>
          <a:xfrm>
            <a:off x="7134987" y="4002754"/>
            <a:ext cx="150337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solidFill>
                  <a:srgbClr val="00B050"/>
                </a:solidFill>
                <a:ea typeface="Roboto Light" charset="0"/>
                <a:cs typeface="Roboto Light" charset="0"/>
              </a:rPr>
              <a:t>3.3.3.</a:t>
            </a:r>
            <a:r>
              <a:rPr lang="en-IN" sz="1200" dirty="0">
                <a:solidFill>
                  <a:srgbClr val="00B050"/>
                </a:solidFill>
                <a:ea typeface="Roboto Light" charset="0"/>
                <a:cs typeface="Roboto Light" charset="0"/>
              </a:rPr>
              <a:t>2</a:t>
            </a:r>
            <a:endParaRPr lang="en-IN" sz="1200" spc="0" dirty="0">
              <a:solidFill>
                <a:srgbClr val="00B050"/>
              </a:solidFill>
              <a:ea typeface="Roboto Light" charset="0"/>
              <a:cs typeface="Roboto Light" charset="0"/>
            </a:endParaRPr>
          </a:p>
        </p:txBody>
      </p:sp>
      <p:pic>
        <p:nvPicPr>
          <p:cNvPr id="34" name="Picture 33" descr="Internet.png">
            <a:extLst>
              <a:ext uri="{FF2B5EF4-FFF2-40B4-BE49-F238E27FC236}">
                <a16:creationId xmlns:a16="http://schemas.microsoft.com/office/drawing/2014/main" id="{34755AD3-D27D-4551-B665-E7C8BB7320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827" y="3824438"/>
            <a:ext cx="960916" cy="719137"/>
          </a:xfrm>
          <a:prstGeom prst="rect">
            <a:avLst/>
          </a:prstGeom>
        </p:spPr>
      </p:pic>
      <p:pic>
        <p:nvPicPr>
          <p:cNvPr id="35" name="Picture 34" descr="Router_1.png">
            <a:extLst>
              <a:ext uri="{FF2B5EF4-FFF2-40B4-BE49-F238E27FC236}">
                <a16:creationId xmlns:a16="http://schemas.microsoft.com/office/drawing/2014/main" id="{B1357F63-37F7-4551-9293-E2A15ABCDB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014" y="3987943"/>
            <a:ext cx="627888" cy="62788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AB8A5BE-626A-4BF2-9185-067723888FCA}"/>
              </a:ext>
            </a:extLst>
          </p:cNvPr>
          <p:cNvCxnSpPr>
            <a:cxnSpLocks/>
          </p:cNvCxnSpPr>
          <p:nvPr/>
        </p:nvCxnSpPr>
        <p:spPr>
          <a:xfrm>
            <a:off x="8393902" y="4301887"/>
            <a:ext cx="1162925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989895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7CAA827-D7F9-46FD-9848-BF75CDC67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445122"/>
            <a:ext cx="7299325" cy="641350"/>
          </a:xfrm>
        </p:spPr>
        <p:txBody>
          <a:bodyPr/>
          <a:lstStyle/>
          <a:p>
            <a:r>
              <a:rPr lang="en-US" sz="3200" dirty="0"/>
              <a:t>SLB </a:t>
            </a:r>
            <a:r>
              <a:rPr lang="en-US" sz="3200" dirty="0" err="1"/>
              <a:t>Config</a:t>
            </a:r>
            <a:endParaRPr lang="en-US" sz="3200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1E060395-09D5-4DB7-B126-3E090E9BE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330" y="2532629"/>
            <a:ext cx="470787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r>
              <a:rPr lang="en-US" sz="1600" dirty="0" err="1">
                <a:effectLst/>
              </a:rPr>
              <a:t>slb</a:t>
            </a:r>
            <a:r>
              <a:rPr lang="en-US" sz="1600" dirty="0">
                <a:effectLst/>
              </a:rPr>
              <a:t> server </a:t>
            </a:r>
            <a:r>
              <a:rPr lang="en-US" sz="1600" dirty="0" err="1">
                <a:effectLst/>
              </a:rPr>
              <a:t>cache_server</a:t>
            </a:r>
            <a:r>
              <a:rPr lang="en-US" sz="1600" dirty="0">
                <a:effectLst/>
              </a:rPr>
              <a:t> 2.2.2.2</a:t>
            </a:r>
          </a:p>
          <a:p>
            <a:r>
              <a:rPr lang="en-US" sz="1600" dirty="0">
                <a:effectLst/>
              </a:rPr>
              <a:t>   no health-check</a:t>
            </a:r>
          </a:p>
          <a:p>
            <a:r>
              <a:rPr lang="en-US" sz="1600" dirty="0">
                <a:effectLst/>
              </a:rPr>
              <a:t>   port 80  </a:t>
            </a:r>
            <a:r>
              <a:rPr lang="en-US" sz="1600" dirty="0" err="1">
                <a:effectLst/>
              </a:rPr>
              <a:t>tcp</a:t>
            </a:r>
            <a:endParaRPr lang="en-US" sz="1600" dirty="0">
              <a:effectLst/>
            </a:endParaRPr>
          </a:p>
          <a:p>
            <a:r>
              <a:rPr lang="en-US" sz="1600" dirty="0">
                <a:effectLst/>
              </a:rPr>
              <a:t>       no health-check</a:t>
            </a:r>
          </a:p>
          <a:p>
            <a:r>
              <a:rPr lang="en-US" sz="1600" dirty="0">
                <a:effectLst/>
              </a:rPr>
              <a:t>!</a:t>
            </a:r>
          </a:p>
          <a:p>
            <a:r>
              <a:rPr lang="en-US" sz="1600" dirty="0" err="1">
                <a:effectLst/>
              </a:rPr>
              <a:t>slb</a:t>
            </a:r>
            <a:r>
              <a:rPr lang="en-US" sz="1600" dirty="0">
                <a:effectLst/>
              </a:rPr>
              <a:t> service-group </a:t>
            </a:r>
            <a:r>
              <a:rPr lang="en-US" sz="1600" dirty="0" err="1">
                <a:effectLst/>
              </a:rPr>
              <a:t>sg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tcp</a:t>
            </a:r>
            <a:endParaRPr lang="en-US" sz="1600" dirty="0">
              <a:effectLst/>
            </a:endParaRPr>
          </a:p>
          <a:p>
            <a:r>
              <a:rPr lang="en-US" sz="1600" dirty="0">
                <a:effectLst/>
              </a:rPr>
              <a:t>    member cache_server:80</a:t>
            </a:r>
          </a:p>
          <a:p>
            <a:r>
              <a:rPr lang="en-US" sz="1600" dirty="0">
                <a:effectLst/>
              </a:rPr>
              <a:t>!</a:t>
            </a:r>
          </a:p>
          <a:p>
            <a:r>
              <a:rPr lang="en-US" sz="1600" dirty="0">
                <a:effectLst/>
              </a:rPr>
              <a:t>!</a:t>
            </a:r>
          </a:p>
          <a:p>
            <a:r>
              <a:rPr lang="en-US" sz="1600" dirty="0" err="1">
                <a:effectLst/>
              </a:rPr>
              <a:t>slb</a:t>
            </a:r>
            <a:r>
              <a:rPr lang="en-US" sz="1600" dirty="0">
                <a:effectLst/>
              </a:rPr>
              <a:t> virtual-server wildcard 0.0.0.0 </a:t>
            </a:r>
            <a:r>
              <a:rPr lang="en-US" sz="1600" dirty="0" err="1">
                <a:effectLst/>
              </a:rPr>
              <a:t>acl</a:t>
            </a:r>
            <a:r>
              <a:rPr lang="en-US" sz="1600" dirty="0">
                <a:effectLst/>
              </a:rPr>
              <a:t> 100</a:t>
            </a:r>
          </a:p>
          <a:p>
            <a:r>
              <a:rPr lang="en-US" sz="1600" dirty="0">
                <a:effectLst/>
              </a:rPr>
              <a:t>   port 80  </a:t>
            </a:r>
            <a:r>
              <a:rPr lang="en-US" sz="1600" dirty="0" err="1">
                <a:effectLst/>
              </a:rPr>
              <a:t>tcp</a:t>
            </a:r>
            <a:endParaRPr lang="en-US" sz="1600" dirty="0">
              <a:effectLst/>
            </a:endParaRPr>
          </a:p>
          <a:p>
            <a:r>
              <a:rPr lang="en-US" sz="1600" dirty="0">
                <a:effectLst/>
              </a:rPr>
              <a:t>      name _wildcard_v4_100_TCP_80</a:t>
            </a:r>
          </a:p>
          <a:p>
            <a:r>
              <a:rPr lang="en-US" sz="1600" dirty="0">
                <a:effectLst/>
              </a:rPr>
              <a:t>      service-group </a:t>
            </a:r>
            <a:r>
              <a:rPr lang="en-US" sz="1600" dirty="0" err="1">
                <a:effectLst/>
              </a:rPr>
              <a:t>sg</a:t>
            </a:r>
            <a:endParaRPr lang="en-US" sz="1600" dirty="0">
              <a:effectLst/>
            </a:endParaRPr>
          </a:p>
          <a:p>
            <a:r>
              <a:rPr lang="en-US" sz="1600" dirty="0">
                <a:effectLst/>
              </a:rPr>
              <a:t>      no-</a:t>
            </a:r>
            <a:r>
              <a:rPr lang="en-US" sz="1600" dirty="0" err="1">
                <a:effectLst/>
              </a:rPr>
              <a:t>dest</a:t>
            </a:r>
            <a:r>
              <a:rPr lang="en-US" sz="1600" dirty="0">
                <a:effectLst/>
              </a:rPr>
              <a:t>-</a:t>
            </a:r>
            <a:r>
              <a:rPr lang="en-US" sz="1600" dirty="0" err="1">
                <a:effectLst/>
              </a:rPr>
              <a:t>nat</a:t>
            </a:r>
            <a:endParaRPr lang="en-US" sz="1600" dirty="0"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B4C99F-7FDB-449C-AE37-A8624D56C9B5}"/>
              </a:ext>
            </a:extLst>
          </p:cNvPr>
          <p:cNvSpPr/>
          <p:nvPr/>
        </p:nvSpPr>
        <p:spPr>
          <a:xfrm>
            <a:off x="1083330" y="175838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interface </a:t>
            </a:r>
            <a:r>
              <a:rPr lang="en-US" sz="1600" dirty="0" err="1"/>
              <a:t>ethernet</a:t>
            </a:r>
            <a:r>
              <a:rPr lang="en-US" sz="1600" dirty="0"/>
              <a:t> 1</a:t>
            </a:r>
          </a:p>
          <a:p>
            <a:r>
              <a:rPr lang="en-US" sz="1600" dirty="0"/>
              <a:t> </a:t>
            </a:r>
            <a:r>
              <a:rPr lang="en-US" sz="1600" dirty="0" err="1"/>
              <a:t>ip</a:t>
            </a:r>
            <a:r>
              <a:rPr lang="en-US" sz="1600" dirty="0"/>
              <a:t> allow-promiscuous-</a:t>
            </a:r>
            <a:r>
              <a:rPr lang="en-US" sz="1600" dirty="0" err="1"/>
              <a:t>vip</a:t>
            </a:r>
            <a:endParaRPr lang="en-US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090970-DF9B-4E51-B1BA-79C3EB52E279}"/>
              </a:ext>
            </a:extLst>
          </p:cNvPr>
          <p:cNvSpPr/>
          <p:nvPr/>
        </p:nvSpPr>
        <p:spPr>
          <a:xfrm>
            <a:off x="1083330" y="1312519"/>
            <a:ext cx="57105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access-list 100 permit </a:t>
            </a:r>
            <a:r>
              <a:rPr lang="en-US" sz="1600" dirty="0" err="1"/>
              <a:t>ip</a:t>
            </a:r>
            <a:r>
              <a:rPr lang="en-US" sz="1600" dirty="0"/>
              <a:t> any 1.1.1.0 0.0.0.255</a:t>
            </a:r>
          </a:p>
        </p:txBody>
      </p:sp>
    </p:spTree>
    <p:extLst>
      <p:ext uri="{BB962C8B-B14F-4D97-AF65-F5344CB8AC3E}">
        <p14:creationId xmlns:p14="http://schemas.microsoft.com/office/powerpoint/2010/main" val="351133473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FBC6FCC-3EB9-47AB-9F47-A01DEF91A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374650"/>
            <a:ext cx="7299325" cy="641350"/>
          </a:xfrm>
        </p:spPr>
        <p:txBody>
          <a:bodyPr/>
          <a:lstStyle/>
          <a:p>
            <a:r>
              <a:rPr lang="en-US" sz="3200" dirty="0"/>
              <a:t>Spoofing Cache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32931B-86B9-4A88-A026-7C0E8496D448}"/>
              </a:ext>
            </a:extLst>
          </p:cNvPr>
          <p:cNvSpPr txBox="1"/>
          <p:nvPr/>
        </p:nvSpPr>
        <p:spPr>
          <a:xfrm>
            <a:off x="398585" y="1835900"/>
            <a:ext cx="11721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Use Client IP 1.1.1.2 instead of Cache Server IP 2.2.2.2 as source IP when forward request to the real server</a:t>
            </a:r>
          </a:p>
        </p:txBody>
      </p:sp>
      <p:pic>
        <p:nvPicPr>
          <p:cNvPr id="6" name="Picture 5" descr="Laptop.png">
            <a:extLst>
              <a:ext uri="{FF2B5EF4-FFF2-40B4-BE49-F238E27FC236}">
                <a16:creationId xmlns:a16="http://schemas.microsoft.com/office/drawing/2014/main" id="{C70B2D2A-86CB-4B4D-8E41-BCA8A5F58D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76" y="4914513"/>
            <a:ext cx="936752" cy="629920"/>
          </a:xfrm>
          <a:prstGeom prst="rect">
            <a:avLst/>
          </a:prstGeom>
        </p:spPr>
      </p:pic>
      <p:pic>
        <p:nvPicPr>
          <p:cNvPr id="7" name="Picture 6" descr="Product-Thunder_Hardware.png">
            <a:extLst>
              <a:ext uri="{FF2B5EF4-FFF2-40B4-BE49-F238E27FC236}">
                <a16:creationId xmlns:a16="http://schemas.microsoft.com/office/drawing/2014/main" id="{DB79E393-B2F5-4A95-89D4-3E56CAA0E9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7205" y="5049838"/>
            <a:ext cx="1237488" cy="32715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8715BE-A0FE-478C-B2B1-DA70D317CDEF}"/>
              </a:ext>
            </a:extLst>
          </p:cNvPr>
          <p:cNvCxnSpPr/>
          <p:nvPr/>
        </p:nvCxnSpPr>
        <p:spPr>
          <a:xfrm>
            <a:off x="1919934" y="5206680"/>
            <a:ext cx="201612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82E4FB-385C-4E6F-A8F5-F92ACDBE037E}"/>
              </a:ext>
            </a:extLst>
          </p:cNvPr>
          <p:cNvCxnSpPr/>
          <p:nvPr/>
        </p:nvCxnSpPr>
        <p:spPr>
          <a:xfrm>
            <a:off x="5144693" y="5218037"/>
            <a:ext cx="2016125" cy="0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CF6558-AE48-4A5E-82B2-EC741EA5AB83}"/>
              </a:ext>
            </a:extLst>
          </p:cNvPr>
          <p:cNvCxnSpPr>
            <a:cxnSpLocks/>
          </p:cNvCxnSpPr>
          <p:nvPr/>
        </p:nvCxnSpPr>
        <p:spPr>
          <a:xfrm>
            <a:off x="4588120" y="3371872"/>
            <a:ext cx="0" cy="1677966"/>
          </a:xfrm>
          <a:prstGeom prst="line">
            <a:avLst/>
          </a:prstGeom>
          <a:ln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erver.png">
            <a:extLst>
              <a:ext uri="{FF2B5EF4-FFF2-40B4-BE49-F238E27FC236}">
                <a16:creationId xmlns:a16="http://schemas.microsoft.com/office/drawing/2014/main" id="{F561C717-7CF9-4765-95B8-A18404AE3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2319" y="3114288"/>
            <a:ext cx="1031601" cy="2266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C7B3F6-CBEE-433A-8E8B-D026CD63F1BD}"/>
              </a:ext>
            </a:extLst>
          </p:cNvPr>
          <p:cNvSpPr txBox="1"/>
          <p:nvPr/>
        </p:nvSpPr>
        <p:spPr>
          <a:xfrm>
            <a:off x="1146228" y="5582881"/>
            <a:ext cx="1676400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600" spc="0" dirty="0">
                <a:ea typeface="Roboto Light" charset="0"/>
                <a:cs typeface="Roboto Light" charset="0"/>
              </a:rPr>
              <a:t>Client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C626A9-03A7-4508-9B74-92D8E1BED4A3}"/>
              </a:ext>
            </a:extLst>
          </p:cNvPr>
          <p:cNvSpPr txBox="1"/>
          <p:nvPr/>
        </p:nvSpPr>
        <p:spPr>
          <a:xfrm>
            <a:off x="2015902" y="4880081"/>
            <a:ext cx="1503377" cy="27699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solidFill>
                  <a:srgbClr val="FF0000"/>
                </a:solidFill>
                <a:ea typeface="Roboto Light" charset="0"/>
                <a:cs typeface="Roboto Light" charset="0"/>
              </a:rPr>
              <a:t>1.1.1.2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5D7789-E997-41B6-9816-DA8794CCDFDF}"/>
              </a:ext>
            </a:extLst>
          </p:cNvPr>
          <p:cNvSpPr txBox="1"/>
          <p:nvPr/>
        </p:nvSpPr>
        <p:spPr>
          <a:xfrm>
            <a:off x="3248864" y="4904881"/>
            <a:ext cx="1503377" cy="27699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solidFill>
                  <a:srgbClr val="FF0000"/>
                </a:solidFill>
                <a:ea typeface="Roboto Light" charset="0"/>
                <a:cs typeface="Roboto Light" charset="0"/>
              </a:rPr>
              <a:t>1.1.1.1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C92C83-1E03-4102-83E0-4B5890E96740}"/>
              </a:ext>
            </a:extLst>
          </p:cNvPr>
          <p:cNvSpPr txBox="1"/>
          <p:nvPr/>
        </p:nvSpPr>
        <p:spPr>
          <a:xfrm>
            <a:off x="3960891" y="4740808"/>
            <a:ext cx="150337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dirty="0">
                <a:solidFill>
                  <a:srgbClr val="0070C0"/>
                </a:solidFill>
                <a:ea typeface="Roboto Light" charset="0"/>
                <a:cs typeface="Roboto Light" charset="0"/>
              </a:rPr>
              <a:t>2.2.2</a:t>
            </a:r>
            <a:r>
              <a:rPr lang="en-IN" sz="1200" spc="0" dirty="0">
                <a:solidFill>
                  <a:srgbClr val="0070C0"/>
                </a:solidFill>
                <a:ea typeface="Roboto Light" charset="0"/>
                <a:cs typeface="Roboto Light" charset="0"/>
              </a:rPr>
              <a:t>.1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726B64-503E-4A0F-A148-5487424563D4}"/>
              </a:ext>
            </a:extLst>
          </p:cNvPr>
          <p:cNvSpPr txBox="1"/>
          <p:nvPr/>
        </p:nvSpPr>
        <p:spPr>
          <a:xfrm>
            <a:off x="3960891" y="3417847"/>
            <a:ext cx="150337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dirty="0">
                <a:solidFill>
                  <a:srgbClr val="0070C0"/>
                </a:solidFill>
                <a:ea typeface="Roboto Light" charset="0"/>
                <a:cs typeface="Roboto Light" charset="0"/>
              </a:rPr>
              <a:t>2.2.2</a:t>
            </a:r>
            <a:r>
              <a:rPr lang="en-IN" sz="1200" spc="0" dirty="0">
                <a:solidFill>
                  <a:srgbClr val="0070C0"/>
                </a:solidFill>
                <a:ea typeface="Roboto Light" charset="0"/>
                <a:cs typeface="Roboto Light" charset="0"/>
              </a:rPr>
              <a:t>.2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B442C7-D03C-4BE3-8E11-1EA77292A2AF}"/>
              </a:ext>
            </a:extLst>
          </p:cNvPr>
          <p:cNvSpPr txBox="1"/>
          <p:nvPr/>
        </p:nvSpPr>
        <p:spPr>
          <a:xfrm>
            <a:off x="5103920" y="4986159"/>
            <a:ext cx="150337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solidFill>
                  <a:srgbClr val="00B050"/>
                </a:solidFill>
                <a:ea typeface="Roboto Light" charset="0"/>
                <a:cs typeface="Roboto Light" charset="0"/>
              </a:rPr>
              <a:t>3.3.3.1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59B463-B18B-49C7-B11C-87E42F25B67D}"/>
              </a:ext>
            </a:extLst>
          </p:cNvPr>
          <p:cNvSpPr txBox="1"/>
          <p:nvPr/>
        </p:nvSpPr>
        <p:spPr>
          <a:xfrm>
            <a:off x="6516243" y="4929324"/>
            <a:ext cx="150337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200" spc="0" dirty="0">
                <a:solidFill>
                  <a:srgbClr val="00B050"/>
                </a:solidFill>
                <a:ea typeface="Roboto Light" charset="0"/>
                <a:cs typeface="Roboto Light" charset="0"/>
              </a:rPr>
              <a:t>3.3.3.</a:t>
            </a:r>
            <a:r>
              <a:rPr lang="en-IN" sz="1200" dirty="0">
                <a:solidFill>
                  <a:srgbClr val="00B050"/>
                </a:solidFill>
                <a:ea typeface="Roboto Light" charset="0"/>
                <a:cs typeface="Roboto Light" charset="0"/>
              </a:rPr>
              <a:t>2</a:t>
            </a:r>
            <a:endParaRPr lang="en-IN" sz="1200" spc="0" dirty="0">
              <a:solidFill>
                <a:srgbClr val="00B050"/>
              </a:solidFill>
              <a:ea typeface="Roboto Light" charset="0"/>
              <a:cs typeface="Roboto Light" charset="0"/>
            </a:endParaRPr>
          </a:p>
        </p:txBody>
      </p:sp>
      <p:pic>
        <p:nvPicPr>
          <p:cNvPr id="19" name="Picture 18" descr="Internet.png">
            <a:extLst>
              <a:ext uri="{FF2B5EF4-FFF2-40B4-BE49-F238E27FC236}">
                <a16:creationId xmlns:a16="http://schemas.microsoft.com/office/drawing/2014/main" id="{8A239385-796F-4534-932F-BE9D21D23E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8083" y="4751008"/>
            <a:ext cx="960916" cy="719137"/>
          </a:xfrm>
          <a:prstGeom prst="rect">
            <a:avLst/>
          </a:prstGeom>
        </p:spPr>
      </p:pic>
      <p:pic>
        <p:nvPicPr>
          <p:cNvPr id="20" name="Picture 19" descr="Router_1.png">
            <a:extLst>
              <a:ext uri="{FF2B5EF4-FFF2-40B4-BE49-F238E27FC236}">
                <a16:creationId xmlns:a16="http://schemas.microsoft.com/office/drawing/2014/main" id="{F38A3A38-90CF-4EB0-9B94-D0B4FE06C6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0" y="4914513"/>
            <a:ext cx="627888" cy="62788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32A3CC-A498-4FC8-9807-6C8BDCFFFA62}"/>
              </a:ext>
            </a:extLst>
          </p:cNvPr>
          <p:cNvCxnSpPr>
            <a:cxnSpLocks/>
          </p:cNvCxnSpPr>
          <p:nvPr/>
        </p:nvCxnSpPr>
        <p:spPr>
          <a:xfrm>
            <a:off x="7775158" y="5228457"/>
            <a:ext cx="1162925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1CCAAC0-3624-4276-AA5F-A9EC94B5A6CE}"/>
              </a:ext>
            </a:extLst>
          </p:cNvPr>
          <p:cNvCxnSpPr>
            <a:cxnSpLocks/>
          </p:cNvCxnSpPr>
          <p:nvPr/>
        </p:nvCxnSpPr>
        <p:spPr>
          <a:xfrm>
            <a:off x="4752241" y="3591552"/>
            <a:ext cx="0" cy="132296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8D2F4B1-285E-4FC7-BCA3-56223ED7F4A8}"/>
              </a:ext>
            </a:extLst>
          </p:cNvPr>
          <p:cNvCxnSpPr>
            <a:cxnSpLocks/>
          </p:cNvCxnSpPr>
          <p:nvPr/>
        </p:nvCxnSpPr>
        <p:spPr>
          <a:xfrm flipV="1">
            <a:off x="5450762" y="4954127"/>
            <a:ext cx="1281470" cy="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54168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36FE915-0753-4DD0-999A-BD12BA8A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539750"/>
            <a:ext cx="7299325" cy="641350"/>
          </a:xfrm>
        </p:spPr>
        <p:txBody>
          <a:bodyPr>
            <a:normAutofit/>
          </a:bodyPr>
          <a:lstStyle/>
          <a:p>
            <a:r>
              <a:rPr lang="en-US" sz="2800" dirty="0"/>
              <a:t>Two additional steps to enable Spoofing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AEE3B6-E179-4437-8BA9-A8ADE449E3CD}"/>
              </a:ext>
            </a:extLst>
          </p:cNvPr>
          <p:cNvSpPr txBox="1"/>
          <p:nvPr/>
        </p:nvSpPr>
        <p:spPr>
          <a:xfrm>
            <a:off x="656755" y="1612663"/>
            <a:ext cx="772524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/>
              <a:t>Enable cache spoofing on the AX interface connected to the  cache server</a:t>
            </a:r>
          </a:p>
          <a:p>
            <a:endParaRPr lang="en-US" dirty="0"/>
          </a:p>
          <a:p>
            <a:r>
              <a:rPr lang="en-US" sz="1600" dirty="0"/>
              <a:t>interface </a:t>
            </a:r>
            <a:r>
              <a:rPr lang="en-US" sz="1600" dirty="0" err="1"/>
              <a:t>ethernet</a:t>
            </a:r>
            <a:r>
              <a:rPr lang="en-US" sz="1600" dirty="0"/>
              <a:t> 2</a:t>
            </a:r>
          </a:p>
          <a:p>
            <a:r>
              <a:rPr lang="en-US" sz="1600" dirty="0"/>
              <a:t> </a:t>
            </a:r>
            <a:r>
              <a:rPr lang="en-US" sz="1600" dirty="0" err="1"/>
              <a:t>ip</a:t>
            </a:r>
            <a:r>
              <a:rPr lang="en-US" sz="1600" dirty="0"/>
              <a:t> address 2.2.2.1 255.255.255.0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ip</a:t>
            </a:r>
            <a:r>
              <a:rPr lang="en-US" sz="1600" dirty="0">
                <a:solidFill>
                  <a:srgbClr val="FF0000"/>
                </a:solidFill>
              </a:rPr>
              <a:t> cache-spoofing-port</a:t>
            </a:r>
            <a:endParaRPr lang="en-US" sz="1600" dirty="0"/>
          </a:p>
          <a:p>
            <a:endParaRPr lang="en-US" dirty="0"/>
          </a:p>
          <a:p>
            <a:pPr marL="342900" indent="-342900">
              <a:buAutoNum type="arabicPeriod" startAt="2"/>
            </a:pPr>
            <a:r>
              <a:rPr lang="en-US" sz="2000" dirty="0"/>
              <a:t>The real server configuration for the cache server, enable spoofing cache support</a:t>
            </a:r>
          </a:p>
          <a:p>
            <a:endParaRPr lang="en-US" dirty="0"/>
          </a:p>
          <a:p>
            <a:r>
              <a:rPr lang="en-US" sz="1600" dirty="0" err="1"/>
              <a:t>slb</a:t>
            </a:r>
            <a:r>
              <a:rPr lang="en-US" sz="1600" dirty="0"/>
              <a:t> server </a:t>
            </a:r>
            <a:r>
              <a:rPr lang="en-US" sz="1600" dirty="0" err="1"/>
              <a:t>cache_server</a:t>
            </a:r>
            <a:r>
              <a:rPr lang="en-US" sz="1600" dirty="0"/>
              <a:t> 2.2.2.2</a:t>
            </a:r>
          </a:p>
          <a:p>
            <a:r>
              <a:rPr lang="en-US" sz="1600" dirty="0"/>
              <a:t>   no health-check</a:t>
            </a:r>
          </a:p>
          <a:p>
            <a:r>
              <a:rPr lang="en-US" sz="1600" dirty="0"/>
              <a:t>   </a:t>
            </a:r>
            <a:r>
              <a:rPr lang="en-US" sz="1600" dirty="0">
                <a:solidFill>
                  <a:srgbClr val="FF0000"/>
                </a:solidFill>
              </a:rPr>
              <a:t>spoofing-cache</a:t>
            </a:r>
          </a:p>
          <a:p>
            <a:r>
              <a:rPr lang="en-US" sz="1600" dirty="0"/>
              <a:t>   port 80  </a:t>
            </a:r>
            <a:r>
              <a:rPr lang="en-US" sz="1600" dirty="0" err="1"/>
              <a:t>tcp</a:t>
            </a:r>
            <a:endParaRPr lang="en-US" sz="1600" dirty="0"/>
          </a:p>
          <a:p>
            <a:r>
              <a:rPr lang="en-US" sz="1600" dirty="0"/>
              <a:t>       no health-check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886227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694C456-28C4-42DB-92C5-0D3E2E40B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74650"/>
            <a:ext cx="7299325" cy="641350"/>
          </a:xfrm>
        </p:spPr>
        <p:txBody>
          <a:bodyPr/>
          <a:lstStyle/>
          <a:p>
            <a:r>
              <a:rPr lang="en-US" sz="3200" dirty="0"/>
              <a:t>Show session output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9B8E923-AE6A-4A04-BDC1-1CB9A37A3DF6}"/>
              </a:ext>
            </a:extLst>
          </p:cNvPr>
          <p:cNvSpPr txBox="1">
            <a:spLocks/>
          </p:cNvSpPr>
          <p:nvPr/>
        </p:nvSpPr>
        <p:spPr>
          <a:xfrm>
            <a:off x="549530" y="1522046"/>
            <a:ext cx="11443178" cy="4854006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1400" dirty="0"/>
          </a:p>
          <a:p>
            <a:pPr marL="0" indent="0">
              <a:buFont typeface="Arial"/>
              <a:buNone/>
            </a:pPr>
            <a:r>
              <a:rPr lang="en-US" sz="1400" dirty="0" err="1"/>
              <a:t>Prot</a:t>
            </a:r>
            <a:r>
              <a:rPr lang="en-US" sz="1400" dirty="0"/>
              <a:t>  Forward Source   Forward </a:t>
            </a:r>
            <a:r>
              <a:rPr lang="en-US" sz="1400" dirty="0" err="1"/>
              <a:t>Dest</a:t>
            </a:r>
            <a:r>
              <a:rPr lang="en-US" sz="1400" dirty="0"/>
              <a:t>    Reverse Source   Reverse </a:t>
            </a:r>
            <a:r>
              <a:rPr lang="en-US" sz="1400" dirty="0" err="1"/>
              <a:t>Dest</a:t>
            </a:r>
            <a:r>
              <a:rPr lang="en-US" sz="1400" dirty="0"/>
              <a:t>    Age  Hash Flags Type       </a:t>
            </a:r>
          </a:p>
          <a:p>
            <a:pPr marL="0" indent="0">
              <a:buFont typeface="Arial"/>
              <a:buNone/>
            </a:pPr>
            <a:r>
              <a:rPr lang="en-US" sz="1400" dirty="0"/>
              <a:t>------------------------------------------------------------------------------------------</a:t>
            </a:r>
          </a:p>
          <a:p>
            <a:pPr marL="0" indent="0">
              <a:buFont typeface="Arial"/>
              <a:buNone/>
            </a:pPr>
            <a:r>
              <a:rPr lang="en-US" sz="1400" dirty="0" err="1"/>
              <a:t>Tcp</a:t>
            </a:r>
            <a:r>
              <a:rPr lang="en-US" sz="1400" dirty="0"/>
              <a:t> 15.15.15.15:49011  51.51.51.100:80 51.51.51.100:80  15.15.15.15:49011  0 2  NSe0  </a:t>
            </a:r>
            <a:r>
              <a:rPr lang="en-US" sz="1400" dirty="0">
                <a:solidFill>
                  <a:srgbClr val="FF0000"/>
                </a:solidFill>
              </a:rPr>
              <a:t>TCS </a:t>
            </a:r>
            <a:r>
              <a:rPr lang="en-US" sz="1400" dirty="0"/>
              <a:t>                </a:t>
            </a:r>
          </a:p>
          <a:p>
            <a:pPr marL="0" indent="0">
              <a:buFont typeface="Arial"/>
              <a:buNone/>
            </a:pPr>
            <a:r>
              <a:rPr lang="en-US" sz="1400" dirty="0" err="1"/>
              <a:t>Tcp</a:t>
            </a:r>
            <a:r>
              <a:rPr lang="en-US" sz="1400" dirty="0"/>
              <a:t> 15.15.15.15:49011  51.51.51.100:80 51.51.51.100:80  15.15.15.15:49011  0 2  NSe0  </a:t>
            </a:r>
            <a:r>
              <a:rPr lang="en-US" sz="1400" dirty="0">
                <a:solidFill>
                  <a:srgbClr val="FF0000"/>
                </a:solidFill>
              </a:rPr>
              <a:t>SLB-L4</a:t>
            </a:r>
            <a:r>
              <a:rPr lang="en-US" sz="1400" dirty="0"/>
              <a:t>      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88777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B5DB61D-2545-4007-9B69-3FD0427E9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539750"/>
            <a:ext cx="7299325" cy="641350"/>
          </a:xfrm>
        </p:spPr>
        <p:txBody>
          <a:bodyPr/>
          <a:lstStyle/>
          <a:p>
            <a:r>
              <a:rPr lang="en-US" sz="3200" dirty="0"/>
              <a:t>Layer 7 TCS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7E8EA01-CE64-4908-A34D-F5FEEBBD576F}"/>
              </a:ext>
            </a:extLst>
          </p:cNvPr>
          <p:cNvSpPr txBox="1">
            <a:spLocks/>
          </p:cNvSpPr>
          <p:nvPr/>
        </p:nvSpPr>
        <p:spPr>
          <a:xfrm>
            <a:off x="633413" y="1676400"/>
            <a:ext cx="10831756" cy="4384675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Send requests for particular </a:t>
            </a:r>
            <a:r>
              <a:rPr lang="en-US" dirty="0" err="1"/>
              <a:t>url</a:t>
            </a:r>
            <a:r>
              <a:rPr lang="en-US" dirty="0"/>
              <a:t> to cache server, other requests to edge router</a:t>
            </a:r>
          </a:p>
          <a:p>
            <a:r>
              <a:rPr lang="en-US" dirty="0"/>
              <a:t>The idea is to control the traffic flow based on L7 </a:t>
            </a:r>
            <a:r>
              <a:rPr lang="en-US" dirty="0" err="1"/>
              <a:t>url</a:t>
            </a:r>
            <a:endParaRPr lang="en-US" dirty="0"/>
          </a:p>
          <a:p>
            <a:r>
              <a:rPr lang="en-US" dirty="0"/>
              <a:t>VIP config is the same except for </a:t>
            </a:r>
            <a:r>
              <a:rPr lang="en-US" dirty="0" err="1"/>
              <a:t>vport</a:t>
            </a:r>
            <a:endParaRPr lang="en-US" dirty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ECE8D6-21BD-4A9B-AFE1-B9F9978EC191}"/>
              </a:ext>
            </a:extLst>
          </p:cNvPr>
          <p:cNvSpPr txBox="1"/>
          <p:nvPr/>
        </p:nvSpPr>
        <p:spPr>
          <a:xfrm>
            <a:off x="939374" y="3645000"/>
            <a:ext cx="46981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slb</a:t>
            </a:r>
            <a:r>
              <a:rPr lang="en-US" dirty="0"/>
              <a:t> virtual-server wildcard 0.0.0.0 </a:t>
            </a:r>
            <a:r>
              <a:rPr lang="en-US" dirty="0" err="1"/>
              <a:t>acl</a:t>
            </a:r>
            <a:r>
              <a:rPr lang="en-US" dirty="0"/>
              <a:t> 100</a:t>
            </a:r>
          </a:p>
          <a:p>
            <a:r>
              <a:rPr lang="en-US" dirty="0"/>
              <a:t>   port 80  </a:t>
            </a:r>
            <a:r>
              <a:rPr lang="en-US" dirty="0">
                <a:solidFill>
                  <a:srgbClr val="FF0000"/>
                </a:solidFill>
              </a:rPr>
              <a:t>http</a:t>
            </a:r>
          </a:p>
          <a:p>
            <a:r>
              <a:rPr lang="en-US" dirty="0"/>
              <a:t>      name _wildcard_v4_100_TCP_80</a:t>
            </a:r>
          </a:p>
          <a:p>
            <a:r>
              <a:rPr lang="en-US" dirty="0"/>
              <a:t>      service-group </a:t>
            </a:r>
            <a:r>
              <a:rPr lang="en-US" dirty="0" err="1"/>
              <a:t>sg</a:t>
            </a:r>
            <a:endParaRPr lang="en-US" dirty="0"/>
          </a:p>
          <a:p>
            <a:r>
              <a:rPr lang="en-US" dirty="0"/>
              <a:t>      no-</a:t>
            </a:r>
            <a:r>
              <a:rPr lang="en-US" dirty="0" err="1"/>
              <a:t>dest</a:t>
            </a:r>
            <a:r>
              <a:rPr lang="en-US" dirty="0"/>
              <a:t>-</a:t>
            </a:r>
            <a:r>
              <a:rPr lang="en-US" dirty="0" err="1"/>
              <a:t>nat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66785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B96CA6E-875A-4329-AE2F-0EA19AECB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74650"/>
            <a:ext cx="7299325" cy="641350"/>
          </a:xfrm>
        </p:spPr>
        <p:txBody>
          <a:bodyPr/>
          <a:lstStyle/>
          <a:p>
            <a:r>
              <a:rPr lang="en-US" sz="3200" dirty="0"/>
              <a:t>L7 TCS </a:t>
            </a:r>
            <a:r>
              <a:rPr lang="en-US" sz="3200" dirty="0" err="1"/>
              <a:t>Config</a:t>
            </a:r>
            <a:endParaRPr lang="en-US" sz="3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0DF590-EB5D-4ED5-AFB7-631A89B60FA1}"/>
              </a:ext>
            </a:extLst>
          </p:cNvPr>
          <p:cNvSpPr txBox="1">
            <a:spLocks/>
          </p:cNvSpPr>
          <p:nvPr/>
        </p:nvSpPr>
        <p:spPr>
          <a:xfrm>
            <a:off x="633413" y="1511300"/>
            <a:ext cx="10632464" cy="4384675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/>
              <a:t>Two service groups: one for the cache server, the other for the edge router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69C4D8-5299-471B-80E8-F32766533A06}"/>
              </a:ext>
            </a:extLst>
          </p:cNvPr>
          <p:cNvSpPr txBox="1"/>
          <p:nvPr/>
        </p:nvSpPr>
        <p:spPr>
          <a:xfrm>
            <a:off x="808552" y="2822575"/>
            <a:ext cx="35062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slb</a:t>
            </a:r>
            <a:r>
              <a:rPr lang="en-US" dirty="0"/>
              <a:t> server </a:t>
            </a:r>
            <a:r>
              <a:rPr lang="en-US" dirty="0" err="1"/>
              <a:t>cache_server</a:t>
            </a:r>
            <a:r>
              <a:rPr lang="en-US" dirty="0"/>
              <a:t> 2.2.2.2</a:t>
            </a:r>
          </a:p>
          <a:p>
            <a:r>
              <a:rPr lang="en-US" dirty="0"/>
              <a:t>   no health-check</a:t>
            </a:r>
          </a:p>
          <a:p>
            <a:r>
              <a:rPr lang="en-US" dirty="0"/>
              <a:t>   spoofing-cache</a:t>
            </a:r>
          </a:p>
          <a:p>
            <a:r>
              <a:rPr lang="en-US" dirty="0"/>
              <a:t>   port 80  </a:t>
            </a:r>
            <a:r>
              <a:rPr lang="en-US" dirty="0" err="1"/>
              <a:t>tcp</a:t>
            </a:r>
            <a:endParaRPr lang="en-US" dirty="0"/>
          </a:p>
          <a:p>
            <a:r>
              <a:rPr lang="en-US" dirty="0"/>
              <a:t>       no health-check</a:t>
            </a:r>
          </a:p>
          <a:p>
            <a:r>
              <a:rPr lang="en-US" dirty="0"/>
              <a:t>!</a:t>
            </a:r>
          </a:p>
          <a:p>
            <a:r>
              <a:rPr lang="en-US" dirty="0"/>
              <a:t>!</a:t>
            </a:r>
          </a:p>
          <a:p>
            <a:r>
              <a:rPr lang="en-US" dirty="0" err="1"/>
              <a:t>slb</a:t>
            </a:r>
            <a:r>
              <a:rPr lang="en-US" dirty="0"/>
              <a:t> service-group </a:t>
            </a:r>
            <a:r>
              <a:rPr lang="en-US" dirty="0" err="1"/>
              <a:t>sg</a:t>
            </a:r>
            <a:r>
              <a:rPr lang="en-US" dirty="0"/>
              <a:t> </a:t>
            </a:r>
            <a:r>
              <a:rPr lang="en-US" dirty="0" err="1"/>
              <a:t>tcp</a:t>
            </a:r>
            <a:endParaRPr lang="en-US" dirty="0"/>
          </a:p>
          <a:p>
            <a:r>
              <a:rPr lang="en-US" dirty="0"/>
              <a:t>    member cache_server:80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B8D12-595F-4EAA-BAE4-339B151FFF2B}"/>
              </a:ext>
            </a:extLst>
          </p:cNvPr>
          <p:cNvSpPr txBox="1"/>
          <p:nvPr/>
        </p:nvSpPr>
        <p:spPr>
          <a:xfrm>
            <a:off x="6682143" y="2832338"/>
            <a:ext cx="338791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slb</a:t>
            </a:r>
            <a:r>
              <a:rPr lang="en-US" dirty="0"/>
              <a:t> server </a:t>
            </a:r>
            <a:r>
              <a:rPr lang="en-US" dirty="0" err="1"/>
              <a:t>default_gateway</a:t>
            </a:r>
            <a:r>
              <a:rPr lang="en-US" dirty="0"/>
              <a:t> 3.3.3.2</a:t>
            </a:r>
          </a:p>
          <a:p>
            <a:r>
              <a:rPr lang="en-US" dirty="0"/>
              <a:t>   no health-check</a:t>
            </a:r>
          </a:p>
          <a:p>
            <a:r>
              <a:rPr lang="en-US" dirty="0"/>
              <a:t>   port 80  </a:t>
            </a:r>
            <a:r>
              <a:rPr lang="en-US" dirty="0" err="1"/>
              <a:t>tcp</a:t>
            </a:r>
            <a:endParaRPr lang="en-US" dirty="0"/>
          </a:p>
          <a:p>
            <a:r>
              <a:rPr lang="en-US" dirty="0"/>
              <a:t>       no health-check</a:t>
            </a:r>
          </a:p>
          <a:p>
            <a:endParaRPr lang="en-US" dirty="0"/>
          </a:p>
          <a:p>
            <a:r>
              <a:rPr lang="en-US" dirty="0"/>
              <a:t>!</a:t>
            </a:r>
          </a:p>
          <a:p>
            <a:r>
              <a:rPr lang="en-US" dirty="0" err="1"/>
              <a:t>slb</a:t>
            </a:r>
            <a:r>
              <a:rPr lang="en-US" dirty="0"/>
              <a:t> service-group sg2 </a:t>
            </a:r>
            <a:r>
              <a:rPr lang="en-US" dirty="0" err="1"/>
              <a:t>tcp</a:t>
            </a:r>
            <a:endParaRPr lang="en-US" dirty="0"/>
          </a:p>
          <a:p>
            <a:r>
              <a:rPr lang="en-US" dirty="0"/>
              <a:t>    member default_gateway:80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77020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566F8F-4886-4943-9937-147ED059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374650"/>
            <a:ext cx="7299325" cy="641350"/>
          </a:xfrm>
        </p:spPr>
        <p:txBody>
          <a:bodyPr/>
          <a:lstStyle/>
          <a:p>
            <a:r>
              <a:rPr lang="en-US" sz="3200" dirty="0"/>
              <a:t>L7 TCS </a:t>
            </a:r>
            <a:r>
              <a:rPr lang="en-US" sz="3200" dirty="0" err="1"/>
              <a:t>Config</a:t>
            </a:r>
            <a:endParaRPr lang="en-US" sz="3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EA2559-F9AD-4CEE-ABF5-8F4E5209985A}"/>
              </a:ext>
            </a:extLst>
          </p:cNvPr>
          <p:cNvSpPr txBox="1">
            <a:spLocks/>
          </p:cNvSpPr>
          <p:nvPr/>
        </p:nvSpPr>
        <p:spPr>
          <a:xfrm>
            <a:off x="509588" y="1511300"/>
            <a:ext cx="10334258" cy="4384675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/>
              <a:t>HTTP template with </a:t>
            </a:r>
            <a:r>
              <a:rPr lang="en-US" dirty="0" err="1"/>
              <a:t>url</a:t>
            </a:r>
            <a:r>
              <a:rPr lang="en-US" dirty="0"/>
              <a:t>-switching, implementing the L7 control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672A17-25F1-4B6A-B23A-26DBCE4D4BE5}"/>
              </a:ext>
            </a:extLst>
          </p:cNvPr>
          <p:cNvSpPr txBox="1"/>
          <p:nvPr/>
        </p:nvSpPr>
        <p:spPr>
          <a:xfrm>
            <a:off x="831376" y="2429065"/>
            <a:ext cx="482260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slb</a:t>
            </a:r>
            <a:r>
              <a:rPr lang="en-US" dirty="0"/>
              <a:t> template http </a:t>
            </a:r>
            <a:r>
              <a:rPr lang="en-US" dirty="0" err="1"/>
              <a:t>http_tmp</a:t>
            </a:r>
            <a:endParaRPr lang="en-US" dirty="0"/>
          </a:p>
          <a:p>
            <a:r>
              <a:rPr lang="en-US" dirty="0"/>
              <a:t>   </a:t>
            </a:r>
            <a:r>
              <a:rPr lang="en-US" dirty="0" err="1"/>
              <a:t>url</a:t>
            </a:r>
            <a:r>
              <a:rPr lang="en-US" dirty="0"/>
              <a:t>-switching starts-with /tours service-group </a:t>
            </a:r>
            <a:r>
              <a:rPr lang="en-US" dirty="0" err="1"/>
              <a:t>sg</a:t>
            </a:r>
            <a:endParaRPr lang="en-US" dirty="0"/>
          </a:p>
          <a:p>
            <a:r>
              <a:rPr lang="en-US" dirty="0"/>
              <a:t>!</a:t>
            </a:r>
          </a:p>
          <a:p>
            <a:r>
              <a:rPr lang="en-US" dirty="0"/>
              <a:t>!</a:t>
            </a:r>
          </a:p>
          <a:p>
            <a:r>
              <a:rPr lang="en-US" dirty="0" err="1"/>
              <a:t>slb</a:t>
            </a:r>
            <a:r>
              <a:rPr lang="en-US" dirty="0"/>
              <a:t> virtual-server wildcard 0.0.0.0 </a:t>
            </a:r>
            <a:r>
              <a:rPr lang="en-US" dirty="0" err="1"/>
              <a:t>acl</a:t>
            </a:r>
            <a:r>
              <a:rPr lang="en-US" dirty="0"/>
              <a:t> 100</a:t>
            </a:r>
          </a:p>
          <a:p>
            <a:r>
              <a:rPr lang="en-US" dirty="0"/>
              <a:t>   port 80  http</a:t>
            </a:r>
          </a:p>
          <a:p>
            <a:r>
              <a:rPr lang="en-US" dirty="0"/>
              <a:t>      name _wildcard_v4_100_HTTP_80</a:t>
            </a:r>
          </a:p>
          <a:p>
            <a:r>
              <a:rPr lang="en-US" dirty="0"/>
              <a:t>      service-group sg2</a:t>
            </a:r>
          </a:p>
          <a:p>
            <a:r>
              <a:rPr lang="en-US" dirty="0"/>
              <a:t>      template http </a:t>
            </a:r>
            <a:r>
              <a:rPr lang="en-US" dirty="0" err="1"/>
              <a:t>http_tmp</a:t>
            </a:r>
            <a:endParaRPr lang="en-US" dirty="0"/>
          </a:p>
          <a:p>
            <a:r>
              <a:rPr lang="en-US" dirty="0"/>
              <a:t>      no-</a:t>
            </a:r>
            <a:r>
              <a:rPr lang="en-US" dirty="0" err="1"/>
              <a:t>dest</a:t>
            </a:r>
            <a:r>
              <a:rPr lang="en-US" dirty="0"/>
              <a:t>-</a:t>
            </a:r>
            <a:r>
              <a:rPr lang="en-US" dirty="0" err="1"/>
              <a:t>nat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02873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2272" y="1241541"/>
            <a:ext cx="8270623" cy="1362075"/>
          </a:xfrm>
        </p:spPr>
        <p:txBody>
          <a:bodyPr/>
          <a:lstStyle/>
          <a:p>
            <a:r>
              <a:rPr lang="en-US" sz="5400" b="1" i="0" dirty="0"/>
              <a:t>L3V Virtualization</a:t>
            </a:r>
            <a:endParaRPr lang="en-US" sz="5000" b="1" i="0" dirty="0"/>
          </a:p>
        </p:txBody>
      </p:sp>
    </p:spTree>
    <p:extLst>
      <p:ext uri="{BB962C8B-B14F-4D97-AF65-F5344CB8AC3E}">
        <p14:creationId xmlns:p14="http://schemas.microsoft.com/office/powerpoint/2010/main" val="1351270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830F48-5BBC-4BB5-864D-F5F9BFC88EF9}"/>
              </a:ext>
            </a:extLst>
          </p:cNvPr>
          <p:cNvSpPr txBox="1">
            <a:spLocks/>
          </p:cNvSpPr>
          <p:nvPr/>
        </p:nvSpPr>
        <p:spPr>
          <a:xfrm>
            <a:off x="432174" y="425596"/>
            <a:ext cx="8391694" cy="456059"/>
          </a:xfrm>
          <a:prstGeom prst="rect">
            <a:avLst/>
          </a:prstGeom>
        </p:spPr>
        <p:txBody>
          <a:bodyPr vert="horz" lIns="130619" tIns="65309" rIns="130619" bIns="65309" rtlCol="0" anchor="ctr">
            <a:noAutofit/>
          </a:bodyPr>
          <a:lstStyle>
            <a:lvl1pPr algn="l" defTabSz="544224" rtl="0" eaLnBrk="1" latinLnBrk="0" hangingPunct="1">
              <a:spcBef>
                <a:spcPct val="0"/>
              </a:spcBef>
              <a:buNone/>
              <a:defRPr sz="3600" i="1" kern="1200">
                <a:solidFill>
                  <a:schemeClr val="accent2"/>
                </a:solidFill>
                <a:latin typeface="Roboto Light"/>
                <a:ea typeface="+mj-ea"/>
                <a:cs typeface="Roboto Light"/>
              </a:defRPr>
            </a:lvl1pPr>
          </a:lstStyle>
          <a:p>
            <a:r>
              <a:rPr lang="en-US" b="1" i="0" dirty="0"/>
              <a:t>Server Load Balancing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1B7D4E5-DF9D-4DDE-B813-15A912E10656}"/>
              </a:ext>
            </a:extLst>
          </p:cNvPr>
          <p:cNvSpPr txBox="1">
            <a:spLocks/>
          </p:cNvSpPr>
          <p:nvPr/>
        </p:nvSpPr>
        <p:spPr>
          <a:xfrm>
            <a:off x="1089122" y="1150421"/>
            <a:ext cx="8378876" cy="3554075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Provide high availability of services</a:t>
            </a:r>
          </a:p>
          <a:p>
            <a:endParaRPr lang="en-US" dirty="0"/>
          </a:p>
          <a:p>
            <a:pPr marL="0" indent="0">
              <a:buFont typeface="Arial"/>
              <a:buNone/>
            </a:pPr>
            <a:endParaRPr lang="en-US" dirty="0"/>
          </a:p>
          <a:p>
            <a:pPr marL="0" indent="0">
              <a:buFont typeface="Arial"/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Share load among multiple servers (load balancing)</a:t>
            </a:r>
          </a:p>
          <a:p>
            <a:endParaRPr lang="en-US" dirty="0"/>
          </a:p>
          <a:p>
            <a:pPr marL="0" indent="0">
              <a:buFont typeface="Arial"/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104B18-D49E-4842-BDD4-07B09039E0B9}"/>
              </a:ext>
            </a:extLst>
          </p:cNvPr>
          <p:cNvGrpSpPr/>
          <p:nvPr/>
        </p:nvGrpSpPr>
        <p:grpSpPr>
          <a:xfrm>
            <a:off x="3087619" y="1931506"/>
            <a:ext cx="5009471" cy="1226862"/>
            <a:chOff x="1782387" y="1393594"/>
            <a:chExt cx="5009471" cy="1226862"/>
          </a:xfrm>
        </p:grpSpPr>
        <p:pic>
          <p:nvPicPr>
            <p:cNvPr id="6" name="Picture 5" descr="Laptop.png">
              <a:extLst>
                <a:ext uri="{FF2B5EF4-FFF2-40B4-BE49-F238E27FC236}">
                  <a16:creationId xmlns:a16="http://schemas.microsoft.com/office/drawing/2014/main" id="{E97B477F-E443-4D6A-B979-0EE09F83D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387" y="1393594"/>
              <a:ext cx="486090" cy="344616"/>
            </a:xfrm>
            <a:prstGeom prst="rect">
              <a:avLst/>
            </a:prstGeom>
          </p:spPr>
        </p:pic>
        <p:pic>
          <p:nvPicPr>
            <p:cNvPr id="7" name="Picture 6" descr="Laptop.png">
              <a:extLst>
                <a:ext uri="{FF2B5EF4-FFF2-40B4-BE49-F238E27FC236}">
                  <a16:creationId xmlns:a16="http://schemas.microsoft.com/office/drawing/2014/main" id="{6BF9EB12-245B-4AE7-B3E4-146F26C47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387" y="1834717"/>
              <a:ext cx="486090" cy="344616"/>
            </a:xfrm>
            <a:prstGeom prst="rect">
              <a:avLst/>
            </a:prstGeom>
          </p:spPr>
        </p:pic>
        <p:pic>
          <p:nvPicPr>
            <p:cNvPr id="8" name="Picture 7" descr="Laptop.png">
              <a:extLst>
                <a:ext uri="{FF2B5EF4-FFF2-40B4-BE49-F238E27FC236}">
                  <a16:creationId xmlns:a16="http://schemas.microsoft.com/office/drawing/2014/main" id="{93A03240-19D8-40B7-BCB0-0057624F3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387" y="2275840"/>
              <a:ext cx="486090" cy="344616"/>
            </a:xfrm>
            <a:prstGeom prst="rect">
              <a:avLst/>
            </a:prstGeom>
          </p:spPr>
        </p:pic>
        <p:pic>
          <p:nvPicPr>
            <p:cNvPr id="10" name="Picture 9" descr="A10 Thunder_ADC.png">
              <a:extLst>
                <a:ext uri="{FF2B5EF4-FFF2-40B4-BE49-F238E27FC236}">
                  <a16:creationId xmlns:a16="http://schemas.microsoft.com/office/drawing/2014/main" id="{27299669-68CA-4245-B5EC-3451C5B8F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794" y="1834717"/>
              <a:ext cx="1538438" cy="403840"/>
            </a:xfrm>
            <a:prstGeom prst="rect">
              <a:avLst/>
            </a:prstGeom>
          </p:spPr>
        </p:pic>
        <p:pic>
          <p:nvPicPr>
            <p:cNvPr id="11" name="Picture 10" descr="Server.png">
              <a:extLst>
                <a:ext uri="{FF2B5EF4-FFF2-40B4-BE49-F238E27FC236}">
                  <a16:creationId xmlns:a16="http://schemas.microsoft.com/office/drawing/2014/main" id="{40030FEF-D220-4CE7-ABE6-B732B4F13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2106" y="1651051"/>
              <a:ext cx="1029752" cy="261014"/>
            </a:xfrm>
            <a:prstGeom prst="rect">
              <a:avLst/>
            </a:prstGeom>
          </p:spPr>
        </p:pic>
        <p:pic>
          <p:nvPicPr>
            <p:cNvPr id="12" name="Picture 11" descr="Server.png">
              <a:extLst>
                <a:ext uri="{FF2B5EF4-FFF2-40B4-BE49-F238E27FC236}">
                  <a16:creationId xmlns:a16="http://schemas.microsoft.com/office/drawing/2014/main" id="{0B129741-6783-490C-8DB5-13BB89260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2106" y="1889792"/>
              <a:ext cx="1029752" cy="261014"/>
            </a:xfrm>
            <a:prstGeom prst="rect">
              <a:avLst/>
            </a:prstGeom>
          </p:spPr>
        </p:pic>
        <p:pic>
          <p:nvPicPr>
            <p:cNvPr id="13" name="Picture 12" descr="Server.png">
              <a:extLst>
                <a:ext uri="{FF2B5EF4-FFF2-40B4-BE49-F238E27FC236}">
                  <a16:creationId xmlns:a16="http://schemas.microsoft.com/office/drawing/2014/main" id="{E3B1041F-AA95-4EC5-BF30-4FDBE06E1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2106" y="2128533"/>
              <a:ext cx="1029752" cy="261014"/>
            </a:xfrm>
            <a:prstGeom prst="rect">
              <a:avLst/>
            </a:prstGeom>
          </p:spPr>
        </p:pic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FC7E4AEE-19D2-4164-BACC-963EAEFA4616}"/>
                </a:ext>
              </a:extLst>
            </p:cNvPr>
            <p:cNvSpPr/>
            <p:nvPr/>
          </p:nvSpPr>
          <p:spPr bwMode="auto">
            <a:xfrm>
              <a:off x="4968307" y="1720030"/>
              <a:ext cx="686602" cy="137959"/>
            </a:xfrm>
            <a:prstGeom prst="rightArrow">
              <a:avLst>
                <a:gd name="adj1" fmla="val 66905"/>
                <a:gd name="adj2" fmla="val 50000"/>
              </a:avLst>
            </a:prstGeom>
            <a:solidFill>
              <a:srgbClr val="0078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9" charset="0"/>
              </a:endParaRPr>
            </a:p>
          </p:txBody>
        </p:sp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EC29A4C7-FCFA-4C23-8F7E-239CABD5294E}"/>
                </a:ext>
              </a:extLst>
            </p:cNvPr>
            <p:cNvSpPr/>
            <p:nvPr/>
          </p:nvSpPr>
          <p:spPr bwMode="auto">
            <a:xfrm>
              <a:off x="4968307" y="1951602"/>
              <a:ext cx="686602" cy="137959"/>
            </a:xfrm>
            <a:prstGeom prst="rightArrow">
              <a:avLst>
                <a:gd name="adj1" fmla="val 66905"/>
                <a:gd name="adj2" fmla="val 50000"/>
              </a:avLst>
            </a:prstGeom>
            <a:solidFill>
              <a:srgbClr val="0078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9" charset="0"/>
              </a:endParaRPr>
            </a:p>
          </p:txBody>
        </p: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8CFBFBFF-4B57-433D-B2F2-D61576FA1A11}"/>
                </a:ext>
              </a:extLst>
            </p:cNvPr>
            <p:cNvSpPr/>
            <p:nvPr/>
          </p:nvSpPr>
          <p:spPr bwMode="auto">
            <a:xfrm>
              <a:off x="4968307" y="2187757"/>
              <a:ext cx="686602" cy="137959"/>
            </a:xfrm>
            <a:prstGeom prst="rightArrow">
              <a:avLst>
                <a:gd name="adj1" fmla="val 66905"/>
                <a:gd name="adj2" fmla="val 50000"/>
              </a:avLst>
            </a:prstGeom>
            <a:solidFill>
              <a:srgbClr val="0078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9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27C5B8D-3CD4-4FE9-8B5B-A8430D4C61E0}"/>
              </a:ext>
            </a:extLst>
          </p:cNvPr>
          <p:cNvGrpSpPr/>
          <p:nvPr/>
        </p:nvGrpSpPr>
        <p:grpSpPr>
          <a:xfrm>
            <a:off x="3087619" y="4684700"/>
            <a:ext cx="5009471" cy="1226862"/>
            <a:chOff x="1782387" y="3547514"/>
            <a:chExt cx="5009471" cy="1226862"/>
          </a:xfrm>
        </p:grpSpPr>
        <p:pic>
          <p:nvPicPr>
            <p:cNvPr id="18" name="Picture 17" descr="Laptop.png">
              <a:extLst>
                <a:ext uri="{FF2B5EF4-FFF2-40B4-BE49-F238E27FC236}">
                  <a16:creationId xmlns:a16="http://schemas.microsoft.com/office/drawing/2014/main" id="{BF8BF58A-1820-4E1A-9DF6-79D57540E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387" y="3547514"/>
              <a:ext cx="486090" cy="344616"/>
            </a:xfrm>
            <a:prstGeom prst="rect">
              <a:avLst/>
            </a:prstGeom>
          </p:spPr>
        </p:pic>
        <p:pic>
          <p:nvPicPr>
            <p:cNvPr id="19" name="Picture 18" descr="Laptop.png">
              <a:extLst>
                <a:ext uri="{FF2B5EF4-FFF2-40B4-BE49-F238E27FC236}">
                  <a16:creationId xmlns:a16="http://schemas.microsoft.com/office/drawing/2014/main" id="{1E395B5C-3A46-40C8-92CA-AAD4B7F16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387" y="3988637"/>
              <a:ext cx="486090" cy="344616"/>
            </a:xfrm>
            <a:prstGeom prst="rect">
              <a:avLst/>
            </a:prstGeom>
          </p:spPr>
        </p:pic>
        <p:pic>
          <p:nvPicPr>
            <p:cNvPr id="20" name="Picture 19" descr="Laptop.png">
              <a:extLst>
                <a:ext uri="{FF2B5EF4-FFF2-40B4-BE49-F238E27FC236}">
                  <a16:creationId xmlns:a16="http://schemas.microsoft.com/office/drawing/2014/main" id="{D2EA2BBB-CF23-479E-9E67-BEE42F504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387" y="4429760"/>
              <a:ext cx="486090" cy="344616"/>
            </a:xfrm>
            <a:prstGeom prst="rect">
              <a:avLst/>
            </a:prstGeom>
          </p:spPr>
        </p:pic>
        <p:pic>
          <p:nvPicPr>
            <p:cNvPr id="22" name="Picture 21" descr="A10 Thunder_ADC.png">
              <a:extLst>
                <a:ext uri="{FF2B5EF4-FFF2-40B4-BE49-F238E27FC236}">
                  <a16:creationId xmlns:a16="http://schemas.microsoft.com/office/drawing/2014/main" id="{2CD4145E-2AD4-4FC0-A709-0B6F6AAE2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794" y="3988637"/>
              <a:ext cx="1538438" cy="403840"/>
            </a:xfrm>
            <a:prstGeom prst="rect">
              <a:avLst/>
            </a:prstGeom>
          </p:spPr>
        </p:pic>
        <p:pic>
          <p:nvPicPr>
            <p:cNvPr id="23" name="Picture 22" descr="Server.png">
              <a:extLst>
                <a:ext uri="{FF2B5EF4-FFF2-40B4-BE49-F238E27FC236}">
                  <a16:creationId xmlns:a16="http://schemas.microsoft.com/office/drawing/2014/main" id="{F2082603-DED8-4AE5-A93E-53CE4988B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2106" y="3804971"/>
              <a:ext cx="1029752" cy="261014"/>
            </a:xfrm>
            <a:prstGeom prst="rect">
              <a:avLst/>
            </a:prstGeom>
          </p:spPr>
        </p:pic>
        <p:pic>
          <p:nvPicPr>
            <p:cNvPr id="24" name="Picture 23" descr="Server.png">
              <a:extLst>
                <a:ext uri="{FF2B5EF4-FFF2-40B4-BE49-F238E27FC236}">
                  <a16:creationId xmlns:a16="http://schemas.microsoft.com/office/drawing/2014/main" id="{86741F11-788C-4E5E-8AE1-6AAE64D9B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2106" y="4043712"/>
              <a:ext cx="1029752" cy="261014"/>
            </a:xfrm>
            <a:prstGeom prst="rect">
              <a:avLst/>
            </a:prstGeom>
          </p:spPr>
        </p:pic>
        <p:pic>
          <p:nvPicPr>
            <p:cNvPr id="25" name="Picture 24" descr="Server.png">
              <a:extLst>
                <a:ext uri="{FF2B5EF4-FFF2-40B4-BE49-F238E27FC236}">
                  <a16:creationId xmlns:a16="http://schemas.microsoft.com/office/drawing/2014/main" id="{4192964F-4777-4546-82A0-CBCEA7DC2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2106" y="4282453"/>
              <a:ext cx="1029752" cy="261014"/>
            </a:xfrm>
            <a:prstGeom prst="rect">
              <a:avLst/>
            </a:prstGeom>
          </p:spPr>
        </p:pic>
        <p:sp>
          <p:nvSpPr>
            <p:cNvPr id="26" name="Right Arrow 25">
              <a:extLst>
                <a:ext uri="{FF2B5EF4-FFF2-40B4-BE49-F238E27FC236}">
                  <a16:creationId xmlns:a16="http://schemas.microsoft.com/office/drawing/2014/main" id="{C1B462C3-3FEE-4960-941A-F9575206E81F}"/>
                </a:ext>
              </a:extLst>
            </p:cNvPr>
            <p:cNvSpPr/>
            <p:nvPr/>
          </p:nvSpPr>
          <p:spPr bwMode="auto">
            <a:xfrm>
              <a:off x="4968307" y="4105522"/>
              <a:ext cx="686602" cy="137959"/>
            </a:xfrm>
            <a:prstGeom prst="rightArrow">
              <a:avLst>
                <a:gd name="adj1" fmla="val 66905"/>
                <a:gd name="adj2" fmla="val 50000"/>
              </a:avLst>
            </a:prstGeom>
            <a:solidFill>
              <a:srgbClr val="0078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9" charset="0"/>
              </a:endParaRPr>
            </a:p>
          </p:txBody>
        </p:sp>
        <p:sp>
          <p:nvSpPr>
            <p:cNvPr id="27" name="Right Arrow 26">
              <a:extLst>
                <a:ext uri="{FF2B5EF4-FFF2-40B4-BE49-F238E27FC236}">
                  <a16:creationId xmlns:a16="http://schemas.microsoft.com/office/drawing/2014/main" id="{CF79B384-1164-4C66-AB7D-2E54E47F7BCA}"/>
                </a:ext>
              </a:extLst>
            </p:cNvPr>
            <p:cNvSpPr/>
            <p:nvPr/>
          </p:nvSpPr>
          <p:spPr bwMode="auto">
            <a:xfrm>
              <a:off x="4968307" y="4341677"/>
              <a:ext cx="686602" cy="137959"/>
            </a:xfrm>
            <a:prstGeom prst="rightArrow">
              <a:avLst>
                <a:gd name="adj1" fmla="val 66905"/>
                <a:gd name="adj2" fmla="val 50000"/>
              </a:avLst>
            </a:prstGeom>
            <a:solidFill>
              <a:srgbClr val="0078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9" charset="0"/>
              </a:endParaRPr>
            </a:p>
          </p:txBody>
        </p:sp>
        <p:pic>
          <p:nvPicPr>
            <p:cNvPr id="28" name="Picture 27" descr="Stop.png">
              <a:extLst>
                <a:ext uri="{FF2B5EF4-FFF2-40B4-BE49-F238E27FC236}">
                  <a16:creationId xmlns:a16="http://schemas.microsoft.com/office/drawing/2014/main" id="{2048B50F-A160-4735-BF30-C3E2BB8E7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4909" y="3705315"/>
              <a:ext cx="356046" cy="360670"/>
            </a:xfrm>
            <a:prstGeom prst="rect">
              <a:avLst/>
            </a:prstGeom>
          </p:spPr>
        </p:pic>
      </p:grpSp>
      <p:sp>
        <p:nvSpPr>
          <p:cNvPr id="29" name="Right Arrow 13">
            <a:extLst>
              <a:ext uri="{FF2B5EF4-FFF2-40B4-BE49-F238E27FC236}">
                <a16:creationId xmlns:a16="http://schemas.microsoft.com/office/drawing/2014/main" id="{449FE797-16FD-4A2E-8D3D-35C25DC471AD}"/>
              </a:ext>
            </a:extLst>
          </p:cNvPr>
          <p:cNvSpPr/>
          <p:nvPr/>
        </p:nvSpPr>
        <p:spPr bwMode="auto">
          <a:xfrm>
            <a:off x="3762066" y="2257942"/>
            <a:ext cx="686602" cy="137959"/>
          </a:xfrm>
          <a:prstGeom prst="rightArrow">
            <a:avLst>
              <a:gd name="adj1" fmla="val 66905"/>
              <a:gd name="adj2" fmla="val 50000"/>
            </a:avLst>
          </a:prstGeom>
          <a:solidFill>
            <a:srgbClr val="0078C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</a:endParaRPr>
          </a:p>
        </p:txBody>
      </p:sp>
      <p:sp>
        <p:nvSpPr>
          <p:cNvPr id="30" name="Right Arrow 14">
            <a:extLst>
              <a:ext uri="{FF2B5EF4-FFF2-40B4-BE49-F238E27FC236}">
                <a16:creationId xmlns:a16="http://schemas.microsoft.com/office/drawing/2014/main" id="{7A444D66-FEE3-4A52-AEA5-A66DA3F361F0}"/>
              </a:ext>
            </a:extLst>
          </p:cNvPr>
          <p:cNvSpPr/>
          <p:nvPr/>
        </p:nvSpPr>
        <p:spPr bwMode="auto">
          <a:xfrm>
            <a:off x="3762066" y="2489514"/>
            <a:ext cx="686602" cy="137959"/>
          </a:xfrm>
          <a:prstGeom prst="rightArrow">
            <a:avLst>
              <a:gd name="adj1" fmla="val 66905"/>
              <a:gd name="adj2" fmla="val 50000"/>
            </a:avLst>
          </a:prstGeom>
          <a:solidFill>
            <a:srgbClr val="0078C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</a:endParaRPr>
          </a:p>
        </p:txBody>
      </p:sp>
      <p:sp>
        <p:nvSpPr>
          <p:cNvPr id="31" name="Right Arrow 15">
            <a:extLst>
              <a:ext uri="{FF2B5EF4-FFF2-40B4-BE49-F238E27FC236}">
                <a16:creationId xmlns:a16="http://schemas.microsoft.com/office/drawing/2014/main" id="{5958441A-E617-4674-B8DB-E23ED8BCE27E}"/>
              </a:ext>
            </a:extLst>
          </p:cNvPr>
          <p:cNvSpPr/>
          <p:nvPr/>
        </p:nvSpPr>
        <p:spPr bwMode="auto">
          <a:xfrm>
            <a:off x="3762066" y="2725669"/>
            <a:ext cx="686602" cy="137959"/>
          </a:xfrm>
          <a:prstGeom prst="rightArrow">
            <a:avLst>
              <a:gd name="adj1" fmla="val 66905"/>
              <a:gd name="adj2" fmla="val 50000"/>
            </a:avLst>
          </a:prstGeom>
          <a:solidFill>
            <a:srgbClr val="0078C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</a:endParaRPr>
          </a:p>
        </p:txBody>
      </p:sp>
      <p:sp>
        <p:nvSpPr>
          <p:cNvPr id="32" name="Right Arrow 13">
            <a:extLst>
              <a:ext uri="{FF2B5EF4-FFF2-40B4-BE49-F238E27FC236}">
                <a16:creationId xmlns:a16="http://schemas.microsoft.com/office/drawing/2014/main" id="{DD859C70-9537-4E53-BE96-A5DDE6E53B97}"/>
              </a:ext>
            </a:extLst>
          </p:cNvPr>
          <p:cNvSpPr/>
          <p:nvPr/>
        </p:nvSpPr>
        <p:spPr bwMode="auto">
          <a:xfrm>
            <a:off x="3840123" y="5011136"/>
            <a:ext cx="686602" cy="137959"/>
          </a:xfrm>
          <a:prstGeom prst="rightArrow">
            <a:avLst>
              <a:gd name="adj1" fmla="val 66905"/>
              <a:gd name="adj2" fmla="val 50000"/>
            </a:avLst>
          </a:prstGeom>
          <a:solidFill>
            <a:srgbClr val="0078C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</a:endParaRPr>
          </a:p>
        </p:txBody>
      </p:sp>
      <p:sp>
        <p:nvSpPr>
          <p:cNvPr id="33" name="Right Arrow 14">
            <a:extLst>
              <a:ext uri="{FF2B5EF4-FFF2-40B4-BE49-F238E27FC236}">
                <a16:creationId xmlns:a16="http://schemas.microsoft.com/office/drawing/2014/main" id="{E9CD6F97-9549-4A76-AF31-C932F1DE730E}"/>
              </a:ext>
            </a:extLst>
          </p:cNvPr>
          <p:cNvSpPr/>
          <p:nvPr/>
        </p:nvSpPr>
        <p:spPr bwMode="auto">
          <a:xfrm>
            <a:off x="3840123" y="5242708"/>
            <a:ext cx="686602" cy="137959"/>
          </a:xfrm>
          <a:prstGeom prst="rightArrow">
            <a:avLst>
              <a:gd name="adj1" fmla="val 66905"/>
              <a:gd name="adj2" fmla="val 50000"/>
            </a:avLst>
          </a:prstGeom>
          <a:solidFill>
            <a:srgbClr val="0078C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</a:endParaRPr>
          </a:p>
        </p:txBody>
      </p:sp>
      <p:sp>
        <p:nvSpPr>
          <p:cNvPr id="34" name="Right Arrow 15">
            <a:extLst>
              <a:ext uri="{FF2B5EF4-FFF2-40B4-BE49-F238E27FC236}">
                <a16:creationId xmlns:a16="http://schemas.microsoft.com/office/drawing/2014/main" id="{0519680D-51FB-4A13-9D99-0632AFE92BEF}"/>
              </a:ext>
            </a:extLst>
          </p:cNvPr>
          <p:cNvSpPr/>
          <p:nvPr/>
        </p:nvSpPr>
        <p:spPr bwMode="auto">
          <a:xfrm>
            <a:off x="3840123" y="5478863"/>
            <a:ext cx="686602" cy="137959"/>
          </a:xfrm>
          <a:prstGeom prst="rightArrow">
            <a:avLst>
              <a:gd name="adj1" fmla="val 66905"/>
              <a:gd name="adj2" fmla="val 50000"/>
            </a:avLst>
          </a:prstGeom>
          <a:solidFill>
            <a:srgbClr val="0078C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</a:endParaRPr>
          </a:p>
        </p:txBody>
      </p:sp>
      <p:sp>
        <p:nvSpPr>
          <p:cNvPr id="35" name="Right Arrow 26">
            <a:extLst>
              <a:ext uri="{FF2B5EF4-FFF2-40B4-BE49-F238E27FC236}">
                <a16:creationId xmlns:a16="http://schemas.microsoft.com/office/drawing/2014/main" id="{4E1E77CE-81D3-48C4-9F38-3BA1E921F610}"/>
              </a:ext>
            </a:extLst>
          </p:cNvPr>
          <p:cNvSpPr/>
          <p:nvPr/>
        </p:nvSpPr>
        <p:spPr bwMode="auto">
          <a:xfrm>
            <a:off x="6273539" y="5631263"/>
            <a:ext cx="686602" cy="137959"/>
          </a:xfrm>
          <a:prstGeom prst="rightArrow">
            <a:avLst>
              <a:gd name="adj1" fmla="val 66905"/>
              <a:gd name="adj2" fmla="val 50000"/>
            </a:avLst>
          </a:prstGeom>
          <a:solidFill>
            <a:srgbClr val="0078C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49785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F439B0-5271-4515-B40A-0C70EFE5A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7" y="374650"/>
            <a:ext cx="9767473" cy="641350"/>
          </a:xfrm>
        </p:spPr>
        <p:txBody>
          <a:bodyPr>
            <a:noAutofit/>
          </a:bodyPr>
          <a:lstStyle/>
          <a:p>
            <a:r>
              <a:rPr lang="en-US" b="1" i="0" kern="1200" dirty="0">
                <a:solidFill>
                  <a:srgbClr val="0070C0"/>
                </a:solidFill>
                <a:effectLst/>
              </a:rPr>
              <a:t>Partitioning and Layer 3 Virtualization (L3V)</a:t>
            </a:r>
            <a:endParaRPr lang="en-US" b="1" i="0" dirty="0">
              <a:solidFill>
                <a:srgbClr val="0070C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9E225C-770F-4808-B8B3-07616CA36CAF}"/>
              </a:ext>
            </a:extLst>
          </p:cNvPr>
          <p:cNvSpPr txBox="1">
            <a:spLocks/>
          </p:cNvSpPr>
          <p:nvPr/>
        </p:nvSpPr>
        <p:spPr>
          <a:xfrm>
            <a:off x="509588" y="1913548"/>
            <a:ext cx="11190043" cy="4384675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 defTabSz="9144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tx1"/>
                </a:solidFill>
                <a:latin typeface="+mn-lt"/>
                <a:cs typeface="+mn-cs"/>
              </a:rPr>
              <a:t>The AX can be separated, or “partitioned”, allowing it to run different configurations at the same time, say for various companies, or for different departments within an organization.</a:t>
            </a:r>
          </a:p>
          <a:p>
            <a:pPr marL="457200" lvl="1" indent="-457200" defTabSz="9144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tx1"/>
                </a:solidFill>
                <a:latin typeface="+mn-lt"/>
                <a:cs typeface="+mn-cs"/>
              </a:rPr>
              <a:t>L3V is a feature you can enable on each individual partition, allowing each partition to have its own network resources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2202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D3F4236-B867-4928-B6FA-ED2468B03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374650"/>
            <a:ext cx="7299325" cy="641350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kern="1200" dirty="0"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rPr>
              <a:t>Why L3V?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EA65553-84AB-411A-A7F1-C06E71894FF0}"/>
              </a:ext>
            </a:extLst>
          </p:cNvPr>
          <p:cNvSpPr txBox="1">
            <a:spLocks/>
          </p:cNvSpPr>
          <p:nvPr/>
        </p:nvSpPr>
        <p:spPr>
          <a:xfrm>
            <a:off x="509588" y="1511300"/>
            <a:ext cx="11131427" cy="1311275"/>
          </a:xfrm>
          <a:prstGeom prst="rect">
            <a:avLst/>
          </a:prstGeom>
        </p:spPr>
        <p:txBody>
          <a:bodyPr>
            <a:noAutofit/>
          </a:bodyPr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By enabling L3V on a partition, each partition is completely isolated from the others.</a:t>
            </a:r>
          </a:p>
          <a:p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Resources used/created in one partition does not conflict with resources in a different partition.</a:t>
            </a:r>
          </a:p>
          <a:p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Each partition that has L3V enabled can own the following resources for itself: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388A3FD-C0D0-4934-B790-398384E30C3A}"/>
              </a:ext>
            </a:extLst>
          </p:cNvPr>
          <p:cNvSpPr txBox="1">
            <a:spLocks/>
          </p:cNvSpPr>
          <p:nvPr/>
        </p:nvSpPr>
        <p:spPr bwMode="gray">
          <a:xfrm>
            <a:off x="1537555" y="3644900"/>
            <a:ext cx="841533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  <a:noAutofit/>
          </a:bodyPr>
          <a:lstStyle>
            <a:lvl1pPr marL="284163" indent="-284163" algn="l" rtl="0" eaLnBrk="1" fontAlgn="base" hangingPunct="1">
              <a:lnSpc>
                <a:spcPct val="85000"/>
              </a:lnSpc>
              <a:spcBef>
                <a:spcPct val="75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§"/>
              <a:defRPr sz="2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SzPct val="6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pitchFamily="29" charset="-128"/>
              </a:defRPr>
            </a:lvl2pPr>
            <a:lvl3pPr marL="1143000" indent="-22860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SzPct val="6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29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29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29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Font typeface="Wingdings 2" pitchFamily="29" charset="2"/>
              <a:buChar char=""/>
              <a:defRPr sz="1600">
                <a:solidFill>
                  <a:schemeClr val="folHlink"/>
                </a:solidFill>
                <a:latin typeface="+mn-lt"/>
                <a:ea typeface="ＭＳ Ｐゴシック" pitchFamily="29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Font typeface="Wingdings 2" pitchFamily="29" charset="2"/>
              <a:buChar char=""/>
              <a:defRPr sz="1600">
                <a:solidFill>
                  <a:schemeClr val="folHlink"/>
                </a:solidFill>
                <a:latin typeface="+mn-lt"/>
                <a:ea typeface="ＭＳ Ｐゴシック" pitchFamily="29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Font typeface="Wingdings 2" pitchFamily="29" charset="2"/>
              <a:buChar char=""/>
              <a:defRPr sz="1600">
                <a:solidFill>
                  <a:schemeClr val="folHlink"/>
                </a:solidFill>
                <a:latin typeface="+mn-lt"/>
                <a:ea typeface="ＭＳ Ｐゴシック" pitchFamily="29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Font typeface="Wingdings 2" pitchFamily="29" charset="2"/>
              <a:buChar char=""/>
              <a:defRPr sz="1600">
                <a:solidFill>
                  <a:schemeClr val="folHlink"/>
                </a:solidFill>
                <a:latin typeface="+mn-lt"/>
                <a:ea typeface="ＭＳ Ｐゴシック" pitchFamily="29" charset="-128"/>
              </a:defRPr>
            </a:lvl9pPr>
          </a:lstStyle>
          <a:p>
            <a:pPr lvl="1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Tx/>
              <a:defRPr/>
            </a:pPr>
            <a:r>
              <a:rPr lang="en-US" sz="1600" kern="1200" dirty="0">
                <a:solidFill>
                  <a:schemeClr val="tx1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Layer 2 Resources:</a:t>
            </a:r>
          </a:p>
          <a:p>
            <a:pPr marL="1314450" lvl="2" indent="-4572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Tx/>
              <a:defRPr/>
            </a:pPr>
            <a:r>
              <a:rPr lang="en-US" kern="1200" dirty="0">
                <a:solidFill>
                  <a:schemeClr val="tx1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Static MAC entries</a:t>
            </a:r>
          </a:p>
          <a:p>
            <a:pPr marL="857250" lvl="2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Tx/>
              <a:buNone/>
              <a:defRPr/>
            </a:pPr>
            <a:endParaRPr lang="en-US" kern="1200" dirty="0">
              <a:solidFill>
                <a:schemeClr val="tx1">
                  <a:lumMod val="60000"/>
                  <a:lumOff val="40000"/>
                </a:schemeClr>
              </a:solidFill>
              <a:ea typeface="+mn-ea"/>
              <a:cs typeface="+mn-cs"/>
            </a:endParaRPr>
          </a:p>
          <a:p>
            <a:pPr lvl="1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Tx/>
              <a:defRPr/>
            </a:pPr>
            <a:r>
              <a:rPr lang="en-US" sz="1600" kern="1200" dirty="0">
                <a:solidFill>
                  <a:schemeClr val="tx1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Layer 3 Resources:</a:t>
            </a:r>
          </a:p>
          <a:p>
            <a:pPr marL="1314450" lvl="2" indent="-4572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Tx/>
              <a:defRPr/>
            </a:pPr>
            <a:r>
              <a:rPr lang="en-US" kern="1200" dirty="0">
                <a:solidFill>
                  <a:schemeClr val="tx1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IP addresses</a:t>
            </a:r>
          </a:p>
          <a:p>
            <a:pPr marL="1314450" lvl="2" indent="-4572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Tx/>
              <a:defRPr/>
            </a:pPr>
            <a:r>
              <a:rPr lang="en-US" kern="1200" dirty="0">
                <a:solidFill>
                  <a:schemeClr val="tx1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ARP entries</a:t>
            </a:r>
          </a:p>
          <a:p>
            <a:pPr marL="1314450" lvl="2" indent="-4572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Tx/>
              <a:defRPr/>
            </a:pPr>
            <a:r>
              <a:rPr lang="en-US" kern="1200" dirty="0">
                <a:solidFill>
                  <a:schemeClr val="tx1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Routing table</a:t>
            </a:r>
          </a:p>
          <a:p>
            <a:pPr lvl="1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Tx/>
              <a:defRPr/>
            </a:pPr>
            <a:endParaRPr lang="en-US" sz="1600" kern="1200" dirty="0">
              <a:solidFill>
                <a:schemeClr val="tx1">
                  <a:lumMod val="60000"/>
                  <a:lumOff val="40000"/>
                </a:schemeClr>
              </a:solidFill>
              <a:ea typeface="+mn-ea"/>
              <a:cs typeface="+mn-cs"/>
            </a:endParaRPr>
          </a:p>
          <a:p>
            <a:pPr lvl="1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Tx/>
              <a:defRPr/>
            </a:pPr>
            <a:endParaRPr lang="en-US" sz="1600" kern="1200" dirty="0">
              <a:solidFill>
                <a:schemeClr val="tx1">
                  <a:lumMod val="60000"/>
                  <a:lumOff val="40000"/>
                </a:schemeClr>
              </a:solidFill>
              <a:ea typeface="+mn-ea"/>
              <a:cs typeface="+mn-cs"/>
            </a:endParaRPr>
          </a:p>
          <a:p>
            <a:pPr lvl="1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Tx/>
              <a:defRPr/>
            </a:pPr>
            <a:r>
              <a:rPr lang="en-US" sz="1600" kern="1200" dirty="0">
                <a:solidFill>
                  <a:schemeClr val="tx1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SLB Resources:</a:t>
            </a:r>
          </a:p>
          <a:p>
            <a:pPr marL="1314450" lvl="2" indent="-4572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Tx/>
              <a:defRPr/>
            </a:pPr>
            <a:r>
              <a:rPr lang="en-US" kern="1200" dirty="0">
                <a:solidFill>
                  <a:schemeClr val="tx1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Real servers</a:t>
            </a:r>
          </a:p>
          <a:p>
            <a:pPr marL="1314450" lvl="2" indent="-4572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Tx/>
              <a:defRPr/>
            </a:pPr>
            <a:r>
              <a:rPr lang="en-US" kern="1200" dirty="0">
                <a:solidFill>
                  <a:schemeClr val="tx1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Virtual-servers</a:t>
            </a:r>
          </a:p>
          <a:p>
            <a:pPr marL="1314450" lvl="2" indent="-4572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Tx/>
              <a:defRPr/>
            </a:pPr>
            <a:r>
              <a:rPr lang="en-US" kern="1200" dirty="0">
                <a:solidFill>
                  <a:schemeClr val="tx1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Service groups</a:t>
            </a:r>
          </a:p>
          <a:p>
            <a:pPr marL="1314450" lvl="2" indent="-4572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Tx/>
              <a:defRPr/>
            </a:pPr>
            <a:r>
              <a:rPr lang="en-US" kern="1200" dirty="0">
                <a:solidFill>
                  <a:schemeClr val="tx1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Templates</a:t>
            </a:r>
          </a:p>
          <a:p>
            <a:pPr marL="1314450" lvl="2" indent="-4572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Tx/>
              <a:defRPr/>
            </a:pPr>
            <a:r>
              <a:rPr lang="en-US" kern="1200" dirty="0">
                <a:solidFill>
                  <a:schemeClr val="tx1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Health monitors</a:t>
            </a:r>
          </a:p>
          <a:p>
            <a:pPr marL="1314450" lvl="2" indent="-4572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Tx/>
              <a:defRPr/>
            </a:pPr>
            <a:r>
              <a:rPr lang="en-US" kern="1200" dirty="0">
                <a:solidFill>
                  <a:schemeClr val="tx1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Cert and keys</a:t>
            </a:r>
          </a:p>
          <a:p>
            <a:pPr marL="1314450" lvl="2" indent="-4572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Tx/>
              <a:defRPr/>
            </a:pPr>
            <a:r>
              <a:rPr lang="en-US" kern="1200" dirty="0" err="1">
                <a:solidFill>
                  <a:schemeClr val="tx1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aFlex</a:t>
            </a:r>
            <a:r>
              <a:rPr lang="en-US" kern="1200" dirty="0">
                <a:solidFill>
                  <a:schemeClr val="tx1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 scripts</a:t>
            </a:r>
          </a:p>
        </p:txBody>
      </p:sp>
    </p:spTree>
    <p:extLst>
      <p:ext uri="{BB962C8B-B14F-4D97-AF65-F5344CB8AC3E}">
        <p14:creationId xmlns:p14="http://schemas.microsoft.com/office/powerpoint/2010/main" val="216153639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3023BBA-7AC0-4D70-9FB2-EAD18240F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374650"/>
            <a:ext cx="7299325" cy="641350"/>
          </a:xfrm>
        </p:spPr>
        <p:txBody>
          <a:bodyPr/>
          <a:lstStyle/>
          <a:p>
            <a:pPr lvl="0"/>
            <a:r>
              <a:rPr lang="en-US" sz="3600" b="1" i="0" kern="1200" dirty="0"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rPr>
              <a:t>Types of Partitions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86AB30-1692-4DA5-B376-4EAE72BDBD8B}"/>
              </a:ext>
            </a:extLst>
          </p:cNvPr>
          <p:cNvSpPr txBox="1">
            <a:spLocks/>
          </p:cNvSpPr>
          <p:nvPr/>
        </p:nvSpPr>
        <p:spPr>
          <a:xfrm>
            <a:off x="509588" y="1511300"/>
            <a:ext cx="11682412" cy="4384675"/>
          </a:xfrm>
          <a:prstGeom prst="rect">
            <a:avLst/>
          </a:prstGeom>
        </p:spPr>
        <p:txBody>
          <a:bodyPr>
            <a:normAutofit/>
          </a:bodyPr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Shared</a:t>
            </a:r>
          </a:p>
          <a:p>
            <a:pPr lvl="1"/>
            <a:r>
              <a:rPr lang="en-US" sz="2400" dirty="0"/>
              <a:t>This is the default partition. There is only one shared partition.</a:t>
            </a:r>
          </a:p>
          <a:p>
            <a:r>
              <a:rPr lang="en-US" sz="2400" dirty="0"/>
              <a:t>Private</a:t>
            </a:r>
          </a:p>
          <a:p>
            <a:pPr lvl="1"/>
            <a:r>
              <a:rPr lang="en-US" sz="2400" dirty="0"/>
              <a:t>You can create multiple private partitions, as needed.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622C20B-E6B6-440E-9FC4-433BEFC2D9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023525"/>
              </p:ext>
            </p:extLst>
          </p:nvPr>
        </p:nvGraphicFramePr>
        <p:xfrm>
          <a:off x="2572177" y="4135560"/>
          <a:ext cx="6317457" cy="15811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5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58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5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530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Shared</a:t>
                      </a:r>
                      <a:r>
                        <a:rPr lang="en-US" baseline="0" dirty="0"/>
                        <a:t> partition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585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Partition</a:t>
                      </a:r>
                      <a:r>
                        <a:rPr lang="en-US" baseline="0" dirty="0"/>
                        <a:t> A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Partition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Partition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792466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4AAE0AC-008C-4887-BA79-3F5D4875E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219075"/>
            <a:ext cx="9537089" cy="641350"/>
          </a:xfrm>
        </p:spPr>
        <p:txBody>
          <a:bodyPr/>
          <a:lstStyle/>
          <a:p>
            <a:r>
              <a:rPr lang="en-US" sz="3200" b="1" i="0" dirty="0"/>
              <a:t>Types of Partitions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7360FDD-0600-4069-A599-4D150985A518}"/>
              </a:ext>
            </a:extLst>
          </p:cNvPr>
          <p:cNvSpPr txBox="1">
            <a:spLocks/>
          </p:cNvSpPr>
          <p:nvPr/>
        </p:nvSpPr>
        <p:spPr>
          <a:xfrm>
            <a:off x="509588" y="1355725"/>
            <a:ext cx="11483120" cy="4384675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400" dirty="0"/>
              <a:t>Shared partition (default)</a:t>
            </a:r>
          </a:p>
          <a:p>
            <a:pPr lvl="1" algn="just"/>
            <a:r>
              <a:rPr lang="en-US" sz="1600" dirty="0"/>
              <a:t>By default, all configuration is created under this shared partition</a:t>
            </a:r>
          </a:p>
          <a:p>
            <a:pPr lvl="1" algn="just"/>
            <a:r>
              <a:rPr lang="en-US" sz="1600" dirty="0"/>
              <a:t>If no partitions are created, you are in the shared partition.</a:t>
            </a:r>
          </a:p>
          <a:p>
            <a:pPr lvl="1" algn="just"/>
            <a:r>
              <a:rPr lang="en-US" sz="1600" dirty="0"/>
              <a:t>Only admins with read-write privilege can make changes in the shared partition. All admin have the ability to view the shared partition’s configuration.</a:t>
            </a:r>
          </a:p>
        </p:txBody>
      </p:sp>
    </p:spTree>
    <p:extLst>
      <p:ext uri="{BB962C8B-B14F-4D97-AF65-F5344CB8AC3E}">
        <p14:creationId xmlns:p14="http://schemas.microsoft.com/office/powerpoint/2010/main" val="17287136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762EAB8-92BC-4C9B-8122-EED55B136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374650"/>
            <a:ext cx="7299325" cy="641350"/>
          </a:xfrm>
        </p:spPr>
        <p:txBody>
          <a:bodyPr/>
          <a:lstStyle/>
          <a:p>
            <a:r>
              <a:rPr lang="en-US" sz="3200" b="1" i="0" dirty="0"/>
              <a:t>Types of Partitions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70B9A7-EB0D-43B3-B396-584BE0FF9A9A}"/>
              </a:ext>
            </a:extLst>
          </p:cNvPr>
          <p:cNvSpPr txBox="1">
            <a:spLocks/>
          </p:cNvSpPr>
          <p:nvPr/>
        </p:nvSpPr>
        <p:spPr>
          <a:xfrm>
            <a:off x="509588" y="1511300"/>
            <a:ext cx="11401058" cy="4384675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Private partitions</a:t>
            </a:r>
          </a:p>
          <a:p>
            <a:pPr lvl="1"/>
            <a:r>
              <a:rPr lang="en-US" sz="1600" dirty="0"/>
              <a:t>There are no private partitions by default.</a:t>
            </a:r>
          </a:p>
          <a:p>
            <a:pPr lvl="1"/>
            <a:r>
              <a:rPr lang="en-US" sz="1600" dirty="0"/>
              <a:t>A read-write admin must create them, as needed.</a:t>
            </a:r>
          </a:p>
          <a:p>
            <a:pPr lvl="1"/>
            <a:r>
              <a:rPr lang="en-US" sz="1600" dirty="0"/>
              <a:t>Private partitions can only be accessed by partition admins assigned to it, and by admins with read-write or read-only privileges.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87476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2272" y="1241541"/>
            <a:ext cx="8270623" cy="1362075"/>
          </a:xfrm>
        </p:spPr>
        <p:txBody>
          <a:bodyPr/>
          <a:lstStyle/>
          <a:p>
            <a:r>
              <a:rPr lang="en-US" sz="5400" b="1" i="0" dirty="0"/>
              <a:t>VRRP</a:t>
            </a:r>
            <a:endParaRPr lang="en-US" sz="5000" b="1" i="0" dirty="0"/>
          </a:p>
        </p:txBody>
      </p:sp>
    </p:spTree>
    <p:extLst>
      <p:ext uri="{BB962C8B-B14F-4D97-AF65-F5344CB8AC3E}">
        <p14:creationId xmlns:p14="http://schemas.microsoft.com/office/powerpoint/2010/main" val="197163108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39A7ACC-A907-4520-9AB0-E8DE7A666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4650"/>
            <a:ext cx="7299325" cy="641350"/>
          </a:xfrm>
        </p:spPr>
        <p:txBody>
          <a:bodyPr/>
          <a:lstStyle/>
          <a:p>
            <a:r>
              <a:rPr lang="en-US" sz="3200" b="1" i="0" dirty="0"/>
              <a:t>HA VRRP-A: Overview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6C44A9A-9C5C-48A7-9CB1-B500B8090EDC}"/>
              </a:ext>
            </a:extLst>
          </p:cNvPr>
          <p:cNvSpPr txBox="1">
            <a:spLocks/>
          </p:cNvSpPr>
          <p:nvPr/>
        </p:nvSpPr>
        <p:spPr>
          <a:xfrm>
            <a:off x="457200" y="1420080"/>
            <a:ext cx="11289323" cy="4758583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VRRP-A is virtual mac based redundancy protocol for thunder devices</a:t>
            </a:r>
          </a:p>
          <a:p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VRRP-A can provide redundancy for the following IP resources:</a:t>
            </a:r>
          </a:p>
          <a:p>
            <a:pPr lvl="1"/>
            <a:r>
              <a:rPr lang="en-US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Virtual server IP addresses (VIPs)</a:t>
            </a:r>
          </a:p>
          <a:p>
            <a:pPr lvl="1"/>
            <a:r>
              <a:rPr lang="en-US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Floating IP addresses used as default gateways by downstream devices</a:t>
            </a:r>
          </a:p>
          <a:p>
            <a:pPr lvl="1"/>
            <a:r>
              <a:rPr lang="en-US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IPv6 NAT pools</a:t>
            </a:r>
          </a:p>
          <a:p>
            <a:pPr lvl="1"/>
            <a:r>
              <a:rPr lang="en-US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IPv4 NAT pools</a:t>
            </a:r>
          </a:p>
          <a:p>
            <a:pPr lvl="1"/>
            <a:r>
              <a:rPr lang="en-US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IPv4 static range lists and individual mappings for inside source NAT</a:t>
            </a:r>
          </a:p>
          <a:p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Partition Support – only with L3V enabled</a:t>
            </a:r>
          </a:p>
          <a:p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86229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DB4189-5AC5-4F27-B14C-DDFB20B7F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349250"/>
            <a:ext cx="7299325" cy="641350"/>
          </a:xfrm>
        </p:spPr>
        <p:txBody>
          <a:bodyPr/>
          <a:lstStyle/>
          <a:p>
            <a:r>
              <a:rPr lang="en-US" sz="3200" b="1" i="0" dirty="0"/>
              <a:t>Hello Messages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ECB447-A323-4523-8AC0-4153EB7D9F10}"/>
              </a:ext>
            </a:extLst>
          </p:cNvPr>
          <p:cNvSpPr txBox="1">
            <a:spLocks/>
          </p:cNvSpPr>
          <p:nvPr/>
        </p:nvSpPr>
        <p:spPr>
          <a:xfrm>
            <a:off x="541582" y="1396634"/>
            <a:ext cx="11136923" cy="4758583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VRRP-A Hello Messages</a:t>
            </a:r>
          </a:p>
          <a:p>
            <a:pPr lvl="1"/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By default, the active device sends hello messages every 200 milliseconds (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ms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). Standby devices, by default, wait a maximum of 1 second for a hello message. If no hello message is received within 1 second, failover occurs.</a:t>
            </a:r>
          </a:p>
          <a:p>
            <a:pPr lvl="1"/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Hello Message Destination Addresses</a:t>
            </a:r>
          </a:p>
          <a:p>
            <a:pPr lvl="1"/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VRRP-A sends hello messages to the following addresses:</a:t>
            </a:r>
          </a:p>
          <a:p>
            <a:pPr lvl="1"/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IPv4 multicast address 224.0.0.210, MAC address 01:00:5e:00:00:D2</a:t>
            </a:r>
          </a:p>
          <a:p>
            <a:pPr lvl="1"/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IPv6 link-local multicast address FF02::D2, MAC address 33:33:00:00:00:D2</a:t>
            </a:r>
          </a:p>
          <a:p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Dynamic Priority Reduction</a:t>
            </a:r>
          </a:p>
        </p:txBody>
      </p:sp>
    </p:spTree>
    <p:extLst>
      <p:ext uri="{BB962C8B-B14F-4D97-AF65-F5344CB8AC3E}">
        <p14:creationId xmlns:p14="http://schemas.microsoft.com/office/powerpoint/2010/main" val="287400082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58BEF6E-F020-4506-8DDF-DE302B546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467467"/>
            <a:ext cx="7299325" cy="641350"/>
          </a:xfrm>
        </p:spPr>
        <p:txBody>
          <a:bodyPr/>
          <a:lstStyle/>
          <a:p>
            <a:r>
              <a:rPr lang="en-US" sz="3200" b="1" i="0" dirty="0"/>
              <a:t>Failover Triggers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3D51783-58A4-4934-9BFA-23EB99E9EABE}"/>
              </a:ext>
            </a:extLst>
          </p:cNvPr>
          <p:cNvSpPr txBox="1">
            <a:spLocks/>
          </p:cNvSpPr>
          <p:nvPr/>
        </p:nvSpPr>
        <p:spPr>
          <a:xfrm>
            <a:off x="509588" y="1631950"/>
            <a:ext cx="11101754" cy="4758583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6928" lvl="1" indent="-457200" algn="just">
              <a:spcBef>
                <a:spcPts val="400"/>
              </a:spcBef>
              <a:buSzPct val="68000"/>
            </a:pP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Failover Triggers</a:t>
            </a:r>
          </a:p>
          <a:p>
            <a:pPr marL="852678" lvl="2" indent="-342900" algn="just">
              <a:spcBef>
                <a:spcPts val="400"/>
              </a:spcBef>
              <a:buSzPct val="68000"/>
            </a:pP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Standby stop receiving hello message</a:t>
            </a:r>
          </a:p>
          <a:p>
            <a:pPr marL="852678" lvl="2" indent="-342900" algn="just">
              <a:spcBef>
                <a:spcPts val="400"/>
              </a:spcBef>
              <a:buSzPct val="68000"/>
            </a:pP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VRRP-A priority on active device is manually reduced below the standby priority, and pre-emption is enabled</a:t>
            </a:r>
          </a:p>
          <a:p>
            <a:pPr marL="852678" lvl="2" indent="-342900" algn="just">
              <a:spcBef>
                <a:spcPts val="400"/>
              </a:spcBef>
              <a:buSzPct val="68000"/>
            </a:pP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VRRP-A priority on active device is dynamically reduced below the standby priority</a:t>
            </a:r>
          </a:p>
          <a:p>
            <a:pPr marL="852678" lvl="2" indent="-342900" algn="just">
              <a:spcBef>
                <a:spcPts val="400"/>
              </a:spcBef>
              <a:buSzPct val="68000"/>
            </a:pP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Force-self-standby</a:t>
            </a:r>
          </a:p>
        </p:txBody>
      </p:sp>
    </p:spTree>
    <p:extLst>
      <p:ext uri="{BB962C8B-B14F-4D97-AF65-F5344CB8AC3E}">
        <p14:creationId xmlns:p14="http://schemas.microsoft.com/office/powerpoint/2010/main" val="112467673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ED8A92B-F2AD-46FC-A514-BE86122D6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7467"/>
            <a:ext cx="7299325" cy="641350"/>
          </a:xfrm>
        </p:spPr>
        <p:txBody>
          <a:bodyPr/>
          <a:lstStyle/>
          <a:p>
            <a:r>
              <a:rPr lang="en-US" sz="3200" b="1" i="0" dirty="0"/>
              <a:t>High Availability – VRRP-A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72607D-E807-49DA-A6C5-4851B2A38DE9}"/>
              </a:ext>
            </a:extLst>
          </p:cNvPr>
          <p:cNvSpPr txBox="1">
            <a:spLocks/>
          </p:cNvSpPr>
          <p:nvPr/>
        </p:nvSpPr>
        <p:spPr>
          <a:xfrm>
            <a:off x="404812" y="1357209"/>
            <a:ext cx="11669957" cy="4758583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spc="0" dirty="0">
                <a:solidFill>
                  <a:schemeClr val="tx1">
                    <a:lumMod val="60000"/>
                    <a:lumOff val="40000"/>
                  </a:schemeClr>
                </a:solidFill>
                <a:ea typeface="ＭＳ Ｐゴシック" pitchFamily="34" charset="-128"/>
                <a:cs typeface="+mn-cs"/>
              </a:rPr>
              <a:t>Standby-&gt;Active</a:t>
            </a:r>
            <a:br>
              <a:rPr lang="en-US" sz="1800" spc="0" dirty="0">
                <a:solidFill>
                  <a:schemeClr val="tx1">
                    <a:lumMod val="60000"/>
                    <a:lumOff val="40000"/>
                  </a:schemeClr>
                </a:solidFill>
                <a:ea typeface="ＭＳ Ｐゴシック" pitchFamily="34" charset="-128"/>
                <a:cs typeface="+mn-cs"/>
              </a:rPr>
            </a:br>
            <a:r>
              <a:rPr lang="en-US" sz="1800" spc="0" dirty="0">
                <a:solidFill>
                  <a:schemeClr val="tx1">
                    <a:lumMod val="60000"/>
                    <a:lumOff val="40000"/>
                  </a:schemeClr>
                </a:solidFill>
                <a:ea typeface="ＭＳ Ｐゴシック" pitchFamily="34" charset="-128"/>
                <a:cs typeface="+mn-cs"/>
              </a:rPr>
              <a:t>new Active Thunder sends gratuitous ARPS for IP addresses under VRID Control</a:t>
            </a:r>
          </a:p>
          <a:p>
            <a:pPr marL="342900" indent="-342900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spc="0" dirty="0">
                <a:solidFill>
                  <a:schemeClr val="tx1">
                    <a:lumMod val="60000"/>
                    <a:lumOff val="40000"/>
                  </a:schemeClr>
                </a:solidFill>
                <a:ea typeface="ＭＳ Ｐゴシック" pitchFamily="34" charset="-128"/>
                <a:cs typeface="+mn-cs"/>
              </a:rPr>
              <a:t>VIPs that are assigned to an VRID</a:t>
            </a:r>
          </a:p>
          <a:p>
            <a:pPr marL="342900" indent="-342900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spc="0" dirty="0">
                <a:solidFill>
                  <a:schemeClr val="tx1">
                    <a:lumMod val="60000"/>
                    <a:lumOff val="40000"/>
                  </a:schemeClr>
                </a:solidFill>
                <a:ea typeface="ＭＳ Ｐゴシック" pitchFamily="34" charset="-128"/>
                <a:cs typeface="+mn-cs"/>
              </a:rPr>
              <a:t>Floating IP address, if configured</a:t>
            </a:r>
          </a:p>
          <a:p>
            <a:pPr marL="342900" indent="-342900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spc="0" dirty="0">
                <a:solidFill>
                  <a:schemeClr val="tx1">
                    <a:lumMod val="60000"/>
                    <a:lumOff val="40000"/>
                  </a:schemeClr>
                </a:solidFill>
                <a:ea typeface="ＭＳ Ｐゴシック" pitchFamily="34" charset="-128"/>
                <a:cs typeface="+mn-cs"/>
              </a:rPr>
              <a:t>NAT pools assigned to an  VRID</a:t>
            </a:r>
          </a:p>
          <a:p>
            <a:pPr marL="342900" indent="-342900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spc="0" dirty="0">
                <a:solidFill>
                  <a:schemeClr val="tx1">
                    <a:lumMod val="60000"/>
                    <a:lumOff val="40000"/>
                  </a:schemeClr>
                </a:solidFill>
                <a:ea typeface="ＭＳ Ｐゴシック" pitchFamily="34" charset="-128"/>
                <a:cs typeface="+mn-cs"/>
              </a:rPr>
              <a:t>Devices that receive the ARPs learn MAC address and update their forwarding tables</a:t>
            </a:r>
          </a:p>
          <a:p>
            <a:pPr marL="342900" indent="-342900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spc="0" dirty="0">
                <a:solidFill>
                  <a:schemeClr val="tx1">
                    <a:lumMod val="60000"/>
                    <a:lumOff val="40000"/>
                  </a:schemeClr>
                </a:solidFill>
                <a:ea typeface="ＭＳ Ｐゴシック" pitchFamily="34" charset="-128"/>
                <a:cs typeface="+mn-cs"/>
              </a:rPr>
              <a:t>Basically, Thunder sends ARPs immediately</a:t>
            </a:r>
          </a:p>
          <a:p>
            <a:pPr marL="342900" indent="-342900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spc="0" dirty="0">
                <a:solidFill>
                  <a:schemeClr val="tx1">
                    <a:lumMod val="60000"/>
                    <a:lumOff val="40000"/>
                  </a:schemeClr>
                </a:solidFill>
                <a:ea typeface="ＭＳ Ｐゴシック" pitchFamily="34" charset="-128"/>
                <a:cs typeface="+mn-cs"/>
              </a:rPr>
              <a:t>Then, Thunder sends gratuitous ARPs every 30 seconds </a:t>
            </a:r>
          </a:p>
          <a:p>
            <a:pPr marL="342900" indent="-342900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800" spc="0" dirty="0">
              <a:solidFill>
                <a:schemeClr val="tx1">
                  <a:lumMod val="60000"/>
                  <a:lumOff val="40000"/>
                </a:schemeClr>
              </a:solidFill>
              <a:ea typeface="ＭＳ Ｐゴシック" pitchFamily="34" charset="-128"/>
              <a:cs typeface="+mn-cs"/>
            </a:endParaRPr>
          </a:p>
          <a:p>
            <a:pPr>
              <a:lnSpc>
                <a:spcPct val="200000"/>
              </a:lnSpc>
            </a:pPr>
            <a:endParaRPr lang="en-US" sz="18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919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B9FE-A5B5-49A1-B49E-A9898C8E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05" y="650948"/>
            <a:ext cx="10972800" cy="553892"/>
          </a:xfrm>
        </p:spPr>
        <p:txBody>
          <a:bodyPr/>
          <a:lstStyle/>
          <a:p>
            <a:r>
              <a:rPr lang="en-IN" b="1" i="0" dirty="0"/>
              <a:t>Normal Traffic flow through SLB</a:t>
            </a:r>
            <a:br>
              <a:rPr lang="en-IN" b="1" i="0" dirty="0"/>
            </a:br>
            <a:endParaRPr lang="en-IN" b="1" i="0" dirty="0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27F719A-A2AE-4E5C-8F80-FC1C37DA00CF}"/>
              </a:ext>
            </a:extLst>
          </p:cNvPr>
          <p:cNvCxnSpPr>
            <a:cxnSpLocks/>
          </p:cNvCxnSpPr>
          <p:nvPr/>
        </p:nvCxnSpPr>
        <p:spPr>
          <a:xfrm>
            <a:off x="1379538" y="3573463"/>
            <a:ext cx="259094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1918426-BDCC-43EE-8C15-FAF504864632}"/>
              </a:ext>
            </a:extLst>
          </p:cNvPr>
          <p:cNvCxnSpPr>
            <a:cxnSpLocks/>
          </p:cNvCxnSpPr>
          <p:nvPr/>
        </p:nvCxnSpPr>
        <p:spPr>
          <a:xfrm>
            <a:off x="9191625" y="3580788"/>
            <a:ext cx="808864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9EDAABF-39F6-433B-8EF6-D5AB45C0A659}"/>
              </a:ext>
            </a:extLst>
          </p:cNvPr>
          <p:cNvCxnSpPr>
            <a:cxnSpLocks/>
            <a:endCxn id="89" idx="1"/>
          </p:cNvCxnSpPr>
          <p:nvPr/>
        </p:nvCxnSpPr>
        <p:spPr>
          <a:xfrm flipV="1">
            <a:off x="6620315" y="3573463"/>
            <a:ext cx="1317637" cy="2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75D444A-40C0-4502-835F-6D12A31ACE88}"/>
              </a:ext>
            </a:extLst>
          </p:cNvPr>
          <p:cNvCxnSpPr>
            <a:cxnSpLocks/>
          </p:cNvCxnSpPr>
          <p:nvPr/>
        </p:nvCxnSpPr>
        <p:spPr>
          <a:xfrm>
            <a:off x="5248387" y="3573993"/>
            <a:ext cx="744040" cy="10413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1788E4D-69FA-4F36-8CBC-D5B8D6D36DE1}"/>
              </a:ext>
            </a:extLst>
          </p:cNvPr>
          <p:cNvCxnSpPr>
            <a:cxnSpLocks/>
          </p:cNvCxnSpPr>
          <p:nvPr/>
        </p:nvCxnSpPr>
        <p:spPr>
          <a:xfrm>
            <a:off x="10322847" y="2486240"/>
            <a:ext cx="0" cy="781397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7BD89CA2-681D-4299-BC5A-05949244E536}"/>
              </a:ext>
            </a:extLst>
          </p:cNvPr>
          <p:cNvSpPr txBox="1"/>
          <p:nvPr/>
        </p:nvSpPr>
        <p:spPr>
          <a:xfrm>
            <a:off x="5811341" y="3942317"/>
            <a:ext cx="113122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Firewall/Router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26F8B9E-D8B7-4D31-B78C-1D2976E0DBAB}"/>
              </a:ext>
            </a:extLst>
          </p:cNvPr>
          <p:cNvSpPr txBox="1"/>
          <p:nvPr/>
        </p:nvSpPr>
        <p:spPr>
          <a:xfrm>
            <a:off x="8430137" y="3805922"/>
            <a:ext cx="39437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ADC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2ACB8DB-AD19-4C79-9AD4-E60A3A981DBA}"/>
              </a:ext>
            </a:extLst>
          </p:cNvPr>
          <p:cNvSpPr txBox="1"/>
          <p:nvPr/>
        </p:nvSpPr>
        <p:spPr>
          <a:xfrm>
            <a:off x="10034408" y="1948383"/>
            <a:ext cx="5889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Server 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9D9EE1C-E8EE-4A7F-A4F2-28B80B77501B}"/>
              </a:ext>
            </a:extLst>
          </p:cNvPr>
          <p:cNvSpPr txBox="1"/>
          <p:nvPr/>
        </p:nvSpPr>
        <p:spPr>
          <a:xfrm>
            <a:off x="10090710" y="5054904"/>
            <a:ext cx="5889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Server 2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19F6FC0-0B47-4184-B60D-A7AEC7171965}"/>
              </a:ext>
            </a:extLst>
          </p:cNvPr>
          <p:cNvCxnSpPr>
            <a:cxnSpLocks/>
          </p:cNvCxnSpPr>
          <p:nvPr/>
        </p:nvCxnSpPr>
        <p:spPr>
          <a:xfrm>
            <a:off x="1393055" y="3439177"/>
            <a:ext cx="4519473" cy="0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61CD3B94-381C-4517-867E-300F7322F3FF}"/>
              </a:ext>
            </a:extLst>
          </p:cNvPr>
          <p:cNvCxnSpPr>
            <a:cxnSpLocks/>
          </p:cNvCxnSpPr>
          <p:nvPr/>
        </p:nvCxnSpPr>
        <p:spPr>
          <a:xfrm flipV="1">
            <a:off x="6626499" y="3426781"/>
            <a:ext cx="1284596" cy="2219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FD0355D8-A6F7-41E0-A3A4-41E7E8C7E86F}"/>
              </a:ext>
            </a:extLst>
          </p:cNvPr>
          <p:cNvSpPr txBox="1"/>
          <p:nvPr/>
        </p:nvSpPr>
        <p:spPr>
          <a:xfrm>
            <a:off x="581622" y="3980723"/>
            <a:ext cx="55975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IP = CIP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FE9C414-7C5C-42B8-9554-5AAC0A91B142}"/>
              </a:ext>
            </a:extLst>
          </p:cNvPr>
          <p:cNvSpPr txBox="1"/>
          <p:nvPr/>
        </p:nvSpPr>
        <p:spPr>
          <a:xfrm>
            <a:off x="8356350" y="3980723"/>
            <a:ext cx="55975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IP = VIP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F0E1A3F-BC20-404F-9DCA-7B4D4FED0B60}"/>
              </a:ext>
            </a:extLst>
          </p:cNvPr>
          <p:cNvSpPr txBox="1"/>
          <p:nvPr/>
        </p:nvSpPr>
        <p:spPr>
          <a:xfrm>
            <a:off x="10042972" y="1775056"/>
            <a:ext cx="55975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IP = SIP</a:t>
            </a:r>
          </a:p>
        </p:txBody>
      </p:sp>
      <p:sp>
        <p:nvSpPr>
          <p:cNvPr id="84" name="Rounded Rectangular Callout 4">
            <a:extLst>
              <a:ext uri="{FF2B5EF4-FFF2-40B4-BE49-F238E27FC236}">
                <a16:creationId xmlns:a16="http://schemas.microsoft.com/office/drawing/2014/main" id="{F0D63C82-1546-4328-8812-D60E9E4812C3}"/>
              </a:ext>
            </a:extLst>
          </p:cNvPr>
          <p:cNvSpPr/>
          <p:nvPr/>
        </p:nvSpPr>
        <p:spPr>
          <a:xfrm>
            <a:off x="6066402" y="2339565"/>
            <a:ext cx="995821" cy="447626"/>
          </a:xfrm>
          <a:prstGeom prst="wedgeRoundRectCallout">
            <a:avLst>
              <a:gd name="adj1" fmla="val 82728"/>
              <a:gd name="adj2" fmla="val 15874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900" dirty="0" err="1"/>
              <a:t>Src</a:t>
            </a:r>
            <a:r>
              <a:rPr lang="en-IN" sz="900" dirty="0"/>
              <a:t> IP = CIP </a:t>
            </a:r>
            <a:r>
              <a:rPr lang="en-IN" sz="900" dirty="0" err="1"/>
              <a:t>Dst</a:t>
            </a:r>
            <a:r>
              <a:rPr lang="en-IN" sz="900" dirty="0"/>
              <a:t> IP = VIP</a:t>
            </a:r>
          </a:p>
        </p:txBody>
      </p:sp>
      <p:sp>
        <p:nvSpPr>
          <p:cNvPr id="85" name="Rounded Rectangular Callout 33">
            <a:extLst>
              <a:ext uri="{FF2B5EF4-FFF2-40B4-BE49-F238E27FC236}">
                <a16:creationId xmlns:a16="http://schemas.microsoft.com/office/drawing/2014/main" id="{5B205885-6A6D-40F8-8A59-C9E39E146C09}"/>
              </a:ext>
            </a:extLst>
          </p:cNvPr>
          <p:cNvSpPr/>
          <p:nvPr/>
        </p:nvSpPr>
        <p:spPr>
          <a:xfrm>
            <a:off x="8242583" y="2250595"/>
            <a:ext cx="995821" cy="447626"/>
          </a:xfrm>
          <a:prstGeom prst="wedgeRoundRectCallout">
            <a:avLst>
              <a:gd name="adj1" fmla="val 82728"/>
              <a:gd name="adj2" fmla="val 15874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900" dirty="0" err="1"/>
              <a:t>Src</a:t>
            </a:r>
            <a:r>
              <a:rPr lang="en-IN" sz="900" dirty="0"/>
              <a:t> IP = CIP </a:t>
            </a:r>
            <a:r>
              <a:rPr lang="en-IN" sz="900" dirty="0" err="1"/>
              <a:t>Dst</a:t>
            </a:r>
            <a:r>
              <a:rPr lang="en-IN" sz="900" dirty="0"/>
              <a:t> IP = SIP</a:t>
            </a:r>
          </a:p>
        </p:txBody>
      </p:sp>
      <p:pic>
        <p:nvPicPr>
          <p:cNvPr id="86" name="Picture 85" descr="User.png">
            <a:extLst>
              <a:ext uri="{FF2B5EF4-FFF2-40B4-BE49-F238E27FC236}">
                <a16:creationId xmlns:a16="http://schemas.microsoft.com/office/drawing/2014/main" id="{32CEC8E4-764A-4C56-BE4A-DF4142BCB9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136" y="2499200"/>
            <a:ext cx="1048723" cy="1419669"/>
          </a:xfrm>
          <a:prstGeom prst="rect">
            <a:avLst/>
          </a:prstGeom>
        </p:spPr>
      </p:pic>
      <p:pic>
        <p:nvPicPr>
          <p:cNvPr id="87" name="Picture 86" descr="Router_1.png">
            <a:extLst>
              <a:ext uri="{FF2B5EF4-FFF2-40B4-BE49-F238E27FC236}">
                <a16:creationId xmlns:a16="http://schemas.microsoft.com/office/drawing/2014/main" id="{B53FCCB2-2953-424F-9B6C-13EC317B25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2427" y="3255642"/>
            <a:ext cx="627888" cy="627888"/>
          </a:xfrm>
          <a:prstGeom prst="rect">
            <a:avLst/>
          </a:prstGeom>
        </p:spPr>
      </p:pic>
      <p:pic>
        <p:nvPicPr>
          <p:cNvPr id="88" name="Picture 87" descr="Switch_1.png">
            <a:extLst>
              <a:ext uri="{FF2B5EF4-FFF2-40B4-BE49-F238E27FC236}">
                <a16:creationId xmlns:a16="http://schemas.microsoft.com/office/drawing/2014/main" id="{2C9B0059-7D81-43AB-A7E7-1D1323E4CC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8903" y="3267637"/>
            <a:ext cx="627888" cy="629920"/>
          </a:xfrm>
          <a:prstGeom prst="rect">
            <a:avLst/>
          </a:prstGeom>
        </p:spPr>
      </p:pic>
      <p:pic>
        <p:nvPicPr>
          <p:cNvPr id="89" name="Picture 88" descr="Product-Thunder_Hardware.png">
            <a:extLst>
              <a:ext uri="{FF2B5EF4-FFF2-40B4-BE49-F238E27FC236}">
                <a16:creationId xmlns:a16="http://schemas.microsoft.com/office/drawing/2014/main" id="{D6B3C7F2-400F-47EA-8BA1-FE57857645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952" y="3409887"/>
            <a:ext cx="1237488" cy="327152"/>
          </a:xfrm>
          <a:prstGeom prst="rect">
            <a:avLst/>
          </a:prstGeom>
        </p:spPr>
      </p:pic>
      <p:pic>
        <p:nvPicPr>
          <p:cNvPr id="90" name="Picture 89" descr="Server.png">
            <a:extLst>
              <a:ext uri="{FF2B5EF4-FFF2-40B4-BE49-F238E27FC236}">
                <a16:creationId xmlns:a16="http://schemas.microsoft.com/office/drawing/2014/main" id="{911F94E3-FDBE-48D6-B98F-4E17AAE81B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2960" y="2175989"/>
            <a:ext cx="1133856" cy="327152"/>
          </a:xfrm>
          <a:prstGeom prst="rect">
            <a:avLst/>
          </a:prstGeom>
        </p:spPr>
      </p:pic>
      <p:pic>
        <p:nvPicPr>
          <p:cNvPr id="91" name="Picture 90" descr="Internet.png">
            <a:extLst>
              <a:ext uri="{FF2B5EF4-FFF2-40B4-BE49-F238E27FC236}">
                <a16:creationId xmlns:a16="http://schemas.microsoft.com/office/drawing/2014/main" id="{1D979D3F-4612-4A31-B002-6FA98E2FBF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0478" y="2956348"/>
            <a:ext cx="1290319" cy="965658"/>
          </a:xfrm>
          <a:prstGeom prst="rect">
            <a:avLst/>
          </a:prstGeom>
        </p:spPr>
      </p:pic>
      <p:pic>
        <p:nvPicPr>
          <p:cNvPr id="97" name="Picture 96" descr="Server.png">
            <a:extLst>
              <a:ext uri="{FF2B5EF4-FFF2-40B4-BE49-F238E27FC236}">
                <a16:creationId xmlns:a16="http://schemas.microsoft.com/office/drawing/2014/main" id="{CCD8B88F-DEDF-4BE3-8543-E9C6FEB41F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2289" y="4641100"/>
            <a:ext cx="1133856" cy="327152"/>
          </a:xfrm>
          <a:prstGeom prst="rect">
            <a:avLst/>
          </a:prstGeom>
        </p:spPr>
      </p:pic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1A10FD4B-FF2E-4C1E-9100-0E85DA5D2CBD}"/>
              </a:ext>
            </a:extLst>
          </p:cNvPr>
          <p:cNvCxnSpPr>
            <a:cxnSpLocks/>
          </p:cNvCxnSpPr>
          <p:nvPr/>
        </p:nvCxnSpPr>
        <p:spPr>
          <a:xfrm>
            <a:off x="10329888" y="3878419"/>
            <a:ext cx="0" cy="781397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Bent Arrow 46">
            <a:extLst>
              <a:ext uri="{FF2B5EF4-FFF2-40B4-BE49-F238E27FC236}">
                <a16:creationId xmlns:a16="http://schemas.microsoft.com/office/drawing/2014/main" id="{104C97ED-789D-49AF-9BEA-08ED47EC2B75}"/>
              </a:ext>
            </a:extLst>
          </p:cNvPr>
          <p:cNvSpPr>
            <a:spLocks/>
          </p:cNvSpPr>
          <p:nvPr/>
        </p:nvSpPr>
        <p:spPr>
          <a:xfrm rot="16200000" flipV="1">
            <a:off x="9272254" y="2510015"/>
            <a:ext cx="885048" cy="995816"/>
          </a:xfrm>
          <a:prstGeom prst="bentArrow">
            <a:avLst>
              <a:gd name="adj1" fmla="val 822"/>
              <a:gd name="adj2" fmla="val 1865"/>
              <a:gd name="adj3" fmla="val 5116"/>
              <a:gd name="adj4" fmla="val 35635"/>
            </a:avLst>
          </a:prstGeom>
          <a:solidFill>
            <a:srgbClr val="FFC000"/>
          </a:solidFill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77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28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B9FE-A5B5-49A1-B49E-A9898C8E3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Active Device selection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FB2426-796E-4426-8FDB-7F5FDA8EC3F4}"/>
              </a:ext>
            </a:extLst>
          </p:cNvPr>
          <p:cNvSpPr/>
          <p:nvPr/>
        </p:nvSpPr>
        <p:spPr>
          <a:xfrm>
            <a:off x="1965691" y="1125537"/>
            <a:ext cx="1934797" cy="553893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Device Boot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D447EAC7-A7B0-4848-9873-FA457C3AC83E}"/>
              </a:ext>
            </a:extLst>
          </p:cNvPr>
          <p:cNvSpPr/>
          <p:nvPr/>
        </p:nvSpPr>
        <p:spPr>
          <a:xfrm>
            <a:off x="2790091" y="1679430"/>
            <a:ext cx="255100" cy="919529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" name="Flowchart: Decision 4">
            <a:extLst>
              <a:ext uri="{FF2B5EF4-FFF2-40B4-BE49-F238E27FC236}">
                <a16:creationId xmlns:a16="http://schemas.microsoft.com/office/drawing/2014/main" id="{A056366E-BFF6-49D6-B1C4-771C73BDEF53}"/>
              </a:ext>
            </a:extLst>
          </p:cNvPr>
          <p:cNvSpPr/>
          <p:nvPr/>
        </p:nvSpPr>
        <p:spPr>
          <a:xfrm>
            <a:off x="1950242" y="2598959"/>
            <a:ext cx="1934798" cy="1386132"/>
          </a:xfrm>
          <a:prstGeom prst="flowChartDecision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Weights equal 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1F700288-06D3-41FD-9C35-D7D7E550ECB6}"/>
              </a:ext>
            </a:extLst>
          </p:cNvPr>
          <p:cNvSpPr/>
          <p:nvPr/>
        </p:nvSpPr>
        <p:spPr>
          <a:xfrm>
            <a:off x="2790091" y="3894626"/>
            <a:ext cx="255100" cy="919529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22A03F-61B8-4346-9408-4EFE878D937D}"/>
              </a:ext>
            </a:extLst>
          </p:cNvPr>
          <p:cNvSpPr/>
          <p:nvPr/>
        </p:nvSpPr>
        <p:spPr>
          <a:xfrm>
            <a:off x="1965691" y="4814155"/>
            <a:ext cx="1934797" cy="740825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Device with highest weight is selected as Active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B6F9B55C-81CF-40F1-8062-8D0426F89F0A}"/>
              </a:ext>
            </a:extLst>
          </p:cNvPr>
          <p:cNvSpPr/>
          <p:nvPr/>
        </p:nvSpPr>
        <p:spPr>
          <a:xfrm rot="16200000">
            <a:off x="4006119" y="2832283"/>
            <a:ext cx="255100" cy="919529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dirty="0"/>
          </a:p>
        </p:txBody>
      </p:sp>
      <p:sp>
        <p:nvSpPr>
          <p:cNvPr id="9" name="Flowchart: Decision 8">
            <a:extLst>
              <a:ext uri="{FF2B5EF4-FFF2-40B4-BE49-F238E27FC236}">
                <a16:creationId xmlns:a16="http://schemas.microsoft.com/office/drawing/2014/main" id="{FBC068ED-638C-4039-B07D-DFB3807C8B83}"/>
              </a:ext>
            </a:extLst>
          </p:cNvPr>
          <p:cNvSpPr/>
          <p:nvPr/>
        </p:nvSpPr>
        <p:spPr>
          <a:xfrm>
            <a:off x="4593433" y="2438400"/>
            <a:ext cx="2186780" cy="1711569"/>
          </a:xfrm>
          <a:prstGeom prst="flowChartDecision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 err="1"/>
              <a:t>Preemption</a:t>
            </a:r>
            <a:r>
              <a:rPr lang="en-IN" sz="1400" dirty="0"/>
              <a:t> disable?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163ED8-ECB9-4E17-9367-9B24318C67DF}"/>
              </a:ext>
            </a:extLst>
          </p:cNvPr>
          <p:cNvSpPr txBox="1"/>
          <p:nvPr/>
        </p:nvSpPr>
        <p:spPr>
          <a:xfrm>
            <a:off x="2459038" y="4138711"/>
            <a:ext cx="852365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400" b="1" spc="0" dirty="0">
                <a:ea typeface="Roboto Light" charset="0"/>
                <a:cs typeface="Roboto Light" charset="0"/>
              </a:rPr>
              <a:t>No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CC7457-D907-4C4E-AD24-4E29E8C3AE5A}"/>
              </a:ext>
            </a:extLst>
          </p:cNvPr>
          <p:cNvSpPr txBox="1"/>
          <p:nvPr/>
        </p:nvSpPr>
        <p:spPr>
          <a:xfrm>
            <a:off x="3900488" y="2884983"/>
            <a:ext cx="852365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400" b="1" spc="0" dirty="0">
                <a:ea typeface="Roboto Light" charset="0"/>
                <a:cs typeface="Roboto Light" charset="0"/>
              </a:rPr>
              <a:t>Yes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069FA31-0DC0-48C8-BD71-D6E713D638DD}"/>
              </a:ext>
            </a:extLst>
          </p:cNvPr>
          <p:cNvSpPr/>
          <p:nvPr/>
        </p:nvSpPr>
        <p:spPr>
          <a:xfrm rot="16200000">
            <a:off x="6940000" y="2832282"/>
            <a:ext cx="255100" cy="919529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C16940-0D33-42A4-A224-A601D39D31A0}"/>
              </a:ext>
            </a:extLst>
          </p:cNvPr>
          <p:cNvSpPr txBox="1"/>
          <p:nvPr/>
        </p:nvSpPr>
        <p:spPr>
          <a:xfrm>
            <a:off x="6780213" y="2884983"/>
            <a:ext cx="852365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400" b="1" spc="0" dirty="0">
                <a:ea typeface="Roboto Light" charset="0"/>
                <a:cs typeface="Roboto Light" charset="0"/>
              </a:rPr>
              <a:t>Yes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6E26C72-9DA5-46D1-A566-3001FAAFD91D}"/>
              </a:ext>
            </a:extLst>
          </p:cNvPr>
          <p:cNvSpPr/>
          <p:nvPr/>
        </p:nvSpPr>
        <p:spPr>
          <a:xfrm>
            <a:off x="7527315" y="2598959"/>
            <a:ext cx="3592998" cy="1384058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Device are all active and the first device that receives the heartbeat packet from other active device becomes the standby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9356B87C-837D-4521-878D-6B959BE2F7D5}"/>
              </a:ext>
            </a:extLst>
          </p:cNvPr>
          <p:cNvSpPr/>
          <p:nvPr/>
        </p:nvSpPr>
        <p:spPr>
          <a:xfrm>
            <a:off x="5559273" y="3894625"/>
            <a:ext cx="255100" cy="919529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A67ECD-7277-4681-87EF-2F3BEE2293EA}"/>
              </a:ext>
            </a:extLst>
          </p:cNvPr>
          <p:cNvSpPr txBox="1"/>
          <p:nvPr/>
        </p:nvSpPr>
        <p:spPr>
          <a:xfrm>
            <a:off x="5201383" y="4200500"/>
            <a:ext cx="852365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400" b="1" spc="0" dirty="0">
                <a:ea typeface="Roboto Light" charset="0"/>
                <a:cs typeface="Roboto Light" charset="0"/>
              </a:rPr>
              <a:t>No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CA238C-9A81-4744-B7C3-0F2D2BD588D1}"/>
              </a:ext>
            </a:extLst>
          </p:cNvPr>
          <p:cNvSpPr/>
          <p:nvPr/>
        </p:nvSpPr>
        <p:spPr>
          <a:xfrm>
            <a:off x="4660166" y="4814154"/>
            <a:ext cx="1934797" cy="740825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Device with highest priority is selected as Active</a:t>
            </a:r>
          </a:p>
        </p:txBody>
      </p:sp>
    </p:spTree>
    <p:extLst>
      <p:ext uri="{BB962C8B-B14F-4D97-AF65-F5344CB8AC3E}">
        <p14:creationId xmlns:p14="http://schemas.microsoft.com/office/powerpoint/2010/main" val="331623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 animBg="1"/>
      <p:bldP spid="13" grpId="0"/>
      <p:bldP spid="14" grpId="0" animBg="1"/>
      <p:bldP spid="15" grpId="0" animBg="1"/>
      <p:bldP spid="16" grpId="0"/>
      <p:bldP spid="17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B9FE-A5B5-49A1-B49E-A9898C8E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89" y="374002"/>
            <a:ext cx="10972800" cy="553892"/>
          </a:xfrm>
        </p:spPr>
        <p:txBody>
          <a:bodyPr/>
          <a:lstStyle/>
          <a:p>
            <a:r>
              <a:rPr lang="en-IN" b="1" i="0" dirty="0"/>
              <a:t>VRRP-A Configuration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DC2D2F-8359-44C2-A3F8-63FB6EE99C9B}"/>
              </a:ext>
            </a:extLst>
          </p:cNvPr>
          <p:cNvSpPr txBox="1"/>
          <p:nvPr/>
        </p:nvSpPr>
        <p:spPr>
          <a:xfrm>
            <a:off x="1153259" y="1067900"/>
            <a:ext cx="4042629" cy="566308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600" spc="0" dirty="0">
                <a:ea typeface="Roboto Light" charset="0"/>
                <a:cs typeface="Roboto Light" charset="0"/>
              </a:rPr>
              <a:t>Enable VRRP-A</a:t>
            </a:r>
          </a:p>
          <a:p>
            <a:pPr marL="0" indent="0">
              <a:buFontTx/>
              <a:buNone/>
            </a:pPr>
            <a:endParaRPr lang="en-IN" sz="2400" dirty="0">
              <a:ea typeface="Roboto Light" charset="0"/>
              <a:cs typeface="Roboto Light" charset="0"/>
            </a:endParaRPr>
          </a:p>
          <a:p>
            <a:pPr lvl="1"/>
            <a:r>
              <a:rPr lang="en-IN" sz="1400" dirty="0" err="1">
                <a:solidFill>
                  <a:srgbClr val="0070C0"/>
                </a:solidFill>
                <a:ea typeface="Roboto Light" charset="0"/>
                <a:cs typeface="Roboto Light" charset="0"/>
              </a:rPr>
              <a:t>vrrp</a:t>
            </a:r>
            <a:r>
              <a:rPr lang="en-IN" sz="1400" dirty="0">
                <a:solidFill>
                  <a:srgbClr val="0070C0"/>
                </a:solidFill>
                <a:ea typeface="Roboto Light" charset="0"/>
                <a:cs typeface="Roboto Light" charset="0"/>
              </a:rPr>
              <a:t>-a common</a:t>
            </a:r>
          </a:p>
          <a:p>
            <a:pPr lvl="1"/>
            <a:r>
              <a:rPr lang="en-IN" sz="1400" dirty="0">
                <a:solidFill>
                  <a:srgbClr val="0070C0"/>
                </a:solidFill>
                <a:ea typeface="Roboto Light" charset="0"/>
                <a:cs typeface="Roboto Light" charset="0"/>
              </a:rPr>
              <a:t>  device-id 1</a:t>
            </a:r>
          </a:p>
          <a:p>
            <a:pPr lvl="1"/>
            <a:r>
              <a:rPr lang="en-IN" sz="1400" dirty="0">
                <a:solidFill>
                  <a:srgbClr val="0070C0"/>
                </a:solidFill>
                <a:ea typeface="Roboto Light" charset="0"/>
                <a:cs typeface="Roboto Light" charset="0"/>
              </a:rPr>
              <a:t>  set-id 1</a:t>
            </a:r>
          </a:p>
          <a:p>
            <a:pPr lvl="1"/>
            <a:r>
              <a:rPr lang="en-IN" sz="1400" dirty="0">
                <a:solidFill>
                  <a:srgbClr val="0070C0"/>
                </a:solidFill>
                <a:ea typeface="Roboto Light" charset="0"/>
                <a:cs typeface="Roboto Light" charset="0"/>
              </a:rPr>
              <a:t>  enable</a:t>
            </a:r>
          </a:p>
          <a:p>
            <a:pPr lvl="1"/>
            <a:endParaRPr lang="en-IN" sz="1200" dirty="0">
              <a:ea typeface="Roboto Light" charset="0"/>
              <a:cs typeface="Roboto Light" charset="0"/>
            </a:endParaRPr>
          </a:p>
          <a:p>
            <a:r>
              <a:rPr lang="en-IN" sz="1600" dirty="0">
                <a:ea typeface="Roboto Light" charset="0"/>
                <a:cs typeface="Roboto Light" charset="0"/>
              </a:rPr>
              <a:t>Enable VRRP-A on interface</a:t>
            </a:r>
          </a:p>
          <a:p>
            <a:endParaRPr lang="en-IN" sz="2400" dirty="0">
              <a:ea typeface="Roboto Light" charset="0"/>
              <a:cs typeface="Roboto Light" charset="0"/>
            </a:endParaRPr>
          </a:p>
          <a:p>
            <a:pPr lvl="1"/>
            <a:r>
              <a:rPr lang="en-IN" sz="1400" dirty="0" err="1">
                <a:solidFill>
                  <a:srgbClr val="0070C0"/>
                </a:solidFill>
                <a:ea typeface="Roboto Light" charset="0"/>
                <a:cs typeface="Roboto Light" charset="0"/>
              </a:rPr>
              <a:t>vrrp</a:t>
            </a:r>
            <a:r>
              <a:rPr lang="en-IN" sz="1400" dirty="0">
                <a:solidFill>
                  <a:srgbClr val="0070C0"/>
                </a:solidFill>
                <a:ea typeface="Roboto Light" charset="0"/>
                <a:cs typeface="Roboto Light" charset="0"/>
              </a:rPr>
              <a:t>-a interface ethernet 1</a:t>
            </a:r>
          </a:p>
          <a:p>
            <a:pPr lvl="1"/>
            <a:r>
              <a:rPr lang="en-IN" sz="1400" dirty="0" err="1">
                <a:solidFill>
                  <a:srgbClr val="0070C0"/>
                </a:solidFill>
                <a:ea typeface="Roboto Light" charset="0"/>
                <a:cs typeface="Roboto Light" charset="0"/>
              </a:rPr>
              <a:t>vrrp</a:t>
            </a:r>
            <a:r>
              <a:rPr lang="en-IN" sz="1400" dirty="0">
                <a:solidFill>
                  <a:srgbClr val="0070C0"/>
                </a:solidFill>
                <a:ea typeface="Roboto Light" charset="0"/>
                <a:cs typeface="Roboto Light" charset="0"/>
              </a:rPr>
              <a:t>-a interface ethernet 2</a:t>
            </a:r>
          </a:p>
          <a:p>
            <a:pPr lvl="1"/>
            <a:endParaRPr lang="en-IN" sz="1200" dirty="0">
              <a:ea typeface="Roboto Light" charset="0"/>
              <a:cs typeface="Roboto Light" charset="0"/>
            </a:endParaRPr>
          </a:p>
          <a:p>
            <a:r>
              <a:rPr lang="en-IN" sz="1600" dirty="0">
                <a:ea typeface="Roboto Light" charset="0"/>
                <a:cs typeface="Roboto Light" charset="0"/>
              </a:rPr>
              <a:t>Configure VRID</a:t>
            </a:r>
          </a:p>
          <a:p>
            <a:endParaRPr lang="en-IN" sz="2400" dirty="0">
              <a:ea typeface="Roboto Light" charset="0"/>
              <a:cs typeface="Roboto Light" charset="0"/>
            </a:endParaRPr>
          </a:p>
          <a:p>
            <a:pPr lvl="1"/>
            <a:r>
              <a:rPr lang="en-IN" sz="1400" dirty="0" err="1">
                <a:solidFill>
                  <a:srgbClr val="0070C0"/>
                </a:solidFill>
                <a:ea typeface="Roboto Light" charset="0"/>
                <a:cs typeface="Roboto Light" charset="0"/>
              </a:rPr>
              <a:t>vrrp</a:t>
            </a:r>
            <a:r>
              <a:rPr lang="en-IN" sz="1400" dirty="0">
                <a:solidFill>
                  <a:srgbClr val="0070C0"/>
                </a:solidFill>
                <a:ea typeface="Roboto Light" charset="0"/>
                <a:cs typeface="Roboto Light" charset="0"/>
              </a:rPr>
              <a:t>-a </a:t>
            </a:r>
            <a:r>
              <a:rPr lang="en-IN" sz="1400" dirty="0" err="1">
                <a:solidFill>
                  <a:srgbClr val="0070C0"/>
                </a:solidFill>
                <a:ea typeface="Roboto Light" charset="0"/>
                <a:cs typeface="Roboto Light" charset="0"/>
              </a:rPr>
              <a:t>vrid</a:t>
            </a:r>
            <a:r>
              <a:rPr lang="en-IN" sz="1400" dirty="0">
                <a:solidFill>
                  <a:srgbClr val="0070C0"/>
                </a:solidFill>
                <a:ea typeface="Roboto Light" charset="0"/>
                <a:cs typeface="Roboto Light" charset="0"/>
              </a:rPr>
              <a:t> 0</a:t>
            </a:r>
          </a:p>
          <a:p>
            <a:pPr lvl="1"/>
            <a:r>
              <a:rPr lang="en-IN" sz="1400" dirty="0">
                <a:solidFill>
                  <a:srgbClr val="0070C0"/>
                </a:solidFill>
                <a:ea typeface="Roboto Light" charset="0"/>
                <a:cs typeface="Roboto Light" charset="0"/>
              </a:rPr>
              <a:t>  floating-</a:t>
            </a:r>
            <a:r>
              <a:rPr lang="en-IN" sz="1400" dirty="0" err="1">
                <a:solidFill>
                  <a:srgbClr val="0070C0"/>
                </a:solidFill>
                <a:ea typeface="Roboto Light" charset="0"/>
                <a:cs typeface="Roboto Light" charset="0"/>
              </a:rPr>
              <a:t>ip</a:t>
            </a:r>
            <a:r>
              <a:rPr lang="en-IN" sz="1400" dirty="0">
                <a:solidFill>
                  <a:srgbClr val="0070C0"/>
                </a:solidFill>
                <a:ea typeface="Roboto Light" charset="0"/>
                <a:cs typeface="Roboto Light" charset="0"/>
              </a:rPr>
              <a:t> 1.1.1.3</a:t>
            </a:r>
          </a:p>
          <a:p>
            <a:pPr lvl="1"/>
            <a:r>
              <a:rPr lang="en-IN" sz="1400" dirty="0">
                <a:solidFill>
                  <a:srgbClr val="0070C0"/>
                </a:solidFill>
                <a:ea typeface="Roboto Light" charset="0"/>
                <a:cs typeface="Roboto Light" charset="0"/>
              </a:rPr>
              <a:t>  blade-parameters</a:t>
            </a:r>
          </a:p>
          <a:p>
            <a:pPr lvl="1"/>
            <a:r>
              <a:rPr lang="en-IN" sz="1400" dirty="0">
                <a:solidFill>
                  <a:srgbClr val="0070C0"/>
                </a:solidFill>
                <a:ea typeface="Roboto Light" charset="0"/>
                <a:cs typeface="Roboto Light" charset="0"/>
              </a:rPr>
              <a:t>    priority 250</a:t>
            </a:r>
          </a:p>
          <a:p>
            <a:pPr lvl="1"/>
            <a:r>
              <a:rPr lang="en-IN" sz="1400" dirty="0">
                <a:solidFill>
                  <a:srgbClr val="0070C0"/>
                </a:solidFill>
                <a:ea typeface="Roboto Light" charset="0"/>
                <a:cs typeface="Roboto Light" charset="0"/>
              </a:rPr>
              <a:t>    tracking-options</a:t>
            </a:r>
          </a:p>
          <a:p>
            <a:pPr lvl="1"/>
            <a:r>
              <a:rPr lang="en-IN" sz="1400" dirty="0">
                <a:solidFill>
                  <a:srgbClr val="0070C0"/>
                </a:solidFill>
                <a:ea typeface="Roboto Light" charset="0"/>
                <a:cs typeface="Roboto Light" charset="0"/>
              </a:rPr>
              <a:t>      interface ethernet 1 priority-cost 100</a:t>
            </a:r>
          </a:p>
          <a:p>
            <a:pPr lvl="1"/>
            <a:r>
              <a:rPr lang="en-IN" sz="1400" dirty="0">
                <a:solidFill>
                  <a:srgbClr val="0070C0"/>
                </a:solidFill>
                <a:ea typeface="Roboto Light" charset="0"/>
                <a:cs typeface="Roboto Light" charset="0"/>
              </a:rPr>
              <a:t>      interface ethernet 2 priority-cost 100</a:t>
            </a:r>
          </a:p>
          <a:p>
            <a:pPr lvl="1"/>
            <a:endParaRPr lang="en-IN" sz="1200" dirty="0">
              <a:ea typeface="Roboto Light" charset="0"/>
              <a:cs typeface="Roboto Light" charset="0"/>
            </a:endParaRPr>
          </a:p>
          <a:p>
            <a:pPr lvl="1"/>
            <a:endParaRPr lang="en-IN" sz="1200" dirty="0">
              <a:ea typeface="Roboto Light" charset="0"/>
              <a:cs typeface="Roboto Light" charset="0"/>
            </a:endParaRPr>
          </a:p>
          <a:p>
            <a:pPr lvl="1"/>
            <a:endParaRPr lang="en-IN" sz="1200" dirty="0">
              <a:ea typeface="Roboto Light" charset="0"/>
              <a:cs typeface="Roboto L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A45CDE-CDA3-4347-8C15-602582A6612B}"/>
              </a:ext>
            </a:extLst>
          </p:cNvPr>
          <p:cNvSpPr txBox="1"/>
          <p:nvPr/>
        </p:nvSpPr>
        <p:spPr>
          <a:xfrm>
            <a:off x="5383823" y="1053842"/>
            <a:ext cx="4733192" cy="575542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endParaRPr lang="en-IN" sz="2400" dirty="0">
              <a:ea typeface="Roboto Light" charset="0"/>
              <a:cs typeface="Roboto Light" charset="0"/>
            </a:endParaRPr>
          </a:p>
          <a:p>
            <a:pPr marL="0" indent="0">
              <a:buFontTx/>
              <a:buNone/>
            </a:pPr>
            <a:endParaRPr lang="en-IN" sz="1400" dirty="0">
              <a:ea typeface="Roboto Light" charset="0"/>
              <a:cs typeface="Roboto Light" charset="0"/>
            </a:endParaRPr>
          </a:p>
          <a:p>
            <a:pPr lvl="1"/>
            <a:r>
              <a:rPr lang="en-IN" sz="1400" dirty="0" err="1">
                <a:solidFill>
                  <a:srgbClr val="00B050"/>
                </a:solidFill>
                <a:ea typeface="Roboto Light" charset="0"/>
                <a:cs typeface="Roboto Light" charset="0"/>
              </a:rPr>
              <a:t>vrrp</a:t>
            </a:r>
            <a:r>
              <a:rPr lang="en-IN" sz="1400" dirty="0">
                <a:solidFill>
                  <a:srgbClr val="00B050"/>
                </a:solidFill>
                <a:ea typeface="Roboto Light" charset="0"/>
                <a:cs typeface="Roboto Light" charset="0"/>
              </a:rPr>
              <a:t>-a common</a:t>
            </a:r>
          </a:p>
          <a:p>
            <a:pPr lvl="1"/>
            <a:r>
              <a:rPr lang="en-IN" sz="1400" dirty="0">
                <a:solidFill>
                  <a:srgbClr val="00B050"/>
                </a:solidFill>
                <a:ea typeface="Roboto Light" charset="0"/>
                <a:cs typeface="Roboto Light" charset="0"/>
              </a:rPr>
              <a:t>  device-id </a:t>
            </a:r>
            <a:r>
              <a:rPr lang="en-IN" sz="1400" dirty="0">
                <a:solidFill>
                  <a:srgbClr val="FF0000"/>
                </a:solidFill>
                <a:ea typeface="Roboto Light" charset="0"/>
                <a:cs typeface="Roboto Light" charset="0"/>
              </a:rPr>
              <a:t>2</a:t>
            </a:r>
          </a:p>
          <a:p>
            <a:pPr lvl="1"/>
            <a:r>
              <a:rPr lang="en-IN" sz="1400" dirty="0">
                <a:solidFill>
                  <a:srgbClr val="00B050"/>
                </a:solidFill>
                <a:ea typeface="Roboto Light" charset="0"/>
                <a:cs typeface="Roboto Light" charset="0"/>
              </a:rPr>
              <a:t>  set-id 1</a:t>
            </a:r>
          </a:p>
          <a:p>
            <a:pPr lvl="1"/>
            <a:r>
              <a:rPr lang="en-IN" sz="1400" dirty="0">
                <a:solidFill>
                  <a:srgbClr val="00B050"/>
                </a:solidFill>
                <a:ea typeface="Roboto Light" charset="0"/>
                <a:cs typeface="Roboto Light" charset="0"/>
              </a:rPr>
              <a:t>  enable</a:t>
            </a:r>
          </a:p>
          <a:p>
            <a:pPr lvl="1"/>
            <a:endParaRPr lang="en-IN" sz="1400" dirty="0">
              <a:ea typeface="Roboto Light" charset="0"/>
              <a:cs typeface="Roboto Light" charset="0"/>
            </a:endParaRPr>
          </a:p>
          <a:p>
            <a:endParaRPr lang="en-IN" sz="1400" dirty="0">
              <a:ea typeface="Roboto Light" charset="0"/>
              <a:cs typeface="Roboto Light" charset="0"/>
            </a:endParaRPr>
          </a:p>
          <a:p>
            <a:endParaRPr lang="en-IN" sz="1400" dirty="0">
              <a:ea typeface="Roboto Light" charset="0"/>
              <a:cs typeface="Roboto Light" charset="0"/>
            </a:endParaRPr>
          </a:p>
          <a:p>
            <a:endParaRPr lang="en-IN" sz="1400" dirty="0">
              <a:ea typeface="Roboto Light" charset="0"/>
              <a:cs typeface="Roboto Light" charset="0"/>
            </a:endParaRPr>
          </a:p>
          <a:p>
            <a:pPr lvl="1"/>
            <a:r>
              <a:rPr lang="en-IN" sz="1400" dirty="0" err="1">
                <a:solidFill>
                  <a:srgbClr val="00B050"/>
                </a:solidFill>
                <a:ea typeface="Roboto Light" charset="0"/>
                <a:cs typeface="Roboto Light" charset="0"/>
              </a:rPr>
              <a:t>vrrp</a:t>
            </a:r>
            <a:r>
              <a:rPr lang="en-IN" sz="1400" dirty="0">
                <a:solidFill>
                  <a:srgbClr val="00B050"/>
                </a:solidFill>
                <a:ea typeface="Roboto Light" charset="0"/>
                <a:cs typeface="Roboto Light" charset="0"/>
              </a:rPr>
              <a:t>-a interface ethernet 1</a:t>
            </a:r>
          </a:p>
          <a:p>
            <a:pPr lvl="1"/>
            <a:r>
              <a:rPr lang="en-IN" sz="1400" dirty="0" err="1">
                <a:solidFill>
                  <a:srgbClr val="00B050"/>
                </a:solidFill>
                <a:ea typeface="Roboto Light" charset="0"/>
                <a:cs typeface="Roboto Light" charset="0"/>
              </a:rPr>
              <a:t>vrrp</a:t>
            </a:r>
            <a:r>
              <a:rPr lang="en-IN" sz="1400" dirty="0">
                <a:solidFill>
                  <a:srgbClr val="00B050"/>
                </a:solidFill>
                <a:ea typeface="Roboto Light" charset="0"/>
                <a:cs typeface="Roboto Light" charset="0"/>
              </a:rPr>
              <a:t>-a interface ethernet 2</a:t>
            </a:r>
          </a:p>
          <a:p>
            <a:pPr lvl="1"/>
            <a:endParaRPr lang="en-IN" sz="1400" dirty="0">
              <a:ea typeface="Roboto Light" charset="0"/>
              <a:cs typeface="Roboto Light" charset="0"/>
            </a:endParaRPr>
          </a:p>
          <a:p>
            <a:endParaRPr lang="en-IN" sz="1400" dirty="0">
              <a:ea typeface="Roboto Light" charset="0"/>
              <a:cs typeface="Roboto Light" charset="0"/>
            </a:endParaRPr>
          </a:p>
          <a:p>
            <a:endParaRPr lang="en-IN" sz="1400" dirty="0">
              <a:ea typeface="Roboto Light" charset="0"/>
              <a:cs typeface="Roboto Light" charset="0"/>
            </a:endParaRPr>
          </a:p>
          <a:p>
            <a:endParaRPr lang="en-IN" sz="1400" dirty="0">
              <a:ea typeface="Roboto Light" charset="0"/>
              <a:cs typeface="Roboto Light" charset="0"/>
            </a:endParaRPr>
          </a:p>
          <a:p>
            <a:pPr lvl="1"/>
            <a:r>
              <a:rPr lang="en-IN" sz="1400" dirty="0" err="1">
                <a:solidFill>
                  <a:srgbClr val="00B050"/>
                </a:solidFill>
                <a:ea typeface="Roboto Light" charset="0"/>
                <a:cs typeface="Roboto Light" charset="0"/>
              </a:rPr>
              <a:t>vrrp</a:t>
            </a:r>
            <a:r>
              <a:rPr lang="en-IN" sz="1400" dirty="0">
                <a:solidFill>
                  <a:srgbClr val="00B050"/>
                </a:solidFill>
                <a:ea typeface="Roboto Light" charset="0"/>
                <a:cs typeface="Roboto Light" charset="0"/>
              </a:rPr>
              <a:t>-a </a:t>
            </a:r>
            <a:r>
              <a:rPr lang="en-IN" sz="1400" dirty="0" err="1">
                <a:solidFill>
                  <a:srgbClr val="00B050"/>
                </a:solidFill>
                <a:ea typeface="Roboto Light" charset="0"/>
                <a:cs typeface="Roboto Light" charset="0"/>
              </a:rPr>
              <a:t>vrid</a:t>
            </a:r>
            <a:r>
              <a:rPr lang="en-IN" sz="1400" dirty="0">
                <a:solidFill>
                  <a:srgbClr val="00B050"/>
                </a:solidFill>
                <a:ea typeface="Roboto Light" charset="0"/>
                <a:cs typeface="Roboto Light" charset="0"/>
              </a:rPr>
              <a:t> 0</a:t>
            </a:r>
          </a:p>
          <a:p>
            <a:pPr lvl="1"/>
            <a:r>
              <a:rPr lang="en-IN" sz="1400" dirty="0">
                <a:solidFill>
                  <a:srgbClr val="00B050"/>
                </a:solidFill>
                <a:ea typeface="Roboto Light" charset="0"/>
                <a:cs typeface="Roboto Light" charset="0"/>
              </a:rPr>
              <a:t>  floating-</a:t>
            </a:r>
            <a:r>
              <a:rPr lang="en-IN" sz="1400" dirty="0" err="1">
                <a:solidFill>
                  <a:srgbClr val="00B050"/>
                </a:solidFill>
                <a:ea typeface="Roboto Light" charset="0"/>
                <a:cs typeface="Roboto Light" charset="0"/>
              </a:rPr>
              <a:t>ip</a:t>
            </a:r>
            <a:r>
              <a:rPr lang="en-IN" sz="1400" dirty="0">
                <a:solidFill>
                  <a:srgbClr val="00B050"/>
                </a:solidFill>
                <a:ea typeface="Roboto Light" charset="0"/>
                <a:cs typeface="Roboto Light" charset="0"/>
              </a:rPr>
              <a:t> 1.1.1.3</a:t>
            </a:r>
          </a:p>
          <a:p>
            <a:pPr lvl="1"/>
            <a:r>
              <a:rPr lang="en-IN" sz="1400" dirty="0">
                <a:solidFill>
                  <a:srgbClr val="00B050"/>
                </a:solidFill>
                <a:ea typeface="Roboto Light" charset="0"/>
                <a:cs typeface="Roboto Light" charset="0"/>
              </a:rPr>
              <a:t>  blade-parameters</a:t>
            </a:r>
          </a:p>
          <a:p>
            <a:pPr lvl="1"/>
            <a:r>
              <a:rPr lang="en-IN" sz="1400" dirty="0">
                <a:solidFill>
                  <a:srgbClr val="00B050"/>
                </a:solidFill>
                <a:ea typeface="Roboto Light" charset="0"/>
                <a:cs typeface="Roboto Light" charset="0"/>
              </a:rPr>
              <a:t>    priority </a:t>
            </a:r>
            <a:r>
              <a:rPr lang="en-IN" sz="1400" dirty="0">
                <a:solidFill>
                  <a:srgbClr val="FF0000"/>
                </a:solidFill>
                <a:ea typeface="Roboto Light" charset="0"/>
                <a:cs typeface="Roboto Light" charset="0"/>
              </a:rPr>
              <a:t>200</a:t>
            </a:r>
          </a:p>
          <a:p>
            <a:pPr lvl="1"/>
            <a:r>
              <a:rPr lang="en-IN" sz="1400" dirty="0">
                <a:solidFill>
                  <a:srgbClr val="00B050"/>
                </a:solidFill>
                <a:ea typeface="Roboto Light" charset="0"/>
                <a:cs typeface="Roboto Light" charset="0"/>
              </a:rPr>
              <a:t>    tracking-options</a:t>
            </a:r>
          </a:p>
          <a:p>
            <a:pPr lvl="1"/>
            <a:r>
              <a:rPr lang="en-IN" sz="1400" dirty="0">
                <a:solidFill>
                  <a:srgbClr val="00B050"/>
                </a:solidFill>
                <a:ea typeface="Roboto Light" charset="0"/>
                <a:cs typeface="Roboto Light" charset="0"/>
              </a:rPr>
              <a:t>      interface ethernet 1 priority-cost 100</a:t>
            </a:r>
          </a:p>
          <a:p>
            <a:pPr lvl="1"/>
            <a:r>
              <a:rPr lang="en-IN" sz="1400" dirty="0">
                <a:solidFill>
                  <a:srgbClr val="00B050"/>
                </a:solidFill>
                <a:ea typeface="Roboto Light" charset="0"/>
                <a:cs typeface="Roboto Light" charset="0"/>
              </a:rPr>
              <a:t>      interface ethernet 2 priority-cost 100</a:t>
            </a:r>
          </a:p>
          <a:p>
            <a:pPr lvl="1"/>
            <a:endParaRPr lang="en-IN" sz="1200" dirty="0">
              <a:ea typeface="Roboto Light" charset="0"/>
              <a:cs typeface="Roboto Light" charset="0"/>
            </a:endParaRPr>
          </a:p>
          <a:p>
            <a:pPr lvl="1"/>
            <a:endParaRPr lang="en-IN" sz="1200" dirty="0">
              <a:ea typeface="Roboto Light" charset="0"/>
              <a:cs typeface="Roboto Light" charset="0"/>
            </a:endParaRPr>
          </a:p>
          <a:p>
            <a:pPr lvl="1"/>
            <a:endParaRPr lang="en-IN" sz="1200" dirty="0"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53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B9FE-A5B5-49A1-B49E-A9898C8E3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Tracking Options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6266AE-5C5E-41BC-8A99-61306711E9AF}"/>
              </a:ext>
            </a:extLst>
          </p:cNvPr>
          <p:cNvSpPr txBox="1"/>
          <p:nvPr/>
        </p:nvSpPr>
        <p:spPr>
          <a:xfrm>
            <a:off x="1113692" y="1952625"/>
            <a:ext cx="9988062" cy="378565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 dirty="0" err="1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vThunder</a:t>
            </a:r>
            <a:r>
              <a:rPr lang="en-IN" sz="2400" dirty="0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-Active(config-vrid:0-blade-parameters-track...)#?</a:t>
            </a:r>
          </a:p>
          <a:p>
            <a:pPr lvl="2">
              <a:lnSpc>
                <a:spcPct val="150000"/>
              </a:lnSpc>
            </a:pPr>
            <a:r>
              <a:rPr lang="en-IN" sz="2400" dirty="0" err="1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bgp</a:t>
            </a:r>
            <a:r>
              <a:rPr lang="en-IN" sz="2400" dirty="0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        	</a:t>
            </a:r>
            <a:r>
              <a:rPr lang="en-IN" sz="2400" dirty="0" err="1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Bgp</a:t>
            </a:r>
            <a:r>
              <a:rPr lang="en-IN" sz="2400" dirty="0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 tracking</a:t>
            </a:r>
          </a:p>
          <a:p>
            <a:pPr lvl="2">
              <a:lnSpc>
                <a:spcPct val="150000"/>
              </a:lnSpc>
            </a:pPr>
            <a:r>
              <a:rPr lang="en-IN" sz="2400" dirty="0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gateway    	VRRP-A tracking gateway</a:t>
            </a:r>
          </a:p>
          <a:p>
            <a:pPr lvl="2">
              <a:lnSpc>
                <a:spcPct val="150000"/>
              </a:lnSpc>
            </a:pPr>
            <a:r>
              <a:rPr lang="en-IN" sz="2400" dirty="0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interface  	Interface tracking</a:t>
            </a:r>
          </a:p>
          <a:p>
            <a:pPr lvl="2">
              <a:lnSpc>
                <a:spcPct val="150000"/>
              </a:lnSpc>
            </a:pPr>
            <a:r>
              <a:rPr lang="en-IN" sz="2400" dirty="0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route      	Route tracking</a:t>
            </a:r>
          </a:p>
          <a:p>
            <a:pPr lvl="2">
              <a:lnSpc>
                <a:spcPct val="150000"/>
              </a:lnSpc>
            </a:pPr>
            <a:r>
              <a:rPr lang="en-IN" sz="2400" dirty="0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trunk     	trunk tracking</a:t>
            </a:r>
          </a:p>
          <a:p>
            <a:pPr lvl="2">
              <a:lnSpc>
                <a:spcPct val="150000"/>
              </a:lnSpc>
            </a:pPr>
            <a:r>
              <a:rPr lang="en-IN" sz="2400" dirty="0" err="1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vlan</a:t>
            </a:r>
            <a:r>
              <a:rPr lang="en-IN" sz="2400" dirty="0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       	VLAN tracking</a:t>
            </a:r>
            <a:endParaRPr lang="en-IN" sz="2400" spc="0" dirty="0">
              <a:solidFill>
                <a:schemeClr val="tx1">
                  <a:lumMod val="60000"/>
                  <a:lumOff val="40000"/>
                </a:schemeClr>
              </a:solidFill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69954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i="0" dirty="0"/>
              <a:t>Thank-You</a:t>
            </a:r>
          </a:p>
        </p:txBody>
      </p:sp>
    </p:spTree>
    <p:extLst>
      <p:ext uri="{BB962C8B-B14F-4D97-AF65-F5344CB8AC3E}">
        <p14:creationId xmlns:p14="http://schemas.microsoft.com/office/powerpoint/2010/main" val="87970974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 February 2018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A10 icon library</a:t>
            </a:r>
          </a:p>
        </p:txBody>
      </p:sp>
    </p:spTree>
    <p:extLst>
      <p:ext uri="{BB962C8B-B14F-4D97-AF65-F5344CB8AC3E}">
        <p14:creationId xmlns:p14="http://schemas.microsoft.com/office/powerpoint/2010/main" val="2246560120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duct-Thunder_Hardwar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56" y="742019"/>
            <a:ext cx="1237488" cy="327152"/>
          </a:xfrm>
          <a:prstGeom prst="rect">
            <a:avLst/>
          </a:prstGeom>
        </p:spPr>
      </p:pic>
      <p:pic>
        <p:nvPicPr>
          <p:cNvPr id="5" name="Picture 4" descr="Product-Thunder_SP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616" y="743035"/>
            <a:ext cx="1237488" cy="327152"/>
          </a:xfrm>
          <a:prstGeom prst="rect">
            <a:avLst/>
          </a:prstGeom>
        </p:spPr>
      </p:pic>
      <p:pic>
        <p:nvPicPr>
          <p:cNvPr id="6" name="Picture 5" descr="Product-vThunder_Virtua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544" y="742019"/>
            <a:ext cx="1237488" cy="428752"/>
          </a:xfrm>
          <a:prstGeom prst="rect">
            <a:avLst/>
          </a:prstGeom>
        </p:spPr>
      </p:pic>
      <p:pic>
        <p:nvPicPr>
          <p:cNvPr id="7" name="Picture 6" descr="Product-Thunder_HV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620" y="743035"/>
            <a:ext cx="1239520" cy="434848"/>
          </a:xfrm>
          <a:prstGeom prst="rect">
            <a:avLst/>
          </a:prstGeom>
        </p:spPr>
      </p:pic>
      <p:pic>
        <p:nvPicPr>
          <p:cNvPr id="8" name="Picture 7" descr="Product-vThunder_Cloud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5467" y="742019"/>
            <a:ext cx="629920" cy="501904"/>
          </a:xfrm>
          <a:prstGeom prst="rect">
            <a:avLst/>
          </a:prstGeom>
        </p:spPr>
      </p:pic>
      <p:pic>
        <p:nvPicPr>
          <p:cNvPr id="9" name="Picture 8" descr="Product-Bare_Metal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580" y="743035"/>
            <a:ext cx="1237488" cy="3291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4820" y="1342030"/>
            <a:ext cx="148797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Thunder Hardware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27198" y="1342030"/>
            <a:ext cx="110491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Thunder HVA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65040" y="1342030"/>
            <a:ext cx="105990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Thunder SPE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78524" y="1342030"/>
            <a:ext cx="94577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Bare Metal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47183" y="1342030"/>
            <a:ext cx="142058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vThunder - virtual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51362" y="1342030"/>
            <a:ext cx="135806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vThunder - cloud</a:t>
            </a:r>
          </a:p>
        </p:txBody>
      </p:sp>
      <p:pic>
        <p:nvPicPr>
          <p:cNvPr id="18" name="Picture 17" descr="Product Symbol-ADC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644" y="2202761"/>
            <a:ext cx="627888" cy="627888"/>
          </a:xfrm>
          <a:prstGeom prst="rect">
            <a:avLst/>
          </a:prstGeom>
        </p:spPr>
      </p:pic>
      <p:pic>
        <p:nvPicPr>
          <p:cNvPr id="19" name="Picture 18" descr="Product Symbol-TPS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073" y="2215388"/>
            <a:ext cx="627888" cy="627888"/>
          </a:xfrm>
          <a:prstGeom prst="rect">
            <a:avLst/>
          </a:prstGeom>
        </p:spPr>
      </p:pic>
      <p:pic>
        <p:nvPicPr>
          <p:cNvPr id="20" name="Picture 19" descr="Product Symbol-CGN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172" y="2215388"/>
            <a:ext cx="627888" cy="627888"/>
          </a:xfrm>
          <a:prstGeom prst="rect">
            <a:avLst/>
          </a:prstGeom>
        </p:spPr>
      </p:pic>
      <p:pic>
        <p:nvPicPr>
          <p:cNvPr id="21" name="Picture 20" descr="Product Symbol-SSLi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932" y="2215388"/>
            <a:ext cx="629920" cy="627888"/>
          </a:xfrm>
          <a:prstGeom prst="rect">
            <a:avLst/>
          </a:prstGeom>
        </p:spPr>
      </p:pic>
      <p:pic>
        <p:nvPicPr>
          <p:cNvPr id="22" name="Picture 21" descr="Product Symbol-CFW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899" y="2227483"/>
            <a:ext cx="629920" cy="627888"/>
          </a:xfrm>
          <a:prstGeom prst="rect">
            <a:avLst/>
          </a:prstGeom>
        </p:spPr>
      </p:pic>
      <p:pic>
        <p:nvPicPr>
          <p:cNvPr id="23" name="Picture 22" descr="Product Symbol-HVA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3081" y="2240109"/>
            <a:ext cx="627888" cy="627888"/>
          </a:xfrm>
          <a:prstGeom prst="rect">
            <a:avLst/>
          </a:prstGeom>
        </p:spPr>
      </p:pic>
      <p:pic>
        <p:nvPicPr>
          <p:cNvPr id="24" name="Picture 23" descr="Product Symbol-aGalaxy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9053" y="2227483"/>
            <a:ext cx="627888" cy="627888"/>
          </a:xfrm>
          <a:prstGeom prst="rect">
            <a:avLst/>
          </a:prstGeom>
        </p:spPr>
      </p:pic>
      <p:pic>
        <p:nvPicPr>
          <p:cNvPr id="25" name="Picture 24" descr="Product Symbol-Lightning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1405" y="2252204"/>
            <a:ext cx="627888" cy="627888"/>
          </a:xfrm>
          <a:prstGeom prst="rect">
            <a:avLst/>
          </a:prstGeom>
        </p:spPr>
      </p:pic>
      <p:pic>
        <p:nvPicPr>
          <p:cNvPr id="26" name="Picture 25" descr="Product Symbol-aCloud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7235" y="2252204"/>
            <a:ext cx="629920" cy="627888"/>
          </a:xfrm>
          <a:prstGeom prst="rect">
            <a:avLst/>
          </a:prstGeom>
        </p:spPr>
      </p:pic>
      <p:pic>
        <p:nvPicPr>
          <p:cNvPr id="27" name="Picture 26" descr="Product Symbol-Harmony Controller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9108" y="2227483"/>
            <a:ext cx="629920" cy="62788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69978" y="3035722"/>
            <a:ext cx="48122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ADC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79651" y="3035722"/>
            <a:ext cx="43473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TPS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50768" y="3035722"/>
            <a:ext cx="49269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CGN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44709" y="3035722"/>
            <a:ext cx="45236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SSLi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07423" y="3035722"/>
            <a:ext cx="50687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CFW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97153" y="3035722"/>
            <a:ext cx="47974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HVA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360527" y="3035722"/>
            <a:ext cx="72494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 err="1"/>
              <a:t>aGalaxy</a:t>
            </a:r>
            <a:endParaRPr lang="en-US" sz="1333" dirty="0"/>
          </a:p>
        </p:txBody>
      </p:sp>
      <p:sp>
        <p:nvSpPr>
          <p:cNvPr id="35" name="TextBox 34"/>
          <p:cNvSpPr txBox="1"/>
          <p:nvPr/>
        </p:nvSpPr>
        <p:spPr>
          <a:xfrm>
            <a:off x="8445589" y="3035722"/>
            <a:ext cx="81952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Lightning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589411" y="3035722"/>
            <a:ext cx="66556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 err="1"/>
              <a:t>aCloud</a:t>
            </a:r>
            <a:endParaRPr lang="en-US" sz="1333" dirty="0"/>
          </a:p>
        </p:txBody>
      </p:sp>
      <p:sp>
        <p:nvSpPr>
          <p:cNvPr id="37" name="TextBox 36"/>
          <p:cNvSpPr txBox="1"/>
          <p:nvPr/>
        </p:nvSpPr>
        <p:spPr>
          <a:xfrm>
            <a:off x="10614430" y="2933129"/>
            <a:ext cx="879279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Harmony </a:t>
            </a:r>
          </a:p>
          <a:p>
            <a:pPr algn="ctr"/>
            <a:r>
              <a:rPr lang="en-US" sz="1333" dirty="0"/>
              <a:t>Controller</a:t>
            </a:r>
          </a:p>
        </p:txBody>
      </p:sp>
      <p:pic>
        <p:nvPicPr>
          <p:cNvPr id="38" name="Picture 37" descr="Product Symbol_B-TPS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201" y="3619516"/>
            <a:ext cx="611632" cy="611632"/>
          </a:xfrm>
          <a:prstGeom prst="rect">
            <a:avLst/>
          </a:prstGeom>
        </p:spPr>
      </p:pic>
      <p:pic>
        <p:nvPicPr>
          <p:cNvPr id="39" name="Picture 38" descr="Product Symbol_B-SSLi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076" y="3619516"/>
            <a:ext cx="611632" cy="611632"/>
          </a:xfrm>
          <a:prstGeom prst="rect">
            <a:avLst/>
          </a:prstGeom>
        </p:spPr>
      </p:pic>
      <p:pic>
        <p:nvPicPr>
          <p:cNvPr id="41" name="Picture 40" descr="Product Symbol_B-Lightning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9533" y="3619516"/>
            <a:ext cx="611632" cy="611632"/>
          </a:xfrm>
          <a:prstGeom prst="rect">
            <a:avLst/>
          </a:prstGeom>
        </p:spPr>
      </p:pic>
      <p:pic>
        <p:nvPicPr>
          <p:cNvPr id="42" name="Picture 41" descr="Product Symbol_B-HVA.pn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209" y="3619516"/>
            <a:ext cx="611632" cy="611632"/>
          </a:xfrm>
          <a:prstGeom prst="rect">
            <a:avLst/>
          </a:prstGeom>
        </p:spPr>
      </p:pic>
      <p:pic>
        <p:nvPicPr>
          <p:cNvPr id="43" name="Picture 42" descr="Product Symbol_B-Harmony Controller.pn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252" y="3619516"/>
            <a:ext cx="611632" cy="611632"/>
          </a:xfrm>
          <a:prstGeom prst="rect">
            <a:avLst/>
          </a:prstGeom>
        </p:spPr>
      </p:pic>
      <p:pic>
        <p:nvPicPr>
          <p:cNvPr id="44" name="Picture 43" descr="Product Symbol_B-CGN.pn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1300" y="3619516"/>
            <a:ext cx="611632" cy="611632"/>
          </a:xfrm>
          <a:prstGeom prst="rect">
            <a:avLst/>
          </a:prstGeom>
        </p:spPr>
      </p:pic>
      <p:pic>
        <p:nvPicPr>
          <p:cNvPr id="45" name="Picture 44" descr="Product Symbol_B-CFW.pn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5043" y="3619516"/>
            <a:ext cx="611632" cy="611632"/>
          </a:xfrm>
          <a:prstGeom prst="rect">
            <a:avLst/>
          </a:prstGeom>
        </p:spPr>
      </p:pic>
      <p:pic>
        <p:nvPicPr>
          <p:cNvPr id="46" name="Picture 45" descr="Product Symbol_B-aGalaxy.pn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181" y="3619516"/>
            <a:ext cx="611632" cy="611632"/>
          </a:xfrm>
          <a:prstGeom prst="rect">
            <a:avLst/>
          </a:prstGeom>
        </p:spPr>
      </p:pic>
      <p:pic>
        <p:nvPicPr>
          <p:cNvPr id="47" name="Picture 46" descr="Product Symbol_B-ADC.pn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772" y="3619516"/>
            <a:ext cx="611632" cy="611632"/>
          </a:xfrm>
          <a:prstGeom prst="rect">
            <a:avLst/>
          </a:prstGeom>
        </p:spPr>
      </p:pic>
      <p:pic>
        <p:nvPicPr>
          <p:cNvPr id="48" name="Picture 47" descr="Product Symbol_B-aCloud.pn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6379" y="3619516"/>
            <a:ext cx="611632" cy="611632"/>
          </a:xfrm>
          <a:prstGeom prst="rect">
            <a:avLst/>
          </a:prstGeom>
        </p:spPr>
      </p:pic>
      <p:pic>
        <p:nvPicPr>
          <p:cNvPr id="50" name="Picture 49" descr="Server.pn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947" y="4819091"/>
            <a:ext cx="1133856" cy="327152"/>
          </a:xfrm>
          <a:prstGeom prst="rect">
            <a:avLst/>
          </a:prstGeom>
        </p:spPr>
      </p:pic>
      <p:pic>
        <p:nvPicPr>
          <p:cNvPr id="51" name="Picture 50" descr="Server-Virtual.pn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0221" y="4819091"/>
            <a:ext cx="1133856" cy="327152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6721749" y="4819091"/>
            <a:ext cx="1133856" cy="1064675"/>
            <a:chOff x="3424559" y="3887324"/>
            <a:chExt cx="850392" cy="798506"/>
          </a:xfrm>
        </p:grpSpPr>
        <p:pic>
          <p:nvPicPr>
            <p:cNvPr id="52" name="Picture 51" descr="Server.png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3887324"/>
              <a:ext cx="850392" cy="245364"/>
            </a:xfrm>
            <a:prstGeom prst="rect">
              <a:avLst/>
            </a:prstGeom>
          </p:spPr>
        </p:pic>
        <p:pic>
          <p:nvPicPr>
            <p:cNvPr id="54" name="Picture 53" descr="Server.png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163895"/>
              <a:ext cx="850392" cy="245364"/>
            </a:xfrm>
            <a:prstGeom prst="rect">
              <a:avLst/>
            </a:prstGeom>
          </p:spPr>
        </p:pic>
        <p:pic>
          <p:nvPicPr>
            <p:cNvPr id="55" name="Picture 54" descr="Server.png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440466"/>
              <a:ext cx="850392" cy="245364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8354683" y="4819091"/>
            <a:ext cx="1133856" cy="1059832"/>
            <a:chOff x="3981668" y="3887324"/>
            <a:chExt cx="850392" cy="794874"/>
          </a:xfrm>
        </p:grpSpPr>
        <p:pic>
          <p:nvPicPr>
            <p:cNvPr id="53" name="Picture 52" descr="Server-Virtual.png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1668" y="3887324"/>
              <a:ext cx="850392" cy="245364"/>
            </a:xfrm>
            <a:prstGeom prst="rect">
              <a:avLst/>
            </a:prstGeom>
          </p:spPr>
        </p:pic>
        <p:pic>
          <p:nvPicPr>
            <p:cNvPr id="56" name="Picture 55" descr="Server-Virtual.png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1668" y="4171950"/>
              <a:ext cx="850392" cy="245364"/>
            </a:xfrm>
            <a:prstGeom prst="rect">
              <a:avLst/>
            </a:prstGeom>
          </p:spPr>
        </p:pic>
        <p:pic>
          <p:nvPicPr>
            <p:cNvPr id="57" name="Picture 56" descr="Server-Virtual.png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1668" y="4436834"/>
              <a:ext cx="850392" cy="245364"/>
            </a:xfrm>
            <a:prstGeom prst="rect">
              <a:avLst/>
            </a:prstGeom>
          </p:spPr>
        </p:pic>
      </p:grpSp>
      <p:sp>
        <p:nvSpPr>
          <p:cNvPr id="62" name="TextBox 61"/>
          <p:cNvSpPr txBox="1"/>
          <p:nvPr/>
        </p:nvSpPr>
        <p:spPr>
          <a:xfrm>
            <a:off x="3142691" y="5300192"/>
            <a:ext cx="62869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Server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662224" y="5300192"/>
            <a:ext cx="117044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Virtual Server</a:t>
            </a:r>
          </a:p>
        </p:txBody>
      </p:sp>
      <p:pic>
        <p:nvPicPr>
          <p:cNvPr id="2" name="Picture 1" descr="Product-Lightning ADC Cluster.png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658" y="4648231"/>
            <a:ext cx="556768" cy="636016"/>
          </a:xfrm>
          <a:prstGeom prst="rect">
            <a:avLst/>
          </a:prstGeom>
        </p:spPr>
      </p:pic>
      <p:pic>
        <p:nvPicPr>
          <p:cNvPr id="3" name="Picture 2" descr="Product-Lightning ADC.png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201" y="4667633"/>
            <a:ext cx="503936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32144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duct-Thunder_Hardwar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56" y="742019"/>
            <a:ext cx="1237488" cy="327152"/>
          </a:xfrm>
          <a:prstGeom prst="rect">
            <a:avLst/>
          </a:prstGeom>
        </p:spPr>
      </p:pic>
      <p:pic>
        <p:nvPicPr>
          <p:cNvPr id="5" name="Picture 4" descr="Product-Thunder_SP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616" y="743035"/>
            <a:ext cx="1237488" cy="327152"/>
          </a:xfrm>
          <a:prstGeom prst="rect">
            <a:avLst/>
          </a:prstGeom>
        </p:spPr>
      </p:pic>
      <p:pic>
        <p:nvPicPr>
          <p:cNvPr id="6" name="Picture 5" descr="Product-vThunder_Virtua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544" y="742019"/>
            <a:ext cx="1237488" cy="428752"/>
          </a:xfrm>
          <a:prstGeom prst="rect">
            <a:avLst/>
          </a:prstGeom>
        </p:spPr>
      </p:pic>
      <p:pic>
        <p:nvPicPr>
          <p:cNvPr id="7" name="Picture 6" descr="Product-Thunder_HV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620" y="743035"/>
            <a:ext cx="1239520" cy="434848"/>
          </a:xfrm>
          <a:prstGeom prst="rect">
            <a:avLst/>
          </a:prstGeom>
        </p:spPr>
      </p:pic>
      <p:pic>
        <p:nvPicPr>
          <p:cNvPr id="8" name="Picture 7" descr="Product-vThunder_Cloud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5467" y="742019"/>
            <a:ext cx="629920" cy="501904"/>
          </a:xfrm>
          <a:prstGeom prst="rect">
            <a:avLst/>
          </a:prstGeom>
        </p:spPr>
      </p:pic>
      <p:pic>
        <p:nvPicPr>
          <p:cNvPr id="9" name="Picture 8" descr="Product-Bare_Metal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580" y="743035"/>
            <a:ext cx="1237488" cy="3291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4820" y="1342030"/>
            <a:ext cx="148797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Thunder Hardware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27198" y="1342030"/>
            <a:ext cx="110491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Thunder HVA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65040" y="1342030"/>
            <a:ext cx="105990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Thunder SPE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78524" y="1342030"/>
            <a:ext cx="94577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Bare Metal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47183" y="1342030"/>
            <a:ext cx="142058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vThunder - virtual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51362" y="1342030"/>
            <a:ext cx="135806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vThunder - cloud</a:t>
            </a:r>
          </a:p>
        </p:txBody>
      </p:sp>
      <p:pic>
        <p:nvPicPr>
          <p:cNvPr id="18" name="Picture 17" descr="Product Symbol-ADC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644" y="2202761"/>
            <a:ext cx="627888" cy="627888"/>
          </a:xfrm>
          <a:prstGeom prst="rect">
            <a:avLst/>
          </a:prstGeom>
        </p:spPr>
      </p:pic>
      <p:pic>
        <p:nvPicPr>
          <p:cNvPr id="19" name="Picture 18" descr="Product Symbol-TPS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073" y="2215388"/>
            <a:ext cx="627888" cy="627888"/>
          </a:xfrm>
          <a:prstGeom prst="rect">
            <a:avLst/>
          </a:prstGeom>
        </p:spPr>
      </p:pic>
      <p:pic>
        <p:nvPicPr>
          <p:cNvPr id="20" name="Picture 19" descr="Product Symbol-CGN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172" y="2215388"/>
            <a:ext cx="627888" cy="627888"/>
          </a:xfrm>
          <a:prstGeom prst="rect">
            <a:avLst/>
          </a:prstGeom>
        </p:spPr>
      </p:pic>
      <p:pic>
        <p:nvPicPr>
          <p:cNvPr id="21" name="Picture 20" descr="Product Symbol-SSLi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932" y="2215388"/>
            <a:ext cx="629920" cy="627888"/>
          </a:xfrm>
          <a:prstGeom prst="rect">
            <a:avLst/>
          </a:prstGeom>
        </p:spPr>
      </p:pic>
      <p:pic>
        <p:nvPicPr>
          <p:cNvPr id="22" name="Picture 21" descr="Product Symbol-CFW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899" y="2227483"/>
            <a:ext cx="629920" cy="627888"/>
          </a:xfrm>
          <a:prstGeom prst="rect">
            <a:avLst/>
          </a:prstGeom>
        </p:spPr>
      </p:pic>
      <p:pic>
        <p:nvPicPr>
          <p:cNvPr id="23" name="Picture 22" descr="Product Symbol-HVA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3081" y="2240109"/>
            <a:ext cx="627888" cy="627888"/>
          </a:xfrm>
          <a:prstGeom prst="rect">
            <a:avLst/>
          </a:prstGeom>
        </p:spPr>
      </p:pic>
      <p:pic>
        <p:nvPicPr>
          <p:cNvPr id="24" name="Picture 23" descr="Product Symbol-aGalaxy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9053" y="2227483"/>
            <a:ext cx="627888" cy="627888"/>
          </a:xfrm>
          <a:prstGeom prst="rect">
            <a:avLst/>
          </a:prstGeom>
        </p:spPr>
      </p:pic>
      <p:pic>
        <p:nvPicPr>
          <p:cNvPr id="25" name="Picture 24" descr="Product Symbol-Lightning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1405" y="2252204"/>
            <a:ext cx="627888" cy="627888"/>
          </a:xfrm>
          <a:prstGeom prst="rect">
            <a:avLst/>
          </a:prstGeom>
        </p:spPr>
      </p:pic>
      <p:pic>
        <p:nvPicPr>
          <p:cNvPr id="26" name="Picture 25" descr="Product Symbol-aCloud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7235" y="2252204"/>
            <a:ext cx="629920" cy="627888"/>
          </a:xfrm>
          <a:prstGeom prst="rect">
            <a:avLst/>
          </a:prstGeom>
        </p:spPr>
      </p:pic>
      <p:pic>
        <p:nvPicPr>
          <p:cNvPr id="27" name="Picture 26" descr="Product Symbol-Harmony Controller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9108" y="2227483"/>
            <a:ext cx="629920" cy="62788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69978" y="3035722"/>
            <a:ext cx="48122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ADC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79651" y="3035722"/>
            <a:ext cx="43473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TPS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50768" y="3035722"/>
            <a:ext cx="49269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CGN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44709" y="3035722"/>
            <a:ext cx="45236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SSLi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07423" y="3035722"/>
            <a:ext cx="50687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CFW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97153" y="3035722"/>
            <a:ext cx="47974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HVA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360527" y="3035722"/>
            <a:ext cx="72494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 err="1"/>
              <a:t>aGalaxy</a:t>
            </a:r>
            <a:endParaRPr lang="en-US" sz="1333" dirty="0"/>
          </a:p>
        </p:txBody>
      </p:sp>
      <p:sp>
        <p:nvSpPr>
          <p:cNvPr id="35" name="TextBox 34"/>
          <p:cNvSpPr txBox="1"/>
          <p:nvPr/>
        </p:nvSpPr>
        <p:spPr>
          <a:xfrm>
            <a:off x="8445589" y="3035722"/>
            <a:ext cx="81952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Lightning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589411" y="3035722"/>
            <a:ext cx="66556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 err="1"/>
              <a:t>aCloud</a:t>
            </a:r>
            <a:endParaRPr lang="en-US" sz="1333" dirty="0"/>
          </a:p>
        </p:txBody>
      </p:sp>
      <p:sp>
        <p:nvSpPr>
          <p:cNvPr id="37" name="TextBox 36"/>
          <p:cNvSpPr txBox="1"/>
          <p:nvPr/>
        </p:nvSpPr>
        <p:spPr>
          <a:xfrm>
            <a:off x="10614430" y="2933129"/>
            <a:ext cx="879279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Harmony </a:t>
            </a:r>
          </a:p>
          <a:p>
            <a:pPr algn="ctr"/>
            <a:r>
              <a:rPr lang="en-US" sz="1333" dirty="0"/>
              <a:t>Controller</a:t>
            </a:r>
          </a:p>
        </p:txBody>
      </p:sp>
      <p:pic>
        <p:nvPicPr>
          <p:cNvPr id="38" name="Picture 37" descr="Product Symbol_B-TPS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201" y="3619516"/>
            <a:ext cx="611632" cy="611632"/>
          </a:xfrm>
          <a:prstGeom prst="rect">
            <a:avLst/>
          </a:prstGeom>
        </p:spPr>
      </p:pic>
      <p:pic>
        <p:nvPicPr>
          <p:cNvPr id="39" name="Picture 38" descr="Product Symbol_B-SSLi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076" y="3619516"/>
            <a:ext cx="611632" cy="611632"/>
          </a:xfrm>
          <a:prstGeom prst="rect">
            <a:avLst/>
          </a:prstGeom>
        </p:spPr>
      </p:pic>
      <p:pic>
        <p:nvPicPr>
          <p:cNvPr id="41" name="Picture 40" descr="Product Symbol_B-Lightning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9533" y="3619516"/>
            <a:ext cx="611632" cy="611632"/>
          </a:xfrm>
          <a:prstGeom prst="rect">
            <a:avLst/>
          </a:prstGeom>
        </p:spPr>
      </p:pic>
      <p:pic>
        <p:nvPicPr>
          <p:cNvPr id="42" name="Picture 41" descr="Product Symbol_B-HVA.pn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209" y="3619516"/>
            <a:ext cx="611632" cy="611632"/>
          </a:xfrm>
          <a:prstGeom prst="rect">
            <a:avLst/>
          </a:prstGeom>
        </p:spPr>
      </p:pic>
      <p:pic>
        <p:nvPicPr>
          <p:cNvPr id="43" name="Picture 42" descr="Product Symbol_B-Harmony Controller.pn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252" y="3619516"/>
            <a:ext cx="611632" cy="611632"/>
          </a:xfrm>
          <a:prstGeom prst="rect">
            <a:avLst/>
          </a:prstGeom>
        </p:spPr>
      </p:pic>
      <p:pic>
        <p:nvPicPr>
          <p:cNvPr id="44" name="Picture 43" descr="Product Symbol_B-CGN.pn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1300" y="3619516"/>
            <a:ext cx="611632" cy="611632"/>
          </a:xfrm>
          <a:prstGeom prst="rect">
            <a:avLst/>
          </a:prstGeom>
        </p:spPr>
      </p:pic>
      <p:pic>
        <p:nvPicPr>
          <p:cNvPr id="45" name="Picture 44" descr="Product Symbol_B-CFW.pn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5043" y="3619516"/>
            <a:ext cx="611632" cy="611632"/>
          </a:xfrm>
          <a:prstGeom prst="rect">
            <a:avLst/>
          </a:prstGeom>
        </p:spPr>
      </p:pic>
      <p:pic>
        <p:nvPicPr>
          <p:cNvPr id="46" name="Picture 45" descr="Product Symbol_B-aGalaxy.pn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181" y="3619516"/>
            <a:ext cx="611632" cy="611632"/>
          </a:xfrm>
          <a:prstGeom prst="rect">
            <a:avLst/>
          </a:prstGeom>
        </p:spPr>
      </p:pic>
      <p:pic>
        <p:nvPicPr>
          <p:cNvPr id="47" name="Picture 46" descr="Product Symbol_B-ADC.pn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772" y="3619516"/>
            <a:ext cx="611632" cy="611632"/>
          </a:xfrm>
          <a:prstGeom prst="rect">
            <a:avLst/>
          </a:prstGeom>
        </p:spPr>
      </p:pic>
      <p:pic>
        <p:nvPicPr>
          <p:cNvPr id="48" name="Picture 47" descr="Product Symbol_B-aCloud.pn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6379" y="3619516"/>
            <a:ext cx="611632" cy="611632"/>
          </a:xfrm>
          <a:prstGeom prst="rect">
            <a:avLst/>
          </a:prstGeom>
        </p:spPr>
      </p:pic>
      <p:pic>
        <p:nvPicPr>
          <p:cNvPr id="50" name="Picture 49" descr="Server.pn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947" y="4819091"/>
            <a:ext cx="1133856" cy="327152"/>
          </a:xfrm>
          <a:prstGeom prst="rect">
            <a:avLst/>
          </a:prstGeom>
        </p:spPr>
      </p:pic>
      <p:pic>
        <p:nvPicPr>
          <p:cNvPr id="51" name="Picture 50" descr="Server-Virtual.pn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0221" y="4819091"/>
            <a:ext cx="1133856" cy="327152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6721749" y="4819091"/>
            <a:ext cx="1133856" cy="1064675"/>
            <a:chOff x="3424559" y="3887324"/>
            <a:chExt cx="850392" cy="798506"/>
          </a:xfrm>
        </p:grpSpPr>
        <p:pic>
          <p:nvPicPr>
            <p:cNvPr id="52" name="Picture 51" descr="Server.png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3887324"/>
              <a:ext cx="850392" cy="245364"/>
            </a:xfrm>
            <a:prstGeom prst="rect">
              <a:avLst/>
            </a:prstGeom>
          </p:spPr>
        </p:pic>
        <p:pic>
          <p:nvPicPr>
            <p:cNvPr id="54" name="Picture 53" descr="Server.png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163895"/>
              <a:ext cx="850392" cy="245364"/>
            </a:xfrm>
            <a:prstGeom prst="rect">
              <a:avLst/>
            </a:prstGeom>
          </p:spPr>
        </p:pic>
        <p:pic>
          <p:nvPicPr>
            <p:cNvPr id="55" name="Picture 54" descr="Server.png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440466"/>
              <a:ext cx="850392" cy="245364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8354683" y="4819091"/>
            <a:ext cx="1133856" cy="1059832"/>
            <a:chOff x="3981668" y="3887324"/>
            <a:chExt cx="850392" cy="794874"/>
          </a:xfrm>
        </p:grpSpPr>
        <p:pic>
          <p:nvPicPr>
            <p:cNvPr id="53" name="Picture 52" descr="Server-Virtual.png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1668" y="3887324"/>
              <a:ext cx="850392" cy="245364"/>
            </a:xfrm>
            <a:prstGeom prst="rect">
              <a:avLst/>
            </a:prstGeom>
          </p:spPr>
        </p:pic>
        <p:pic>
          <p:nvPicPr>
            <p:cNvPr id="56" name="Picture 55" descr="Server-Virtual.png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1668" y="4171950"/>
              <a:ext cx="850392" cy="245364"/>
            </a:xfrm>
            <a:prstGeom prst="rect">
              <a:avLst/>
            </a:prstGeom>
          </p:spPr>
        </p:pic>
        <p:pic>
          <p:nvPicPr>
            <p:cNvPr id="57" name="Picture 56" descr="Server-Virtual.png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1668" y="4436834"/>
              <a:ext cx="850392" cy="245364"/>
            </a:xfrm>
            <a:prstGeom prst="rect">
              <a:avLst/>
            </a:prstGeom>
          </p:spPr>
        </p:pic>
      </p:grpSp>
      <p:sp>
        <p:nvSpPr>
          <p:cNvPr id="62" name="TextBox 61"/>
          <p:cNvSpPr txBox="1"/>
          <p:nvPr/>
        </p:nvSpPr>
        <p:spPr>
          <a:xfrm>
            <a:off x="3142691" y="5300192"/>
            <a:ext cx="62869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Server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662224" y="5300192"/>
            <a:ext cx="117044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Virtual Server</a:t>
            </a:r>
          </a:p>
        </p:txBody>
      </p:sp>
      <p:pic>
        <p:nvPicPr>
          <p:cNvPr id="2" name="Picture 1" descr="Product-Lightning ADC Cluster.png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658" y="4648231"/>
            <a:ext cx="556768" cy="636016"/>
          </a:xfrm>
          <a:prstGeom prst="rect">
            <a:avLst/>
          </a:prstGeom>
        </p:spPr>
      </p:pic>
      <p:pic>
        <p:nvPicPr>
          <p:cNvPr id="3" name="Picture 2" descr="Product-Lightning ADC.png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201" y="4667633"/>
            <a:ext cx="503936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99045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utomobil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91" y="870905"/>
            <a:ext cx="627888" cy="479552"/>
          </a:xfrm>
          <a:prstGeom prst="rect">
            <a:avLst/>
          </a:prstGeom>
        </p:spPr>
      </p:pic>
      <p:pic>
        <p:nvPicPr>
          <p:cNvPr id="3" name="Picture 2" descr="Corporate_Enterpris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3731" y="795721"/>
            <a:ext cx="603504" cy="629920"/>
          </a:xfrm>
          <a:prstGeom prst="rect">
            <a:avLst/>
          </a:prstGeom>
        </p:spPr>
      </p:pic>
      <p:pic>
        <p:nvPicPr>
          <p:cNvPr id="5" name="Picture 4" descr="Digital Advertisin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393" y="852617"/>
            <a:ext cx="636016" cy="516128"/>
          </a:xfrm>
          <a:prstGeom prst="rect">
            <a:avLst/>
          </a:prstGeom>
        </p:spPr>
      </p:pic>
      <p:pic>
        <p:nvPicPr>
          <p:cNvPr id="6" name="Picture 5" descr="Education Networkin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4593" y="791657"/>
            <a:ext cx="640080" cy="638048"/>
          </a:xfrm>
          <a:prstGeom prst="rect">
            <a:avLst/>
          </a:prstGeom>
        </p:spPr>
      </p:pic>
      <p:pic>
        <p:nvPicPr>
          <p:cNvPr id="7" name="Picture 6" descr="Educatio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972" y="824169"/>
            <a:ext cx="633984" cy="573024"/>
          </a:xfrm>
          <a:prstGeom prst="rect">
            <a:avLst/>
          </a:prstGeom>
        </p:spPr>
      </p:pic>
      <p:pic>
        <p:nvPicPr>
          <p:cNvPr id="8" name="Picture 7" descr="Finance_Banking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600" y="834329"/>
            <a:ext cx="629920" cy="552704"/>
          </a:xfrm>
          <a:prstGeom prst="rect">
            <a:avLst/>
          </a:prstGeom>
        </p:spPr>
      </p:pic>
      <p:pic>
        <p:nvPicPr>
          <p:cNvPr id="9" name="Picture 8" descr="Government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91" y="2727040"/>
            <a:ext cx="627888" cy="621792"/>
          </a:xfrm>
          <a:prstGeom prst="rect">
            <a:avLst/>
          </a:prstGeom>
        </p:spPr>
      </p:pic>
      <p:pic>
        <p:nvPicPr>
          <p:cNvPr id="10" name="Picture 9" descr="HealthCare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475" y="2756504"/>
            <a:ext cx="636016" cy="562864"/>
          </a:xfrm>
          <a:prstGeom prst="rect">
            <a:avLst/>
          </a:prstGeom>
        </p:spPr>
      </p:pic>
      <p:pic>
        <p:nvPicPr>
          <p:cNvPr id="11" name="Picture 10" descr="Insurance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441" y="2729072"/>
            <a:ext cx="629920" cy="617728"/>
          </a:xfrm>
          <a:prstGeom prst="rect">
            <a:avLst/>
          </a:prstGeom>
        </p:spPr>
      </p:pic>
      <p:pic>
        <p:nvPicPr>
          <p:cNvPr id="12" name="Picture 11" descr="Managed Hosting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7956" y="2751424"/>
            <a:ext cx="636016" cy="573024"/>
          </a:xfrm>
          <a:prstGeom prst="rect">
            <a:avLst/>
          </a:prstGeom>
        </p:spPr>
      </p:pic>
      <p:pic>
        <p:nvPicPr>
          <p:cNvPr id="13" name="Picture 12" descr="Manufacturing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201" y="2722976"/>
            <a:ext cx="562864" cy="629920"/>
          </a:xfrm>
          <a:prstGeom prst="rect">
            <a:avLst/>
          </a:prstGeom>
        </p:spPr>
      </p:pic>
      <p:pic>
        <p:nvPicPr>
          <p:cNvPr id="14" name="Picture 13" descr="Online_Gaming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600" y="2742280"/>
            <a:ext cx="629920" cy="591312"/>
          </a:xfrm>
          <a:prstGeom prst="rect">
            <a:avLst/>
          </a:prstGeom>
        </p:spPr>
      </p:pic>
      <p:pic>
        <p:nvPicPr>
          <p:cNvPr id="15" name="Picture 14" descr="Retail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619" y="4684197"/>
            <a:ext cx="611632" cy="546608"/>
          </a:xfrm>
          <a:prstGeom prst="rect">
            <a:avLst/>
          </a:prstGeom>
        </p:spPr>
      </p:pic>
      <p:pic>
        <p:nvPicPr>
          <p:cNvPr id="16" name="Picture 15" descr="School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539" y="4672005"/>
            <a:ext cx="627888" cy="570992"/>
          </a:xfrm>
          <a:prstGeom prst="rect">
            <a:avLst/>
          </a:prstGeom>
        </p:spPr>
      </p:pic>
      <p:pic>
        <p:nvPicPr>
          <p:cNvPr id="17" name="Picture 16" descr="Service Provider_Mobile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457" y="4654733"/>
            <a:ext cx="627888" cy="605536"/>
          </a:xfrm>
          <a:prstGeom prst="rect">
            <a:avLst/>
          </a:prstGeom>
        </p:spPr>
      </p:pic>
      <p:pic>
        <p:nvPicPr>
          <p:cNvPr id="18" name="Picture 17" descr="Service Provider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036" y="4648637"/>
            <a:ext cx="625856" cy="617728"/>
          </a:xfrm>
          <a:prstGeom prst="rect">
            <a:avLst/>
          </a:prstGeom>
        </p:spPr>
      </p:pic>
      <p:pic>
        <p:nvPicPr>
          <p:cNvPr id="19" name="Picture 18" descr="Web Giant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689" y="4643557"/>
            <a:ext cx="627888" cy="62788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85710" y="1548007"/>
            <a:ext cx="99745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Automobile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83291" y="1548008"/>
            <a:ext cx="1024383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Corporate / </a:t>
            </a:r>
            <a:br>
              <a:rPr lang="en-US" sz="1333" dirty="0"/>
            </a:br>
            <a:r>
              <a:rPr lang="en-US" sz="1333" dirty="0"/>
              <a:t>Enterprise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39706" y="1548008"/>
            <a:ext cx="965392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Digital </a:t>
            </a:r>
            <a:br>
              <a:rPr lang="en-US" sz="1333" dirty="0"/>
            </a:br>
            <a:r>
              <a:rPr lang="en-US" sz="1333" dirty="0"/>
              <a:t>Advertising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70012" y="1548007"/>
            <a:ext cx="87190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Education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91819" y="1548008"/>
            <a:ext cx="1365630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Education / </a:t>
            </a:r>
            <a:br>
              <a:rPr lang="en-US" sz="1333" dirty="0"/>
            </a:br>
            <a:r>
              <a:rPr lang="en-US" sz="1333" dirty="0"/>
              <a:t>Online Education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234193" y="1548008"/>
            <a:ext cx="862736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Finance / </a:t>
            </a:r>
            <a:br>
              <a:rPr lang="en-US" sz="1333" dirty="0"/>
            </a:br>
            <a:r>
              <a:rPr lang="en-US" sz="1333" dirty="0"/>
              <a:t>Banking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5573" y="3429000"/>
            <a:ext cx="105772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Government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73921" y="3429001"/>
            <a:ext cx="643125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Health</a:t>
            </a:r>
            <a:br>
              <a:rPr lang="en-US" sz="1333" dirty="0"/>
            </a:br>
            <a:r>
              <a:rPr lang="en-US" sz="1333" dirty="0"/>
              <a:t>Care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92734" y="3429000"/>
            <a:ext cx="85933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Insurance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50065" y="3429000"/>
            <a:ext cx="71179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Hosting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69371" y="3429000"/>
            <a:ext cx="121052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Manufacturing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59466" y="3429000"/>
            <a:ext cx="121219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Online Gaming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97820" y="5359400"/>
            <a:ext cx="57323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Retail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873923" y="5359400"/>
            <a:ext cx="64312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School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370784" y="5359401"/>
            <a:ext cx="1303241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Mobile </a:t>
            </a:r>
          </a:p>
          <a:p>
            <a:pPr algn="ctr"/>
            <a:r>
              <a:rPr lang="en-US" sz="1333" dirty="0"/>
              <a:t>Service Provider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522017" y="5359401"/>
            <a:ext cx="767903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Service </a:t>
            </a:r>
          </a:p>
          <a:p>
            <a:pPr algn="ctr"/>
            <a:r>
              <a:rPr lang="en-US" sz="1333" dirty="0"/>
              <a:t>Provider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282193" y="5359400"/>
            <a:ext cx="98488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Web Giants</a:t>
            </a:r>
          </a:p>
        </p:txBody>
      </p:sp>
    </p:spTree>
    <p:extLst>
      <p:ext uri="{BB962C8B-B14F-4D97-AF65-F5344CB8AC3E}">
        <p14:creationId xmlns:p14="http://schemas.microsoft.com/office/powerpoint/2010/main" val="52781804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157" y="605827"/>
            <a:ext cx="483616" cy="627888"/>
          </a:xfrm>
          <a:prstGeom prst="rect">
            <a:avLst/>
          </a:prstGeom>
        </p:spPr>
      </p:pic>
      <p:pic>
        <p:nvPicPr>
          <p:cNvPr id="3" name="Picture 2" descr="ALG Supp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752" y="776515"/>
            <a:ext cx="631952" cy="457200"/>
          </a:xfrm>
          <a:prstGeom prst="rect">
            <a:avLst/>
          </a:prstGeom>
        </p:spPr>
      </p:pic>
      <p:pic>
        <p:nvPicPr>
          <p:cNvPr id="4" name="Picture 3" descr="Analyti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6628" y="776515"/>
            <a:ext cx="629920" cy="477520"/>
          </a:xfrm>
          <a:prstGeom prst="rect">
            <a:avLst/>
          </a:prstGeom>
        </p:spPr>
      </p:pic>
      <p:pic>
        <p:nvPicPr>
          <p:cNvPr id="5" name="Picture 4" descr="DevOps Ready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3712" y="649853"/>
            <a:ext cx="627888" cy="627888"/>
          </a:xfrm>
          <a:prstGeom prst="rect">
            <a:avLst/>
          </a:prstGeom>
        </p:spPr>
      </p:pic>
      <p:pic>
        <p:nvPicPr>
          <p:cNvPr id="6" name="Picture 5" descr="Gateway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6509" y="776515"/>
            <a:ext cx="631952" cy="457200"/>
          </a:xfrm>
          <a:prstGeom prst="rect">
            <a:avLst/>
          </a:prstGeom>
        </p:spPr>
      </p:pic>
      <p:pic>
        <p:nvPicPr>
          <p:cNvPr id="7" name="Picture 6" descr="GSL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264" y="649853"/>
            <a:ext cx="640080" cy="640080"/>
          </a:xfrm>
          <a:prstGeom prst="rect">
            <a:avLst/>
          </a:prstGeom>
        </p:spPr>
      </p:pic>
      <p:pic>
        <p:nvPicPr>
          <p:cNvPr id="8" name="Picture 7" descr="High-Density Partition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13" y="2320349"/>
            <a:ext cx="603504" cy="629920"/>
          </a:xfrm>
          <a:prstGeom prst="rect">
            <a:avLst/>
          </a:prstGeom>
        </p:spPr>
      </p:pic>
      <p:pic>
        <p:nvPicPr>
          <p:cNvPr id="9" name="Picture 8" descr="ICAP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4688" y="2387309"/>
            <a:ext cx="640080" cy="636016"/>
          </a:xfrm>
          <a:prstGeom prst="rect">
            <a:avLst/>
          </a:prstGeom>
        </p:spPr>
      </p:pic>
      <p:pic>
        <p:nvPicPr>
          <p:cNvPr id="10" name="Picture 9" descr="Intelligent Threat Protection_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1208" y="4045811"/>
            <a:ext cx="447040" cy="627888"/>
          </a:xfrm>
          <a:prstGeom prst="rect">
            <a:avLst/>
          </a:prstGeom>
        </p:spPr>
      </p:pic>
      <p:pic>
        <p:nvPicPr>
          <p:cNvPr id="11" name="Picture 10" descr="IPsec VPN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3684" y="4160763"/>
            <a:ext cx="495808" cy="627888"/>
          </a:xfrm>
          <a:prstGeom prst="rect">
            <a:avLst/>
          </a:prstGeom>
        </p:spPr>
      </p:pic>
      <p:pic>
        <p:nvPicPr>
          <p:cNvPr id="13" name="Picture 12" descr="IPv4-IPv6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612" y="2387309"/>
            <a:ext cx="631952" cy="426720"/>
          </a:xfrm>
          <a:prstGeom prst="rect">
            <a:avLst/>
          </a:prstGeom>
        </p:spPr>
      </p:pic>
      <p:pic>
        <p:nvPicPr>
          <p:cNvPr id="14" name="Picture 13" descr="Multi-Tenancy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3712" y="2320349"/>
            <a:ext cx="627888" cy="633984"/>
          </a:xfrm>
          <a:prstGeom prst="rect">
            <a:avLst/>
          </a:prstGeom>
        </p:spPr>
      </p:pic>
      <p:pic>
        <p:nvPicPr>
          <p:cNvPr id="15" name="Picture 14" descr="Open API_Integration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8541" y="2324413"/>
            <a:ext cx="627888" cy="629920"/>
          </a:xfrm>
          <a:prstGeom prst="rect">
            <a:avLst/>
          </a:prstGeom>
        </p:spPr>
      </p:pic>
      <p:pic>
        <p:nvPicPr>
          <p:cNvPr id="16" name="Picture 15" descr="Single Sign-On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488" y="2362925"/>
            <a:ext cx="611632" cy="619760"/>
          </a:xfrm>
          <a:prstGeom prst="rect">
            <a:avLst/>
          </a:prstGeom>
        </p:spPr>
      </p:pic>
      <p:pic>
        <p:nvPicPr>
          <p:cNvPr id="17" name="Picture 16" descr="SLB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25" y="4109963"/>
            <a:ext cx="589280" cy="627888"/>
          </a:xfrm>
          <a:prstGeom prst="rect">
            <a:avLst/>
          </a:prstGeom>
        </p:spPr>
      </p:pic>
      <p:pic>
        <p:nvPicPr>
          <p:cNvPr id="18" name="Picture 17" descr="Traffic Mirroring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1840" y="4160763"/>
            <a:ext cx="611632" cy="5770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26258" y="1383859"/>
            <a:ext cx="52931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AAM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22335" y="1383859"/>
            <a:ext cx="105291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ALG Support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00444" y="1383859"/>
            <a:ext cx="74001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Analytic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35461" y="1383859"/>
            <a:ext cx="118385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 err="1"/>
              <a:t>DevOps</a:t>
            </a:r>
            <a:r>
              <a:rPr lang="en-US" sz="1333" dirty="0"/>
              <a:t> Ready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04222" y="1383859"/>
            <a:ext cx="78810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Gateway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247076" y="1383859"/>
            <a:ext cx="53572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GSLB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4551" y="3023326"/>
            <a:ext cx="1072730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High-Density</a:t>
            </a:r>
            <a:br>
              <a:rPr lang="en-US" sz="1333" dirty="0"/>
            </a:br>
            <a:r>
              <a:rPr lang="en-US" sz="1333" dirty="0"/>
              <a:t>Partition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76755" y="4770992"/>
            <a:ext cx="42832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SLB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90117" y="3023326"/>
            <a:ext cx="50687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ICAP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56669" y="4770993"/>
            <a:ext cx="1373774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Intelligent Threat</a:t>
            </a:r>
            <a:br>
              <a:rPr lang="en-US" sz="1333" dirty="0"/>
            </a:br>
            <a:r>
              <a:rPr lang="en-US" sz="1333" dirty="0"/>
              <a:t>Protection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83839" y="3023326"/>
            <a:ext cx="99738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IPv4&lt;-&gt;IPv6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46037" y="4872592"/>
            <a:ext cx="87299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 err="1"/>
              <a:t>IPsec</a:t>
            </a:r>
            <a:r>
              <a:rPr lang="en-US" sz="1333" dirty="0"/>
              <a:t> VPN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73559" y="3023326"/>
            <a:ext cx="117147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Multi-Tenancy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06652" y="4872592"/>
            <a:ext cx="130529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Traffic Mirroring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356295" y="3023326"/>
            <a:ext cx="949106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Open API</a:t>
            </a:r>
            <a:br>
              <a:rPr lang="en-US" sz="1333" dirty="0"/>
            </a:br>
            <a:r>
              <a:rPr lang="en-US" sz="1333" dirty="0"/>
              <a:t>Integration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001860" y="3023326"/>
            <a:ext cx="117692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Single Sign-On</a:t>
            </a:r>
          </a:p>
        </p:txBody>
      </p:sp>
    </p:spTree>
    <p:extLst>
      <p:ext uri="{BB962C8B-B14F-4D97-AF65-F5344CB8AC3E}">
        <p14:creationId xmlns:p14="http://schemas.microsoft.com/office/powerpoint/2010/main" val="2582373675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tabas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27" y="429672"/>
            <a:ext cx="583184" cy="629920"/>
          </a:xfrm>
          <a:prstGeom prst="rect">
            <a:avLst/>
          </a:prstGeom>
        </p:spPr>
      </p:pic>
      <p:pic>
        <p:nvPicPr>
          <p:cNvPr id="5" name="Picture 4" descr="Deskto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840" y="494703"/>
            <a:ext cx="721360" cy="629920"/>
          </a:xfrm>
          <a:prstGeom prst="rect">
            <a:avLst/>
          </a:prstGeom>
        </p:spPr>
      </p:pic>
      <p:pic>
        <p:nvPicPr>
          <p:cNvPr id="9" name="Picture 8" descr="Firewall_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096" y="433736"/>
            <a:ext cx="627888" cy="625856"/>
          </a:xfrm>
          <a:prstGeom prst="rect">
            <a:avLst/>
          </a:prstGeom>
        </p:spPr>
      </p:pic>
      <p:pic>
        <p:nvPicPr>
          <p:cNvPr id="14" name="Picture 13" descr="Lapto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272" y="504952"/>
            <a:ext cx="824804" cy="554640"/>
          </a:xfrm>
          <a:prstGeom prst="rect">
            <a:avLst/>
          </a:prstGeom>
        </p:spPr>
      </p:pic>
      <p:pic>
        <p:nvPicPr>
          <p:cNvPr id="15" name="Picture 14" descr="Mobile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3803" y="473261"/>
            <a:ext cx="367792" cy="633984"/>
          </a:xfrm>
          <a:prstGeom prst="rect">
            <a:avLst/>
          </a:prstGeom>
        </p:spPr>
      </p:pic>
      <p:pic>
        <p:nvPicPr>
          <p:cNvPr id="16" name="Picture 15" descr="Router_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676" y="430688"/>
            <a:ext cx="627888" cy="627888"/>
          </a:xfrm>
          <a:prstGeom prst="rect">
            <a:avLst/>
          </a:prstGeom>
        </p:spPr>
      </p:pic>
      <p:pic>
        <p:nvPicPr>
          <p:cNvPr id="18" name="Picture 17" descr="Switch_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485" y="429672"/>
            <a:ext cx="627888" cy="629920"/>
          </a:xfrm>
          <a:prstGeom prst="rect">
            <a:avLst/>
          </a:prstGeom>
        </p:spPr>
      </p:pic>
      <p:pic>
        <p:nvPicPr>
          <p:cNvPr id="19" name="Picture 18" descr="Tablet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0496" y="473261"/>
            <a:ext cx="475488" cy="62788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54134" y="1181519"/>
            <a:ext cx="87357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Data Base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26205" y="1124623"/>
            <a:ext cx="72167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Firewall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830263" y="1411608"/>
            <a:ext cx="67197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Mobile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101174" y="1247462"/>
            <a:ext cx="75469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Desktop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3609" y="1181519"/>
            <a:ext cx="65402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Router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780753" y="1288770"/>
            <a:ext cx="66332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Laptop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543567" y="1181519"/>
            <a:ext cx="63972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Switch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305412" y="1345666"/>
            <a:ext cx="60651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Tablet</a:t>
            </a:r>
          </a:p>
        </p:txBody>
      </p:sp>
      <p:pic>
        <p:nvPicPr>
          <p:cNvPr id="45" name="Picture 44" descr="Signal Tower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27" y="2278548"/>
            <a:ext cx="499872" cy="619760"/>
          </a:xfrm>
          <a:prstGeom prst="rect">
            <a:avLst/>
          </a:prstGeom>
        </p:spPr>
      </p:pic>
      <p:pic>
        <p:nvPicPr>
          <p:cNvPr id="49" name="Picture 48" descr="CPU_Memory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8580" y="2278548"/>
            <a:ext cx="611632" cy="59944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564623" y="3022600"/>
            <a:ext cx="105259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Signal Tower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390147" y="3022600"/>
            <a:ext cx="47320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CPU</a:t>
            </a:r>
          </a:p>
        </p:txBody>
      </p:sp>
      <p:pic>
        <p:nvPicPr>
          <p:cNvPr id="54" name="Picture 53" descr="Home Router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4423" y="2278548"/>
            <a:ext cx="627888" cy="554736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3370929" y="3022600"/>
            <a:ext cx="110927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Home Router</a:t>
            </a:r>
          </a:p>
        </p:txBody>
      </p:sp>
      <p:pic>
        <p:nvPicPr>
          <p:cNvPr id="56" name="Picture 55" descr="deploy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7160" y="2278548"/>
            <a:ext cx="623824" cy="631952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4864754" y="3022600"/>
            <a:ext cx="66954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Deploy</a:t>
            </a:r>
          </a:p>
        </p:txBody>
      </p:sp>
    </p:spTree>
    <p:extLst>
      <p:ext uri="{BB962C8B-B14F-4D97-AF65-F5344CB8AC3E}">
        <p14:creationId xmlns:p14="http://schemas.microsoft.com/office/powerpoint/2010/main" val="2064677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DA104C02-9C9E-4000-AFDF-2B5D2768A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302" y="480780"/>
            <a:ext cx="9818508" cy="456059"/>
          </a:xfrm>
        </p:spPr>
        <p:txBody>
          <a:bodyPr/>
          <a:lstStyle/>
          <a:p>
            <a:r>
              <a:rPr lang="en-US" b="1" i="0" dirty="0"/>
              <a:t>Topology: L3 (routed) mode w/o SNAT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6FCAB43-37E1-4170-8B05-18067B8F42EB}"/>
              </a:ext>
            </a:extLst>
          </p:cNvPr>
          <p:cNvCxnSpPr/>
          <p:nvPr/>
        </p:nvCxnSpPr>
        <p:spPr bwMode="auto">
          <a:xfrm>
            <a:off x="6225106" y="3094703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D329AB-35B8-4DF3-B784-25F9D0C80B83}"/>
              </a:ext>
            </a:extLst>
          </p:cNvPr>
          <p:cNvCxnSpPr/>
          <p:nvPr/>
        </p:nvCxnSpPr>
        <p:spPr bwMode="auto">
          <a:xfrm>
            <a:off x="4962067" y="3094703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576C90-80C8-4875-8659-6EEAD89597B9}"/>
              </a:ext>
            </a:extLst>
          </p:cNvPr>
          <p:cNvCxnSpPr/>
          <p:nvPr/>
        </p:nvCxnSpPr>
        <p:spPr bwMode="auto">
          <a:xfrm>
            <a:off x="1965743" y="4467073"/>
            <a:ext cx="2721947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2A89529-D751-4442-944A-DCCDFF3DE482}"/>
              </a:ext>
            </a:extLst>
          </p:cNvPr>
          <p:cNvCxnSpPr/>
          <p:nvPr/>
        </p:nvCxnSpPr>
        <p:spPr bwMode="auto">
          <a:xfrm flipV="1">
            <a:off x="6147309" y="4475136"/>
            <a:ext cx="2639699" cy="784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AC4176-AD43-4FF6-9DD4-AE6D8BE0C376}"/>
              </a:ext>
            </a:extLst>
          </p:cNvPr>
          <p:cNvCxnSpPr/>
          <p:nvPr/>
        </p:nvCxnSpPr>
        <p:spPr bwMode="auto">
          <a:xfrm>
            <a:off x="1970779" y="5161542"/>
            <a:ext cx="2721947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lg" len="med"/>
            <a:tailEnd type="non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80461CC-9032-4346-9814-30A5D42D4884}"/>
              </a:ext>
            </a:extLst>
          </p:cNvPr>
          <p:cNvCxnSpPr/>
          <p:nvPr/>
        </p:nvCxnSpPr>
        <p:spPr bwMode="auto">
          <a:xfrm>
            <a:off x="6157153" y="5188353"/>
            <a:ext cx="2570696" cy="1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lg" len="med"/>
            <a:tailEnd type="none" w="lg" len="med"/>
          </a:ln>
          <a:effectLst/>
        </p:spPr>
      </p:cxn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74B5517-9254-4E1E-8FF2-3CAC6EAE41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680166"/>
              </p:ext>
            </p:extLst>
          </p:nvPr>
        </p:nvGraphicFramePr>
        <p:xfrm>
          <a:off x="2319902" y="4532567"/>
          <a:ext cx="2013628" cy="548640"/>
        </p:xfrm>
        <a:graphic>
          <a:graphicData uri="http://schemas.openxmlformats.org/drawingml/2006/table">
            <a:tbl>
              <a:tblPr firstRow="1" bandRow="1">
                <a:effectLst/>
                <a:tableStyleId>{073A0DAA-6AF3-43AB-8588-CEC1D06C72B9}</a:tableStyleId>
              </a:tblPr>
              <a:tblGrid>
                <a:gridCol w="1006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236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Source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IP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Dest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IP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36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200.0.0.1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100.0.0.10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6917393-B0A4-493C-9A5E-0ECFADEF77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181419"/>
              </p:ext>
            </p:extLst>
          </p:nvPr>
        </p:nvGraphicFramePr>
        <p:xfrm>
          <a:off x="6435687" y="4531965"/>
          <a:ext cx="2013628" cy="548640"/>
        </p:xfrm>
        <a:graphic>
          <a:graphicData uri="http://schemas.openxmlformats.org/drawingml/2006/table">
            <a:tbl>
              <a:tblPr firstRow="1" bandRow="1">
                <a:effectLst/>
                <a:tableStyleId>{073A0DAA-6AF3-43AB-8588-CEC1D06C72B9}</a:tableStyleId>
              </a:tblPr>
              <a:tblGrid>
                <a:gridCol w="1006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236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Source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IP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Dest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IP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36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200.0.0.1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100.0.1.100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71C85AE-8AD1-498D-815F-5853C6F689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64800"/>
              </p:ext>
            </p:extLst>
          </p:nvPr>
        </p:nvGraphicFramePr>
        <p:xfrm>
          <a:off x="2319902" y="5281141"/>
          <a:ext cx="2013628" cy="548640"/>
        </p:xfrm>
        <a:graphic>
          <a:graphicData uri="http://schemas.openxmlformats.org/drawingml/2006/table">
            <a:tbl>
              <a:tblPr firstRow="1" bandRow="1">
                <a:effectLst/>
                <a:tableStyleId>{073A0DAA-6AF3-43AB-8588-CEC1D06C72B9}</a:tableStyleId>
              </a:tblPr>
              <a:tblGrid>
                <a:gridCol w="1006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2361"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Dest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IP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Source IP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36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200.0.0.1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100.0.0.10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C7757DD-09B3-458D-BADA-956F88D511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506586"/>
              </p:ext>
            </p:extLst>
          </p:nvPr>
        </p:nvGraphicFramePr>
        <p:xfrm>
          <a:off x="6435687" y="5312977"/>
          <a:ext cx="2013628" cy="548640"/>
        </p:xfrm>
        <a:graphic>
          <a:graphicData uri="http://schemas.openxmlformats.org/drawingml/2006/table">
            <a:tbl>
              <a:tblPr firstRow="1" bandRow="1">
                <a:effectLst/>
                <a:tableStyleId>{073A0DAA-6AF3-43AB-8588-CEC1D06C72B9}</a:tableStyleId>
              </a:tblPr>
              <a:tblGrid>
                <a:gridCol w="1006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2361"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Dest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IP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Source IP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76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200.0.0.1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100.0.1.100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916CF23-B492-4CD3-BD63-6FDFDC644AF7}"/>
              </a:ext>
            </a:extLst>
          </p:cNvPr>
          <p:cNvCxnSpPr/>
          <p:nvPr/>
        </p:nvCxnSpPr>
        <p:spPr bwMode="auto">
          <a:xfrm>
            <a:off x="4401190" y="3085475"/>
            <a:ext cx="1463040" cy="3964"/>
          </a:xfrm>
          <a:prstGeom prst="line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18CC5FC-B0CA-4E9B-A987-1E8952264313}"/>
              </a:ext>
            </a:extLst>
          </p:cNvPr>
          <p:cNvCxnSpPr>
            <a:cxnSpLocks/>
          </p:cNvCxnSpPr>
          <p:nvPr/>
        </p:nvCxnSpPr>
        <p:spPr bwMode="auto">
          <a:xfrm>
            <a:off x="6375103" y="1918548"/>
            <a:ext cx="0" cy="883787"/>
          </a:xfrm>
          <a:prstGeom prst="line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336B76E-F632-435E-B8CE-0ED60AB10614}"/>
              </a:ext>
            </a:extLst>
          </p:cNvPr>
          <p:cNvCxnSpPr>
            <a:cxnSpLocks/>
          </p:cNvCxnSpPr>
          <p:nvPr/>
        </p:nvCxnSpPr>
        <p:spPr bwMode="auto">
          <a:xfrm flipV="1">
            <a:off x="6518469" y="3080893"/>
            <a:ext cx="3464610" cy="8546"/>
          </a:xfrm>
          <a:prstGeom prst="line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021EA33-AE22-47AF-8D25-BE88B4CBC17D}"/>
              </a:ext>
            </a:extLst>
          </p:cNvPr>
          <p:cNvCxnSpPr>
            <a:cxnSpLocks/>
          </p:cNvCxnSpPr>
          <p:nvPr/>
        </p:nvCxnSpPr>
        <p:spPr bwMode="auto">
          <a:xfrm>
            <a:off x="3025204" y="3094703"/>
            <a:ext cx="73854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277EB1D-CDF9-4454-8B85-73D2555B6CD1}"/>
              </a:ext>
            </a:extLst>
          </p:cNvPr>
          <p:cNvCxnSpPr/>
          <p:nvPr/>
        </p:nvCxnSpPr>
        <p:spPr bwMode="auto">
          <a:xfrm>
            <a:off x="1542117" y="2215234"/>
            <a:ext cx="372862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Elbow Connector 63">
            <a:extLst>
              <a:ext uri="{FF2B5EF4-FFF2-40B4-BE49-F238E27FC236}">
                <a16:creationId xmlns:a16="http://schemas.microsoft.com/office/drawing/2014/main" id="{C45D807A-A25E-41BA-8D28-7A0348314E21}"/>
              </a:ext>
            </a:extLst>
          </p:cNvPr>
          <p:cNvCxnSpPr>
            <a:cxnSpLocks/>
          </p:cNvCxnSpPr>
          <p:nvPr/>
        </p:nvCxnSpPr>
        <p:spPr bwMode="auto">
          <a:xfrm rot="10800000" flipH="1" flipV="1">
            <a:off x="9930540" y="2562937"/>
            <a:ext cx="4477" cy="1022093"/>
          </a:xfrm>
          <a:prstGeom prst="bentConnector3">
            <a:avLst>
              <a:gd name="adj1" fmla="val -5106098"/>
            </a:avLst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5725D5E-AB37-4A42-915D-D8777311FA9B}"/>
              </a:ext>
            </a:extLst>
          </p:cNvPr>
          <p:cNvSpPr txBox="1"/>
          <p:nvPr/>
        </p:nvSpPr>
        <p:spPr>
          <a:xfrm>
            <a:off x="4611979" y="2850328"/>
            <a:ext cx="10922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100.0.0.0/24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4B9C3C-9DC9-4BA4-832E-C4DBC271783D}"/>
              </a:ext>
            </a:extLst>
          </p:cNvPr>
          <p:cNvSpPr txBox="1"/>
          <p:nvPr/>
        </p:nvSpPr>
        <p:spPr>
          <a:xfrm>
            <a:off x="756458" y="3382630"/>
            <a:ext cx="78565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200.0.0.1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7318DC-441D-4C11-8311-A2390E7EF92E}"/>
              </a:ext>
            </a:extLst>
          </p:cNvPr>
          <p:cNvSpPr txBox="1"/>
          <p:nvPr/>
        </p:nvSpPr>
        <p:spPr>
          <a:xfrm>
            <a:off x="7077492" y="2735041"/>
            <a:ext cx="102692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100.0.1.0/24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4D3605-82B2-4485-8485-EE5C63A34748}"/>
              </a:ext>
            </a:extLst>
          </p:cNvPr>
          <p:cNvSpPr txBox="1"/>
          <p:nvPr/>
        </p:nvSpPr>
        <p:spPr>
          <a:xfrm>
            <a:off x="8429207" y="2439762"/>
            <a:ext cx="138033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100.0.1.[100-200]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383F4CA-66FF-4BDB-BC88-EB3C19828A94}"/>
              </a:ext>
            </a:extLst>
          </p:cNvPr>
          <p:cNvSpPr txBox="1"/>
          <p:nvPr/>
        </p:nvSpPr>
        <p:spPr>
          <a:xfrm>
            <a:off x="4849666" y="1914836"/>
            <a:ext cx="1191786" cy="276999"/>
          </a:xfrm>
          <a:prstGeom prst="rect">
            <a:avLst/>
          </a:prstGeom>
          <a:noFill/>
          <a:ln>
            <a:noFill/>
          </a:ln>
        </p:spPr>
        <p:txBody>
          <a:bodyPr wrap="square" lIns="91440" rIns="91440" rtlCol="0">
            <a:spAutoFit/>
          </a:bodyPr>
          <a:lstStyle/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VIP = 100.0.0.10</a:t>
            </a:r>
          </a:p>
        </p:txBody>
      </p:sp>
      <p:pic>
        <p:nvPicPr>
          <p:cNvPr id="43" name="Picture 42" descr="Switch_1.png">
            <a:extLst>
              <a:ext uri="{FF2B5EF4-FFF2-40B4-BE49-F238E27FC236}">
                <a16:creationId xmlns:a16="http://schemas.microsoft.com/office/drawing/2014/main" id="{A3FEE956-67A0-4F45-9A28-E0193B7409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581" y="2789405"/>
            <a:ext cx="627888" cy="629920"/>
          </a:xfrm>
          <a:prstGeom prst="rect">
            <a:avLst/>
          </a:prstGeom>
        </p:spPr>
      </p:pic>
      <p:pic>
        <p:nvPicPr>
          <p:cNvPr id="44" name="Picture 43" descr="Product-Thunder_Hardware.png">
            <a:extLst>
              <a:ext uri="{FF2B5EF4-FFF2-40B4-BE49-F238E27FC236}">
                <a16:creationId xmlns:a16="http://schemas.microsoft.com/office/drawing/2014/main" id="{7AB9A7E6-5FD5-4E39-A55A-D42EACEA18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362" y="1580205"/>
            <a:ext cx="1237488" cy="327152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8ADDFF0-9467-484B-A478-84D0C669D4DD}"/>
              </a:ext>
            </a:extLst>
          </p:cNvPr>
          <p:cNvCxnSpPr>
            <a:cxnSpLocks/>
          </p:cNvCxnSpPr>
          <p:nvPr/>
        </p:nvCxnSpPr>
        <p:spPr bwMode="auto">
          <a:xfrm>
            <a:off x="6129488" y="1907357"/>
            <a:ext cx="0" cy="883787"/>
          </a:xfrm>
          <a:prstGeom prst="line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2" name="Picture 51" descr="Router_1.png">
            <a:extLst>
              <a:ext uri="{FF2B5EF4-FFF2-40B4-BE49-F238E27FC236}">
                <a16:creationId xmlns:a16="http://schemas.microsoft.com/office/drawing/2014/main" id="{9813494A-C407-47A6-A412-231FBBA2D7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097" y="2776795"/>
            <a:ext cx="627888" cy="627888"/>
          </a:xfrm>
          <a:prstGeom prst="rect">
            <a:avLst/>
          </a:prstGeom>
        </p:spPr>
      </p:pic>
      <p:pic>
        <p:nvPicPr>
          <p:cNvPr id="54" name="Picture 53" descr="Internet.png">
            <a:extLst>
              <a:ext uri="{FF2B5EF4-FFF2-40B4-BE49-F238E27FC236}">
                <a16:creationId xmlns:a16="http://schemas.microsoft.com/office/drawing/2014/main" id="{F4FE3A92-78B7-4CF1-9F42-0E3C95F4E3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427" y="2751330"/>
            <a:ext cx="843547" cy="6313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34375A2-3F50-4609-B961-C79F852BD9D8}"/>
              </a:ext>
            </a:extLst>
          </p:cNvPr>
          <p:cNvCxnSpPr>
            <a:cxnSpLocks/>
          </p:cNvCxnSpPr>
          <p:nvPr/>
        </p:nvCxnSpPr>
        <p:spPr bwMode="auto">
          <a:xfrm>
            <a:off x="1490887" y="3104365"/>
            <a:ext cx="73854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6" name="Picture 55" descr="Laptop.png">
            <a:extLst>
              <a:ext uri="{FF2B5EF4-FFF2-40B4-BE49-F238E27FC236}">
                <a16:creationId xmlns:a16="http://schemas.microsoft.com/office/drawing/2014/main" id="{52586894-8981-43E1-ACAE-2ECFAEFD82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09" y="2827990"/>
            <a:ext cx="824804" cy="554640"/>
          </a:xfrm>
          <a:prstGeom prst="rect">
            <a:avLst/>
          </a:prstGeom>
        </p:spPr>
      </p:pic>
      <p:pic>
        <p:nvPicPr>
          <p:cNvPr id="57" name="Picture 56" descr="Server.png">
            <a:extLst>
              <a:ext uri="{FF2B5EF4-FFF2-40B4-BE49-F238E27FC236}">
                <a16:creationId xmlns:a16="http://schemas.microsoft.com/office/drawing/2014/main" id="{722861B4-8AF7-4745-B5F8-247550590A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0540" y="2424178"/>
            <a:ext cx="1133856" cy="327152"/>
          </a:xfrm>
          <a:prstGeom prst="rect">
            <a:avLst/>
          </a:prstGeom>
        </p:spPr>
      </p:pic>
      <p:pic>
        <p:nvPicPr>
          <p:cNvPr id="58" name="Picture 57" descr="Server.png">
            <a:extLst>
              <a:ext uri="{FF2B5EF4-FFF2-40B4-BE49-F238E27FC236}">
                <a16:creationId xmlns:a16="http://schemas.microsoft.com/office/drawing/2014/main" id="{AF4E0566-B84C-41FC-BA70-549475C579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1049" y="2931127"/>
            <a:ext cx="1133856" cy="327152"/>
          </a:xfrm>
          <a:prstGeom prst="rect">
            <a:avLst/>
          </a:prstGeom>
        </p:spPr>
      </p:pic>
      <p:pic>
        <p:nvPicPr>
          <p:cNvPr id="59" name="Picture 58" descr="Server.png">
            <a:extLst>
              <a:ext uri="{FF2B5EF4-FFF2-40B4-BE49-F238E27FC236}">
                <a16:creationId xmlns:a16="http://schemas.microsoft.com/office/drawing/2014/main" id="{1B45F112-8694-4F1C-8A2B-F6DC289F8D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5017" y="3418640"/>
            <a:ext cx="1133856" cy="327152"/>
          </a:xfrm>
          <a:prstGeom prst="rect">
            <a:avLst/>
          </a:prstGeom>
        </p:spPr>
      </p:pic>
      <p:pic>
        <p:nvPicPr>
          <p:cNvPr id="60" name="Picture 59" descr="User.png">
            <a:extLst>
              <a:ext uri="{FF2B5EF4-FFF2-40B4-BE49-F238E27FC236}">
                <a16:creationId xmlns:a16="http://schemas.microsoft.com/office/drawing/2014/main" id="{AD9E3DAB-4EC5-4385-9E74-3119388779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76" y="4197110"/>
            <a:ext cx="378840" cy="512840"/>
          </a:xfrm>
          <a:prstGeom prst="rect">
            <a:avLst/>
          </a:prstGeom>
        </p:spPr>
      </p:pic>
      <p:pic>
        <p:nvPicPr>
          <p:cNvPr id="61" name="Picture 60" descr="User.png">
            <a:extLst>
              <a:ext uri="{FF2B5EF4-FFF2-40B4-BE49-F238E27FC236}">
                <a16:creationId xmlns:a16="http://schemas.microsoft.com/office/drawing/2014/main" id="{E05C8D84-C314-41A0-9F29-BE24F254C0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76" y="4894904"/>
            <a:ext cx="378840" cy="512840"/>
          </a:xfrm>
          <a:prstGeom prst="rect">
            <a:avLst/>
          </a:prstGeom>
        </p:spPr>
      </p:pic>
      <p:pic>
        <p:nvPicPr>
          <p:cNvPr id="62" name="Picture 61" descr="Server.png">
            <a:extLst>
              <a:ext uri="{FF2B5EF4-FFF2-40B4-BE49-F238E27FC236}">
                <a16:creationId xmlns:a16="http://schemas.microsoft.com/office/drawing/2014/main" id="{76E6A581-A5CF-429F-A56B-1EF6231A08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5093" y="4338229"/>
            <a:ext cx="1133856" cy="327152"/>
          </a:xfrm>
          <a:prstGeom prst="rect">
            <a:avLst/>
          </a:prstGeom>
        </p:spPr>
      </p:pic>
      <p:pic>
        <p:nvPicPr>
          <p:cNvPr id="63" name="Picture 62" descr="Server.png">
            <a:extLst>
              <a:ext uri="{FF2B5EF4-FFF2-40B4-BE49-F238E27FC236}">
                <a16:creationId xmlns:a16="http://schemas.microsoft.com/office/drawing/2014/main" id="{A9C24CF3-8856-415E-B59E-205DBA3A10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5093" y="5069917"/>
            <a:ext cx="1133856" cy="327152"/>
          </a:xfrm>
          <a:prstGeom prst="rect">
            <a:avLst/>
          </a:prstGeom>
        </p:spPr>
      </p:pic>
      <p:pic>
        <p:nvPicPr>
          <p:cNvPr id="64" name="Picture 63" descr="Product-Thunder_Hardware.png">
            <a:extLst>
              <a:ext uri="{FF2B5EF4-FFF2-40B4-BE49-F238E27FC236}">
                <a16:creationId xmlns:a16="http://schemas.microsoft.com/office/drawing/2014/main" id="{3266E8A2-30BE-4BB8-B8EF-2D6237129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4490" y="5021322"/>
            <a:ext cx="1237488" cy="327152"/>
          </a:xfrm>
          <a:prstGeom prst="rect">
            <a:avLst/>
          </a:prstGeom>
        </p:spPr>
      </p:pic>
      <p:pic>
        <p:nvPicPr>
          <p:cNvPr id="65" name="Picture 64" descr="Product-Thunder_Hardware.png">
            <a:extLst>
              <a:ext uri="{FF2B5EF4-FFF2-40B4-BE49-F238E27FC236}">
                <a16:creationId xmlns:a16="http://schemas.microsoft.com/office/drawing/2014/main" id="{5832C8D0-52D9-4072-9208-CD47DA705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4490" y="4338229"/>
            <a:ext cx="1237488" cy="327152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E6EA1EFA-628D-4E6A-9C9A-D6A397449940}"/>
              </a:ext>
            </a:extLst>
          </p:cNvPr>
          <p:cNvSpPr txBox="1"/>
          <p:nvPr/>
        </p:nvSpPr>
        <p:spPr>
          <a:xfrm>
            <a:off x="6888001" y="1611388"/>
            <a:ext cx="1405908" cy="276999"/>
          </a:xfrm>
          <a:prstGeom prst="rect">
            <a:avLst/>
          </a:prstGeom>
          <a:noFill/>
          <a:ln>
            <a:noFill/>
          </a:ln>
        </p:spPr>
        <p:txBody>
          <a:bodyPr wrap="square" lIns="91440" rIns="91440" rtlCol="0">
            <a:spAutoFit/>
          </a:bodyPr>
          <a:lstStyle/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SNAT = 100.0.1.50</a:t>
            </a:r>
          </a:p>
        </p:txBody>
      </p:sp>
    </p:spTree>
    <p:extLst>
      <p:ext uri="{BB962C8B-B14F-4D97-AF65-F5344CB8AC3E}">
        <p14:creationId xmlns:p14="http://schemas.microsoft.com/office/powerpoint/2010/main" val="323529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ud Stor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0003" y="429672"/>
            <a:ext cx="640080" cy="629920"/>
          </a:xfrm>
          <a:prstGeom prst="rect">
            <a:avLst/>
          </a:prstGeom>
        </p:spPr>
      </p:pic>
      <p:pic>
        <p:nvPicPr>
          <p:cNvPr id="3" name="Picture 2" descr="Data Center Firewal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6196" y="3614672"/>
            <a:ext cx="629920" cy="642112"/>
          </a:xfrm>
          <a:prstGeom prst="rect">
            <a:avLst/>
          </a:prstGeom>
        </p:spPr>
      </p:pic>
      <p:pic>
        <p:nvPicPr>
          <p:cNvPr id="4" name="Picture 3" descr="Databas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27" y="429672"/>
            <a:ext cx="583184" cy="629920"/>
          </a:xfrm>
          <a:prstGeom prst="rect">
            <a:avLst/>
          </a:prstGeom>
        </p:spPr>
      </p:pic>
      <p:pic>
        <p:nvPicPr>
          <p:cNvPr id="5" name="Picture 4" descr="Deskto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9363" y="3590641"/>
            <a:ext cx="721360" cy="629920"/>
          </a:xfrm>
          <a:prstGeom prst="rect">
            <a:avLst/>
          </a:prstGeom>
        </p:spPr>
      </p:pic>
      <p:pic>
        <p:nvPicPr>
          <p:cNvPr id="6" name="Picture 5" descr="DNS Firewall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6099" y="1980959"/>
            <a:ext cx="627888" cy="623824"/>
          </a:xfrm>
          <a:prstGeom prst="rect">
            <a:avLst/>
          </a:prstGeom>
        </p:spPr>
      </p:pic>
      <p:pic>
        <p:nvPicPr>
          <p:cNvPr id="7" name="Picture 6" descr="Entertainment Device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623" y="5215299"/>
            <a:ext cx="713232" cy="627888"/>
          </a:xfrm>
          <a:prstGeom prst="rect">
            <a:avLst/>
          </a:prstGeom>
        </p:spPr>
      </p:pic>
      <p:pic>
        <p:nvPicPr>
          <p:cNvPr id="8" name="Picture 7" descr="Firewall L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0723" y="1979943"/>
            <a:ext cx="627888" cy="625856"/>
          </a:xfrm>
          <a:prstGeom prst="rect">
            <a:avLst/>
          </a:prstGeom>
        </p:spPr>
      </p:pic>
      <p:pic>
        <p:nvPicPr>
          <p:cNvPr id="9" name="Picture 8" descr="Firewall_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975" y="2026913"/>
            <a:ext cx="627888" cy="625856"/>
          </a:xfrm>
          <a:prstGeom prst="rect">
            <a:avLst/>
          </a:prstGeom>
        </p:spPr>
      </p:pic>
      <p:pic>
        <p:nvPicPr>
          <p:cNvPr id="10" name="Picture 9" descr="Firewall-Breached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244" y="2022172"/>
            <a:ext cx="623824" cy="629920"/>
          </a:xfrm>
          <a:prstGeom prst="rect">
            <a:avLst/>
          </a:prstGeom>
        </p:spPr>
      </p:pic>
      <p:pic>
        <p:nvPicPr>
          <p:cNvPr id="11" name="Picture 10" descr="High-Performance Firewall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1311" y="1982991"/>
            <a:ext cx="625856" cy="619760"/>
          </a:xfrm>
          <a:prstGeom prst="rect">
            <a:avLst/>
          </a:prstGeom>
        </p:spPr>
      </p:pic>
      <p:pic>
        <p:nvPicPr>
          <p:cNvPr id="12" name="Picture 11" descr="Interactive Service Map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3987" y="5217331"/>
            <a:ext cx="721360" cy="629920"/>
          </a:xfrm>
          <a:prstGeom prst="rect">
            <a:avLst/>
          </a:prstGeom>
        </p:spPr>
      </p:pic>
      <p:pic>
        <p:nvPicPr>
          <p:cNvPr id="13" name="Picture 12" descr="Key Storage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8388" y="429672"/>
            <a:ext cx="605536" cy="629920"/>
          </a:xfrm>
          <a:prstGeom prst="rect">
            <a:avLst/>
          </a:prstGeom>
        </p:spPr>
      </p:pic>
      <p:pic>
        <p:nvPicPr>
          <p:cNvPr id="14" name="Picture 13" descr="Laptop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5863" y="3590641"/>
            <a:ext cx="936752" cy="629920"/>
          </a:xfrm>
          <a:prstGeom prst="rect">
            <a:avLst/>
          </a:prstGeom>
        </p:spPr>
      </p:pic>
      <p:pic>
        <p:nvPicPr>
          <p:cNvPr id="15" name="Picture 14" descr="Mobile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023" y="5215299"/>
            <a:ext cx="367792" cy="633984"/>
          </a:xfrm>
          <a:prstGeom prst="rect">
            <a:avLst/>
          </a:prstGeom>
        </p:spPr>
      </p:pic>
      <p:pic>
        <p:nvPicPr>
          <p:cNvPr id="16" name="Picture 15" descr="Router_1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295" y="430688"/>
            <a:ext cx="627888" cy="627888"/>
          </a:xfrm>
          <a:prstGeom prst="rect">
            <a:avLst/>
          </a:prstGeom>
        </p:spPr>
      </p:pic>
      <p:pic>
        <p:nvPicPr>
          <p:cNvPr id="17" name="Picture 16" descr="Secure Laptop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2780" y="5219363"/>
            <a:ext cx="936752" cy="629920"/>
          </a:xfrm>
          <a:prstGeom prst="rect">
            <a:avLst/>
          </a:prstGeom>
        </p:spPr>
      </p:pic>
      <p:pic>
        <p:nvPicPr>
          <p:cNvPr id="18" name="Picture 17" descr="Switch_1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0723" y="429672"/>
            <a:ext cx="627888" cy="629920"/>
          </a:xfrm>
          <a:prstGeom prst="rect">
            <a:avLst/>
          </a:prstGeom>
        </p:spPr>
      </p:pic>
      <p:pic>
        <p:nvPicPr>
          <p:cNvPr id="19" name="Picture 18" descr="Tablet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923" y="3610769"/>
            <a:ext cx="475488" cy="627888"/>
          </a:xfrm>
          <a:prstGeom prst="rect">
            <a:avLst/>
          </a:prstGeom>
        </p:spPr>
      </p:pic>
      <p:pic>
        <p:nvPicPr>
          <p:cNvPr id="20" name="Picture 19" descr="WAF_Web Application Firewall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879" y="3620089"/>
            <a:ext cx="640080" cy="627888"/>
          </a:xfrm>
          <a:prstGeom prst="rect">
            <a:avLst/>
          </a:prstGeom>
        </p:spPr>
      </p:pic>
      <p:pic>
        <p:nvPicPr>
          <p:cNvPr id="21" name="Picture 20" descr="Webinar.pn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9363" y="5219363"/>
            <a:ext cx="721360" cy="62992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54134" y="1181519"/>
            <a:ext cx="87357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Data Base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0083" y="2717800"/>
            <a:ext cx="72167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Firewall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5032" y="4343401"/>
            <a:ext cx="1791773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WAF / Web Application</a:t>
            </a:r>
            <a:br>
              <a:rPr lang="en-US" sz="1333" dirty="0"/>
            </a:br>
            <a:r>
              <a:rPr lang="en-US" sz="1333" dirty="0"/>
              <a:t>Firewall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4930" y="5969000"/>
            <a:ext cx="67197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Mobile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23649" y="1181519"/>
            <a:ext cx="99501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Key Storage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68707" y="2717800"/>
            <a:ext cx="150489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Firewall - Breached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15474" y="4343401"/>
            <a:ext cx="1011367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Data Center</a:t>
            </a:r>
            <a:br>
              <a:rPr lang="en-US" sz="1333" dirty="0"/>
            </a:br>
            <a:r>
              <a:rPr lang="en-US" sz="1333" dirty="0"/>
              <a:t>Firewall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91658" y="5867400"/>
            <a:ext cx="125899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Secured Laptop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35945" y="1181519"/>
            <a:ext cx="114819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Cloud Storage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382496" y="2717800"/>
            <a:ext cx="105509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DNS Firewall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32697" y="4343400"/>
            <a:ext cx="75469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Desktop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22631" y="5885543"/>
            <a:ext cx="77482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Webinar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37228" y="1181519"/>
            <a:ext cx="65402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Router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642118" y="2717801"/>
            <a:ext cx="1444242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High-Performance</a:t>
            </a:r>
            <a:br>
              <a:rPr lang="en-US" sz="1333" dirty="0"/>
            </a:br>
            <a:r>
              <a:rPr lang="en-US" sz="1333" dirty="0"/>
              <a:t>Firewall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32579" y="4343400"/>
            <a:ext cx="66332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Laptop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85409" y="5885543"/>
            <a:ext cx="175766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Entertainment Devices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304805" y="1181519"/>
            <a:ext cx="63972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Switch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162041" y="2717800"/>
            <a:ext cx="92525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Firewall LB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321412" y="4343400"/>
            <a:ext cx="60651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Tablet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895270" y="5885544"/>
            <a:ext cx="1458796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Interactive Service</a:t>
            </a:r>
            <a:br>
              <a:rPr lang="en-US" sz="1333" dirty="0"/>
            </a:br>
            <a:r>
              <a:rPr lang="en-US" sz="1333" dirty="0"/>
              <a:t>Map</a:t>
            </a:r>
          </a:p>
        </p:txBody>
      </p:sp>
    </p:spTree>
    <p:extLst>
      <p:ext uri="{BB962C8B-B14F-4D97-AF65-F5344CB8AC3E}">
        <p14:creationId xmlns:p14="http://schemas.microsoft.com/office/powerpoint/2010/main" val="394367306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ck-On_Secur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644" y="617389"/>
            <a:ext cx="489712" cy="627888"/>
          </a:xfrm>
          <a:prstGeom prst="rect">
            <a:avLst/>
          </a:prstGeom>
        </p:spPr>
      </p:pic>
      <p:pic>
        <p:nvPicPr>
          <p:cNvPr id="7" name="Picture 6" descr="Lock-Off_Non Secur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3727" y="617389"/>
            <a:ext cx="489712" cy="627888"/>
          </a:xfrm>
          <a:prstGeom prst="rect">
            <a:avLst/>
          </a:prstGeom>
        </p:spPr>
      </p:pic>
      <p:pic>
        <p:nvPicPr>
          <p:cNvPr id="8" name="Picture 7" descr="Extended Life Security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4355" y="617389"/>
            <a:ext cx="487680" cy="627888"/>
          </a:xfrm>
          <a:prstGeom prst="rect">
            <a:avLst/>
          </a:prstGeom>
        </p:spPr>
      </p:pic>
      <p:pic>
        <p:nvPicPr>
          <p:cNvPr id="9" name="Picture 8" descr="Secure_Openes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419" y="617389"/>
            <a:ext cx="489712" cy="627888"/>
          </a:xfrm>
          <a:prstGeom prst="rect">
            <a:avLst/>
          </a:prstGeom>
        </p:spPr>
      </p:pic>
      <p:pic>
        <p:nvPicPr>
          <p:cNvPr id="10" name="Picture 9" descr="Secured ADC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9055" y="617389"/>
            <a:ext cx="487680" cy="627888"/>
          </a:xfrm>
          <a:prstGeom prst="rect">
            <a:avLst/>
          </a:prstGeom>
        </p:spPr>
      </p:pic>
      <p:pic>
        <p:nvPicPr>
          <p:cNvPr id="11" name="Picture 10" descr="SSL Decrypted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5975" y="2262849"/>
            <a:ext cx="585216" cy="627888"/>
          </a:xfrm>
          <a:prstGeom prst="rect">
            <a:avLst/>
          </a:prstGeom>
        </p:spPr>
      </p:pic>
      <p:pic>
        <p:nvPicPr>
          <p:cNvPr id="12" name="Picture 11" descr="SSL Encrypted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876" y="2262849"/>
            <a:ext cx="587248" cy="627888"/>
          </a:xfrm>
          <a:prstGeom prst="rect">
            <a:avLst/>
          </a:prstGeom>
        </p:spPr>
      </p:pic>
      <p:pic>
        <p:nvPicPr>
          <p:cNvPr id="13" name="Picture 12" descr="High-Performance SSL_Security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9805" y="617389"/>
            <a:ext cx="554736" cy="627888"/>
          </a:xfrm>
          <a:prstGeom prst="rect">
            <a:avLst/>
          </a:prstGeom>
        </p:spPr>
      </p:pic>
      <p:pic>
        <p:nvPicPr>
          <p:cNvPr id="14" name="Picture 13" descr="High Security Efficacy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8495" y="617389"/>
            <a:ext cx="489712" cy="627888"/>
          </a:xfrm>
          <a:prstGeom prst="rect">
            <a:avLst/>
          </a:prstGeom>
        </p:spPr>
      </p:pic>
      <p:pic>
        <p:nvPicPr>
          <p:cNvPr id="15" name="Picture 14" descr="Cloud Automation_Agility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331" y="3894667"/>
            <a:ext cx="627888" cy="471424"/>
          </a:xfrm>
          <a:prstGeom prst="rect">
            <a:avLst/>
          </a:prstGeom>
        </p:spPr>
      </p:pic>
      <p:pic>
        <p:nvPicPr>
          <p:cNvPr id="16" name="Picture 15" descr="Cloud Controller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951" y="3893651"/>
            <a:ext cx="627888" cy="473456"/>
          </a:xfrm>
          <a:prstGeom prst="rect">
            <a:avLst/>
          </a:prstGeom>
        </p:spPr>
      </p:pic>
      <p:pic>
        <p:nvPicPr>
          <p:cNvPr id="17" name="Picture 16" descr="Cloud Ready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9407" y="3894667"/>
            <a:ext cx="627888" cy="471424"/>
          </a:xfrm>
          <a:prstGeom prst="rect">
            <a:avLst/>
          </a:prstGeom>
        </p:spPr>
      </p:pic>
      <p:pic>
        <p:nvPicPr>
          <p:cNvPr id="18" name="Picture 17" descr="Cloud Deployment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191" y="5251101"/>
            <a:ext cx="597408" cy="631952"/>
          </a:xfrm>
          <a:prstGeom prst="rect">
            <a:avLst/>
          </a:prstGeom>
        </p:spPr>
      </p:pic>
      <p:pic>
        <p:nvPicPr>
          <p:cNvPr id="19" name="Picture 18" descr="Cloud Scalability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2213" y="2341081"/>
            <a:ext cx="629920" cy="471424"/>
          </a:xfrm>
          <a:prstGeom prst="rect">
            <a:avLst/>
          </a:prstGeom>
        </p:spPr>
      </p:pic>
      <p:pic>
        <p:nvPicPr>
          <p:cNvPr id="20" name="Picture 19" descr="Container Cloud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639" y="5331365"/>
            <a:ext cx="627888" cy="471424"/>
          </a:xfrm>
          <a:prstGeom prst="rect">
            <a:avLst/>
          </a:prstGeom>
        </p:spPr>
      </p:pic>
      <p:pic>
        <p:nvPicPr>
          <p:cNvPr id="21" name="Picture 20" descr="COTS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7243" y="5253133"/>
            <a:ext cx="501904" cy="627888"/>
          </a:xfrm>
          <a:prstGeom prst="rect">
            <a:avLst/>
          </a:prstGeom>
        </p:spPr>
      </p:pic>
      <p:pic>
        <p:nvPicPr>
          <p:cNvPr id="22" name="Picture 21" descr="Hybird Cloud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3235" y="3893651"/>
            <a:ext cx="629920" cy="473456"/>
          </a:xfrm>
          <a:prstGeom prst="rect">
            <a:avLst/>
          </a:prstGeom>
        </p:spPr>
      </p:pic>
      <p:pic>
        <p:nvPicPr>
          <p:cNvPr id="23" name="Picture 22" descr="Internet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391" y="2341081"/>
            <a:ext cx="629920" cy="471424"/>
          </a:xfrm>
          <a:prstGeom prst="rect">
            <a:avLst/>
          </a:prstGeom>
        </p:spPr>
      </p:pic>
      <p:pic>
        <p:nvPicPr>
          <p:cNvPr id="24" name="Picture 23" descr="IPv4 Cloud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951" y="2341081"/>
            <a:ext cx="627888" cy="471424"/>
          </a:xfrm>
          <a:prstGeom prst="rect">
            <a:avLst/>
          </a:prstGeom>
        </p:spPr>
      </p:pic>
      <p:pic>
        <p:nvPicPr>
          <p:cNvPr id="25" name="Picture 24" descr="IPv6 Cloud.pn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4251" y="2341081"/>
            <a:ext cx="627888" cy="471424"/>
          </a:xfrm>
          <a:prstGeom prst="rect">
            <a:avLst/>
          </a:prstGeom>
        </p:spPr>
      </p:pic>
      <p:pic>
        <p:nvPicPr>
          <p:cNvPr id="26" name="Picture 25" descr="Non Secured Cloud_Network.pn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623" y="3894667"/>
            <a:ext cx="629920" cy="471424"/>
          </a:xfrm>
          <a:prstGeom prst="rect">
            <a:avLst/>
          </a:prstGeom>
        </p:spPr>
      </p:pic>
      <p:pic>
        <p:nvPicPr>
          <p:cNvPr id="27" name="Picture 26" descr="Private Cloud.pn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9315" y="5330349"/>
            <a:ext cx="629920" cy="473456"/>
          </a:xfrm>
          <a:prstGeom prst="rect">
            <a:avLst/>
          </a:prstGeom>
        </p:spPr>
      </p:pic>
      <p:pic>
        <p:nvPicPr>
          <p:cNvPr id="28" name="Picture 27" descr="Public Cloud.pn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9407" y="5331365"/>
            <a:ext cx="627888" cy="471424"/>
          </a:xfrm>
          <a:prstGeom prst="rect">
            <a:avLst/>
          </a:prstGeom>
        </p:spPr>
      </p:pic>
      <p:pic>
        <p:nvPicPr>
          <p:cNvPr id="29" name="Picture 28" descr="Real-Time Analytics.pn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56" y="5330349"/>
            <a:ext cx="627888" cy="473456"/>
          </a:xfrm>
          <a:prstGeom prst="rect">
            <a:avLst/>
          </a:prstGeom>
        </p:spPr>
      </p:pic>
      <p:pic>
        <p:nvPicPr>
          <p:cNvPr id="30" name="Picture 29" descr="Secured Cloud Network.pn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56" y="3894667"/>
            <a:ext cx="627888" cy="471424"/>
          </a:xfrm>
          <a:prstGeom prst="rect">
            <a:avLst/>
          </a:prstGeom>
        </p:spPr>
      </p:pic>
      <p:pic>
        <p:nvPicPr>
          <p:cNvPr id="31" name="Picture 30" descr="Threat Intelligent Cloud.pn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2213" y="3894667"/>
            <a:ext cx="629920" cy="471424"/>
          </a:xfrm>
          <a:prstGeom prst="rect">
            <a:avLst/>
          </a:prstGeom>
        </p:spPr>
      </p:pic>
      <p:pic>
        <p:nvPicPr>
          <p:cNvPr id="32" name="Picture 31" descr="Traditional Deployment.pn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629" y="5252117"/>
            <a:ext cx="577088" cy="629920"/>
          </a:xfrm>
          <a:prstGeom prst="rect">
            <a:avLst/>
          </a:prstGeom>
        </p:spPr>
      </p:pic>
      <p:pic>
        <p:nvPicPr>
          <p:cNvPr id="33" name="Picture 32" descr="Cloud.pn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9315" y="2341081"/>
            <a:ext cx="629920" cy="47142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24553" y="1345666"/>
            <a:ext cx="841897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Lock On /</a:t>
            </a:r>
            <a:br>
              <a:rPr lang="en-US" sz="1333" dirty="0"/>
            </a:br>
            <a:r>
              <a:rPr lang="en-US" sz="1333" dirty="0"/>
              <a:t> Secured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96429" y="1345666"/>
            <a:ext cx="1108958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Lock Off /</a:t>
            </a:r>
            <a:br>
              <a:rPr lang="en-US" sz="1333" dirty="0"/>
            </a:br>
            <a:r>
              <a:rPr lang="en-US" sz="1333" dirty="0"/>
              <a:t> Non Secured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31687" y="1345666"/>
            <a:ext cx="885178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Security / </a:t>
            </a:r>
            <a:br>
              <a:rPr lang="en-US" sz="1333" dirty="0"/>
            </a:br>
            <a:r>
              <a:rPr lang="en-US" sz="1333" dirty="0"/>
              <a:t>Openness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308912" y="1345666"/>
            <a:ext cx="1482714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High-Performance </a:t>
            </a:r>
            <a:br>
              <a:rPr lang="en-US" sz="1333" dirty="0"/>
            </a:br>
            <a:r>
              <a:rPr lang="en-US" sz="1333" dirty="0"/>
              <a:t>Security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144446" y="1345666"/>
            <a:ext cx="107689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Secured ADC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646266" y="1345666"/>
            <a:ext cx="983859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Extend Life </a:t>
            </a:r>
            <a:br>
              <a:rPr lang="en-US" sz="1333" dirty="0"/>
            </a:br>
            <a:r>
              <a:rPr lang="en-US" sz="1333" dirty="0"/>
              <a:t>Security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991203" y="1345666"/>
            <a:ext cx="1711943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High-Performance SSL</a:t>
            </a:r>
            <a:br>
              <a:rPr lang="en-US" sz="1333" dirty="0"/>
            </a:br>
            <a:r>
              <a:rPr lang="en-US" sz="1333" dirty="0"/>
              <a:t>Security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68324" y="3022600"/>
            <a:ext cx="115435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SSL Encrypted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335391" y="3022600"/>
            <a:ext cx="117198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SSL Decrypted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182370" y="3022600"/>
            <a:ext cx="58381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Cloud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89340" y="3022600"/>
            <a:ext cx="74802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Internet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390990" y="3022601"/>
            <a:ext cx="583813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IPv4 </a:t>
            </a:r>
            <a:br>
              <a:rPr lang="en-US" sz="1333" dirty="0"/>
            </a:br>
            <a:r>
              <a:rPr lang="en-US" sz="1333" dirty="0"/>
              <a:t>Cloud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846290" y="3022601"/>
            <a:ext cx="583813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IPv6 </a:t>
            </a:r>
            <a:br>
              <a:rPr lang="en-US" sz="1333" dirty="0"/>
            </a:br>
            <a:r>
              <a:rPr lang="en-US" sz="1333" dirty="0"/>
              <a:t>Cloud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390030" y="3022601"/>
            <a:ext cx="914289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Cloud</a:t>
            </a:r>
            <a:br>
              <a:rPr lang="en-US" sz="1333" dirty="0"/>
            </a:br>
            <a:r>
              <a:rPr lang="en-US" sz="1333" dirty="0"/>
              <a:t> Scalability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55759" y="4546600"/>
            <a:ext cx="117949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Secured Cloud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212221" y="4546600"/>
            <a:ext cx="141833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Non Secure Cloud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697401" y="4546601"/>
            <a:ext cx="1553759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Cloud Automation /</a:t>
            </a:r>
            <a:br>
              <a:rPr lang="en-US" sz="1333" dirty="0"/>
            </a:br>
            <a:r>
              <a:rPr lang="en-US" sz="1333" dirty="0"/>
              <a:t>Agility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640453" y="4546600"/>
            <a:ext cx="104579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Cloud Ready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024451" y="4546600"/>
            <a:ext cx="131689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Cloud Controller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597023" y="4546600"/>
            <a:ext cx="108234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Hybrid Cloud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0141055" y="4546601"/>
            <a:ext cx="1412246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Threat Intelligent </a:t>
            </a:r>
            <a:br>
              <a:rPr lang="en-US" sz="1333" dirty="0"/>
            </a:br>
            <a:r>
              <a:rPr lang="en-US" sz="1333" dirty="0"/>
              <a:t>Cloud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10658" y="5969001"/>
            <a:ext cx="1469697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Real-Time Analytic</a:t>
            </a:r>
            <a:br>
              <a:rPr lang="en-US" sz="1333" dirty="0"/>
            </a:br>
            <a:r>
              <a:rPr lang="en-US" sz="1333" dirty="0"/>
              <a:t>Via </a:t>
            </a:r>
            <a:r>
              <a:rPr lang="en-US" sz="1333" dirty="0" err="1"/>
              <a:t>SaaS</a:t>
            </a:r>
            <a:endParaRPr lang="en-US" sz="1333" dirty="0"/>
          </a:p>
        </p:txBody>
      </p:sp>
      <p:sp>
        <p:nvSpPr>
          <p:cNvPr id="56" name="TextBox 55"/>
          <p:cNvSpPr txBox="1"/>
          <p:nvPr/>
        </p:nvSpPr>
        <p:spPr>
          <a:xfrm>
            <a:off x="2270603" y="5969000"/>
            <a:ext cx="130157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Container Cloud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922299" y="5969000"/>
            <a:ext cx="110395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Private Cloud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643821" y="5969000"/>
            <a:ext cx="103906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Public Cloud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945743" y="5969000"/>
            <a:ext cx="147431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Cloud Deployment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865558" y="5969000"/>
            <a:ext cx="5452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COTS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942285" y="5969000"/>
            <a:ext cx="180979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Traditional Deployment</a:t>
            </a:r>
          </a:p>
        </p:txBody>
      </p:sp>
    </p:spTree>
    <p:extLst>
      <p:ext uri="{BB962C8B-B14F-4D97-AF65-F5344CB8AC3E}">
        <p14:creationId xmlns:p14="http://schemas.microsoft.com/office/powerpoint/2010/main" val="970965965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48" y="513743"/>
            <a:ext cx="627888" cy="629920"/>
          </a:xfrm>
          <a:prstGeom prst="rect">
            <a:avLst/>
          </a:prstGeom>
        </p:spPr>
      </p:pic>
      <p:pic>
        <p:nvPicPr>
          <p:cNvPr id="3" name="Picture 2" descr="Application Manageme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7913" y="511711"/>
            <a:ext cx="633984" cy="633984"/>
          </a:xfrm>
          <a:prstGeom prst="rect">
            <a:avLst/>
          </a:prstGeom>
        </p:spPr>
      </p:pic>
      <p:pic>
        <p:nvPicPr>
          <p:cNvPr id="4" name="Picture 3" descr="Application Analytic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588" y="513743"/>
            <a:ext cx="631952" cy="629920"/>
          </a:xfrm>
          <a:prstGeom prst="rect">
            <a:avLst/>
          </a:prstGeom>
        </p:spPr>
      </p:pic>
      <p:pic>
        <p:nvPicPr>
          <p:cNvPr id="5" name="Picture 4" descr="App Serv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896" y="514759"/>
            <a:ext cx="436880" cy="627888"/>
          </a:xfrm>
          <a:prstGeom prst="rect">
            <a:avLst/>
          </a:prstGeom>
        </p:spPr>
      </p:pic>
      <p:pic>
        <p:nvPicPr>
          <p:cNvPr id="6" name="Picture 5" descr="App Server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3555" y="514759"/>
            <a:ext cx="461264" cy="627888"/>
          </a:xfrm>
          <a:prstGeom prst="rect">
            <a:avLst/>
          </a:prstGeom>
        </p:spPr>
      </p:pic>
      <p:pic>
        <p:nvPicPr>
          <p:cNvPr id="7" name="Picture 6" descr="Application - Infected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1717" y="510695"/>
            <a:ext cx="633984" cy="636016"/>
          </a:xfrm>
          <a:prstGeom prst="rect">
            <a:avLst/>
          </a:prstGeom>
        </p:spPr>
      </p:pic>
      <p:pic>
        <p:nvPicPr>
          <p:cNvPr id="14" name="Picture 13" descr="Folder_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132" y="5299456"/>
            <a:ext cx="629920" cy="542544"/>
          </a:xfrm>
          <a:prstGeom prst="rect">
            <a:avLst/>
          </a:prstGeom>
        </p:spPr>
      </p:pic>
      <p:pic>
        <p:nvPicPr>
          <p:cNvPr id="15" name="Picture 14" descr="Folder-Open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0961" y="5324856"/>
            <a:ext cx="627888" cy="491744"/>
          </a:xfrm>
          <a:prstGeom prst="rect">
            <a:avLst/>
          </a:prstGeom>
        </p:spPr>
      </p:pic>
      <p:pic>
        <p:nvPicPr>
          <p:cNvPr id="16" name="Picture 15" descr="EMail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303" y="581815"/>
            <a:ext cx="627888" cy="493776"/>
          </a:xfrm>
          <a:prstGeom prst="rect">
            <a:avLst/>
          </a:prstGeom>
        </p:spPr>
      </p:pic>
      <p:pic>
        <p:nvPicPr>
          <p:cNvPr id="17" name="Picture 16" descr="Window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48" y="2149571"/>
            <a:ext cx="627888" cy="544576"/>
          </a:xfrm>
          <a:prstGeom prst="rect">
            <a:avLst/>
          </a:prstGeom>
        </p:spPr>
      </p:pic>
      <p:pic>
        <p:nvPicPr>
          <p:cNvPr id="18" name="Picture 17" descr="Feature Licensing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0961" y="3693617"/>
            <a:ext cx="627888" cy="544576"/>
          </a:xfrm>
          <a:prstGeom prst="rect">
            <a:avLst/>
          </a:prstGeom>
        </p:spPr>
      </p:pic>
      <p:pic>
        <p:nvPicPr>
          <p:cNvPr id="19" name="Picture 18" descr="SQL Injection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604" y="3693617"/>
            <a:ext cx="629920" cy="544576"/>
          </a:xfrm>
          <a:prstGeom prst="rect">
            <a:avLst/>
          </a:prstGeom>
        </p:spPr>
      </p:pic>
      <p:pic>
        <p:nvPicPr>
          <p:cNvPr id="20" name="Picture 19" descr="Advanced Logging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3749" y="2149571"/>
            <a:ext cx="629920" cy="544576"/>
          </a:xfrm>
          <a:prstGeom prst="rect">
            <a:avLst/>
          </a:prstGeom>
        </p:spPr>
      </p:pic>
      <p:pic>
        <p:nvPicPr>
          <p:cNvPr id="21" name="Picture 20" descr="Scripting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604" y="2149571"/>
            <a:ext cx="629920" cy="544576"/>
          </a:xfrm>
          <a:prstGeom prst="rect">
            <a:avLst/>
          </a:prstGeom>
        </p:spPr>
      </p:pic>
      <p:pic>
        <p:nvPicPr>
          <p:cNvPr id="22" name="Picture 21" descr="Cloud Orchestration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5360" y="2148555"/>
            <a:ext cx="631952" cy="546608"/>
          </a:xfrm>
          <a:prstGeom prst="rect">
            <a:avLst/>
          </a:prstGeom>
        </p:spPr>
      </p:pic>
      <p:pic>
        <p:nvPicPr>
          <p:cNvPr id="23" name="Picture 22" descr="Easy to Manage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0243" y="3693617"/>
            <a:ext cx="627888" cy="548640"/>
          </a:xfrm>
          <a:prstGeom prst="rect">
            <a:avLst/>
          </a:prstGeom>
        </p:spPr>
      </p:pic>
      <p:pic>
        <p:nvPicPr>
          <p:cNvPr id="24" name="Picture 23" descr="Browser Window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303" y="2149571"/>
            <a:ext cx="627888" cy="544576"/>
          </a:xfrm>
          <a:prstGeom prst="rect">
            <a:avLst/>
          </a:prstGeom>
        </p:spPr>
      </p:pic>
      <p:pic>
        <p:nvPicPr>
          <p:cNvPr id="25" name="Picture 24" descr="Management Orchestraton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945" y="2147539"/>
            <a:ext cx="629920" cy="548640"/>
          </a:xfrm>
          <a:prstGeom prst="rect">
            <a:avLst/>
          </a:prstGeom>
        </p:spPr>
      </p:pic>
      <p:pic>
        <p:nvPicPr>
          <p:cNvPr id="26" name="Picture 25" descr="SDN Controller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2115" y="2149571"/>
            <a:ext cx="644144" cy="544576"/>
          </a:xfrm>
          <a:prstGeom prst="rect">
            <a:avLst/>
          </a:prstGeom>
        </p:spPr>
      </p:pic>
      <p:pic>
        <p:nvPicPr>
          <p:cNvPr id="27" name="Picture 26" descr="Third-Party Integration.pn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9741" y="3693617"/>
            <a:ext cx="757936" cy="595376"/>
          </a:xfrm>
          <a:prstGeom prst="rect">
            <a:avLst/>
          </a:prstGeom>
        </p:spPr>
      </p:pic>
      <p:pic>
        <p:nvPicPr>
          <p:cNvPr id="28" name="Picture 27" descr="Admin Portal.pn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48" y="3693617"/>
            <a:ext cx="627888" cy="544576"/>
          </a:xfrm>
          <a:prstGeom prst="rect">
            <a:avLst/>
          </a:prstGeom>
        </p:spPr>
      </p:pic>
      <p:pic>
        <p:nvPicPr>
          <p:cNvPr id="29" name="Picture 28" descr="Software_1.pn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7392" y="3693617"/>
            <a:ext cx="627888" cy="599440"/>
          </a:xfrm>
          <a:prstGeom prst="rect">
            <a:avLst/>
          </a:prstGeom>
        </p:spPr>
      </p:pic>
      <p:pic>
        <p:nvPicPr>
          <p:cNvPr id="30" name="Picture 29" descr="White Paper_1.pn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5151" y="3693617"/>
            <a:ext cx="520192" cy="627888"/>
          </a:xfrm>
          <a:prstGeom prst="rect">
            <a:avLst/>
          </a:prstGeom>
        </p:spPr>
      </p:pic>
      <p:pic>
        <p:nvPicPr>
          <p:cNvPr id="31" name="Picture 30" descr="Folder-Infected.pn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6376" y="5324856"/>
            <a:ext cx="629920" cy="54254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40901" y="1210148"/>
            <a:ext cx="46038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APP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37542" y="1210149"/>
            <a:ext cx="1114729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Application </a:t>
            </a:r>
            <a:br>
              <a:rPr lang="en-US" sz="1333" dirty="0"/>
            </a:br>
            <a:r>
              <a:rPr lang="en-US" sz="1333" dirty="0"/>
              <a:t>Management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848475" y="1210149"/>
            <a:ext cx="1005725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Application </a:t>
            </a:r>
            <a:br>
              <a:rPr lang="en-US" sz="1333" dirty="0"/>
            </a:br>
            <a:r>
              <a:rPr lang="en-US" sz="1333" dirty="0"/>
              <a:t>Server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21326" y="1210149"/>
            <a:ext cx="1005725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Application </a:t>
            </a:r>
            <a:br>
              <a:rPr lang="en-US" sz="1333" dirty="0"/>
            </a:br>
            <a:r>
              <a:rPr lang="en-US" sz="1333" dirty="0"/>
              <a:t>Server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63938" y="1210149"/>
            <a:ext cx="967252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Application</a:t>
            </a:r>
            <a:br>
              <a:rPr lang="en-US" sz="1333" dirty="0"/>
            </a:br>
            <a:r>
              <a:rPr lang="en-US" sz="1333" dirty="0"/>
              <a:t> Analytic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765083" y="1210149"/>
            <a:ext cx="967252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Infected </a:t>
            </a:r>
            <a:br>
              <a:rPr lang="en-US" sz="1333" dirty="0"/>
            </a:br>
            <a:r>
              <a:rPr lang="en-US" sz="1333" dirty="0"/>
              <a:t>Application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518150" y="1210148"/>
            <a:ext cx="57419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 err="1"/>
              <a:t>eMail</a:t>
            </a:r>
            <a:endParaRPr lang="en-US" sz="1333" dirty="0"/>
          </a:p>
        </p:txBody>
      </p:sp>
      <p:sp>
        <p:nvSpPr>
          <p:cNvPr id="39" name="TextBox 38"/>
          <p:cNvSpPr txBox="1"/>
          <p:nvPr/>
        </p:nvSpPr>
        <p:spPr>
          <a:xfrm>
            <a:off x="588071" y="2758927"/>
            <a:ext cx="76604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Window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018306" y="2758928"/>
            <a:ext cx="1153201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Management </a:t>
            </a:r>
            <a:br>
              <a:rPr lang="en-US" sz="1333" dirty="0"/>
            </a:br>
            <a:r>
              <a:rPr lang="en-US" sz="1333" dirty="0"/>
              <a:t>Orchestration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82688" y="2758928"/>
            <a:ext cx="1137298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Cloud </a:t>
            </a:r>
            <a:br>
              <a:rPr lang="en-US" sz="1333" dirty="0"/>
            </a:br>
            <a:r>
              <a:rPr lang="en-US" sz="1333" dirty="0"/>
              <a:t>Orchestration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584549" y="2758928"/>
            <a:ext cx="879279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SDN </a:t>
            </a:r>
            <a:br>
              <a:rPr lang="en-US" sz="1333" dirty="0"/>
            </a:br>
            <a:r>
              <a:rPr lang="en-US" sz="1333" dirty="0"/>
              <a:t>Controller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53419" y="2758927"/>
            <a:ext cx="78829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Scripting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796086" y="2758928"/>
            <a:ext cx="905248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Advanced </a:t>
            </a:r>
            <a:br>
              <a:rPr lang="en-US" sz="1333" dirty="0"/>
            </a:br>
            <a:r>
              <a:rPr lang="en-US" sz="1333" dirty="0"/>
              <a:t>Logging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408248" y="2758928"/>
            <a:ext cx="794000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Browser </a:t>
            </a:r>
            <a:br>
              <a:rPr lang="en-US" sz="1333" dirty="0"/>
            </a:br>
            <a:r>
              <a:rPr lang="en-US" sz="1333" dirty="0"/>
              <a:t>Window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32698" y="4319212"/>
            <a:ext cx="676787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Admin </a:t>
            </a:r>
            <a:br>
              <a:rPr lang="en-US" sz="1333" dirty="0"/>
            </a:br>
            <a:r>
              <a:rPr lang="en-US" sz="1333" dirty="0"/>
              <a:t>Portal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185980" y="4319212"/>
            <a:ext cx="817853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Feature </a:t>
            </a:r>
            <a:br>
              <a:rPr lang="en-US" sz="1333" dirty="0"/>
            </a:br>
            <a:r>
              <a:rPr lang="en-US" sz="1333" dirty="0"/>
              <a:t>Licensing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947669" y="4319211"/>
            <a:ext cx="80733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Software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650400" y="4319212"/>
            <a:ext cx="747577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Easy to </a:t>
            </a:r>
            <a:br>
              <a:rPr lang="en-US" sz="1333" dirty="0"/>
            </a:br>
            <a:r>
              <a:rPr lang="en-US" sz="1333" dirty="0"/>
              <a:t>Manage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251463" y="4319212"/>
            <a:ext cx="792204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SQL </a:t>
            </a:r>
            <a:br>
              <a:rPr lang="en-US" sz="1333" dirty="0"/>
            </a:br>
            <a:r>
              <a:rPr lang="en-US" sz="1333" dirty="0"/>
              <a:t>Injection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770567" y="4319212"/>
            <a:ext cx="956287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Third-Party</a:t>
            </a:r>
            <a:br>
              <a:rPr lang="en-US" sz="1333" dirty="0"/>
            </a:br>
            <a:r>
              <a:rPr lang="en-US" sz="1333" dirty="0"/>
              <a:t>Integration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282765" y="4319211"/>
            <a:ext cx="104496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White Paper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59469" y="5867400"/>
            <a:ext cx="62324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Folder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074892" y="5867400"/>
            <a:ext cx="104002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Open Folder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736072" y="5867400"/>
            <a:ext cx="123052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Infected Folder</a:t>
            </a:r>
          </a:p>
        </p:txBody>
      </p:sp>
    </p:spTree>
    <p:extLst>
      <p:ext uri="{BB962C8B-B14F-4D97-AF65-F5344CB8AC3E}">
        <p14:creationId xmlns:p14="http://schemas.microsoft.com/office/powerpoint/2010/main" val="2861503354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rtifica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084" y="618671"/>
            <a:ext cx="518160" cy="629920"/>
          </a:xfrm>
          <a:prstGeom prst="rect">
            <a:avLst/>
          </a:prstGeom>
        </p:spPr>
      </p:pic>
      <p:pic>
        <p:nvPicPr>
          <p:cNvPr id="3" name="Picture 2" descr="Docume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29" y="618671"/>
            <a:ext cx="518160" cy="629920"/>
          </a:xfrm>
          <a:prstGeom prst="rect">
            <a:avLst/>
          </a:prstGeom>
        </p:spPr>
      </p:pic>
      <p:pic>
        <p:nvPicPr>
          <p:cNvPr id="4" name="Picture 3" descr="Encrypted Data 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188" y="2110909"/>
            <a:ext cx="520192" cy="629920"/>
          </a:xfrm>
          <a:prstGeom prst="rect">
            <a:avLst/>
          </a:prstGeom>
        </p:spPr>
      </p:pic>
      <p:pic>
        <p:nvPicPr>
          <p:cNvPr id="5" name="Picture 4" descr="Patent_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575" y="619687"/>
            <a:ext cx="520192" cy="627888"/>
          </a:xfrm>
          <a:prstGeom prst="rect">
            <a:avLst/>
          </a:prstGeom>
        </p:spPr>
      </p:pic>
      <p:pic>
        <p:nvPicPr>
          <p:cNvPr id="6" name="Picture 5" descr="Policy Enforcement_Service Reporting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507" y="619687"/>
            <a:ext cx="605536" cy="627888"/>
          </a:xfrm>
          <a:prstGeom prst="rect">
            <a:avLst/>
          </a:prstGeom>
        </p:spPr>
      </p:pic>
      <p:pic>
        <p:nvPicPr>
          <p:cNvPr id="7" name="Picture 6" descr="Medical Data_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903" y="2111925"/>
            <a:ext cx="520192" cy="627888"/>
          </a:xfrm>
          <a:prstGeom prst="rect">
            <a:avLst/>
          </a:prstGeom>
        </p:spPr>
      </p:pic>
      <p:pic>
        <p:nvPicPr>
          <p:cNvPr id="8" name="Picture 7" descr="Policy Management_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6307" y="622735"/>
            <a:ext cx="627888" cy="621792"/>
          </a:xfrm>
          <a:prstGeom prst="rect">
            <a:avLst/>
          </a:prstGeom>
        </p:spPr>
      </p:pic>
      <p:pic>
        <p:nvPicPr>
          <p:cNvPr id="9" name="Picture 8" descr="All Inclusive License_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029" y="619687"/>
            <a:ext cx="621792" cy="627888"/>
          </a:xfrm>
          <a:prstGeom prst="rect">
            <a:avLst/>
          </a:prstGeom>
        </p:spPr>
      </p:pic>
      <p:pic>
        <p:nvPicPr>
          <p:cNvPr id="10" name="Picture 9" descr="Download_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29" y="2111925"/>
            <a:ext cx="629920" cy="627888"/>
          </a:xfrm>
          <a:prstGeom prst="rect">
            <a:avLst/>
          </a:prstGeom>
        </p:spPr>
      </p:pic>
      <p:pic>
        <p:nvPicPr>
          <p:cNvPr id="11" name="Picture 10" descr="Programatic Policy Engine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29" y="3677685"/>
            <a:ext cx="453136" cy="633984"/>
          </a:xfrm>
          <a:prstGeom prst="rect">
            <a:avLst/>
          </a:prstGeom>
        </p:spPr>
      </p:pic>
      <p:pic>
        <p:nvPicPr>
          <p:cNvPr id="12" name="Picture 11" descr="Flexible License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6261" y="2111925"/>
            <a:ext cx="619760" cy="627888"/>
          </a:xfrm>
          <a:prstGeom prst="rect">
            <a:avLst/>
          </a:prstGeom>
        </p:spPr>
      </p:pic>
      <p:pic>
        <p:nvPicPr>
          <p:cNvPr id="13" name="Picture 12" descr="Central Policy Management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816" y="2112941"/>
            <a:ext cx="629920" cy="625856"/>
          </a:xfrm>
          <a:prstGeom prst="rect">
            <a:avLst/>
          </a:prstGeom>
        </p:spPr>
      </p:pic>
      <p:pic>
        <p:nvPicPr>
          <p:cNvPr id="14" name="Picture 13" descr="Attachment 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8547" y="2111925"/>
            <a:ext cx="514096" cy="627888"/>
          </a:xfrm>
          <a:prstGeom prst="rect">
            <a:avLst/>
          </a:prstGeom>
        </p:spPr>
      </p:pic>
      <p:pic>
        <p:nvPicPr>
          <p:cNvPr id="15" name="Picture 14" descr="Infected Attachment_1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3808" y="2111925"/>
            <a:ext cx="514096" cy="627888"/>
          </a:xfrm>
          <a:prstGeom prst="rect">
            <a:avLst/>
          </a:prstGeom>
        </p:spPr>
      </p:pic>
      <p:pic>
        <p:nvPicPr>
          <p:cNvPr id="16" name="Picture 15" descr="Infected Doc_Data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152" y="618671"/>
            <a:ext cx="518160" cy="629920"/>
          </a:xfrm>
          <a:prstGeom prst="rect">
            <a:avLst/>
          </a:prstGeom>
        </p:spPr>
      </p:pic>
      <p:pic>
        <p:nvPicPr>
          <p:cNvPr id="17" name="Picture 16" descr="Log_Clipboard_1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205" y="3677685"/>
            <a:ext cx="483616" cy="627888"/>
          </a:xfrm>
          <a:prstGeom prst="rect">
            <a:avLst/>
          </a:prstGeom>
        </p:spPr>
      </p:pic>
      <p:pic>
        <p:nvPicPr>
          <p:cNvPr id="18" name="Picture 17" descr="High-Speed Logging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715" y="3677685"/>
            <a:ext cx="599440" cy="627888"/>
          </a:xfrm>
          <a:prstGeom prst="rect">
            <a:avLst/>
          </a:prstGeom>
        </p:spPr>
      </p:pic>
      <p:pic>
        <p:nvPicPr>
          <p:cNvPr id="19" name="Picture 18" descr="Incident Response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221" y="3677685"/>
            <a:ext cx="581152" cy="62992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45119" y="1282717"/>
            <a:ext cx="1051955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Document / </a:t>
            </a:r>
            <a:br>
              <a:rPr lang="en-US" sz="1333" dirty="0"/>
            </a:br>
            <a:r>
              <a:rPr lang="en-US" sz="1333" dirty="0"/>
              <a:t>Data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71376" y="1282716"/>
            <a:ext cx="105964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Infected Doc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38482" y="1282716"/>
            <a:ext cx="63632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Patent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59523" y="1282717"/>
            <a:ext cx="999055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All Inclusive</a:t>
            </a:r>
            <a:br>
              <a:rPr lang="en-US" sz="1333" dirty="0"/>
            </a:br>
            <a:r>
              <a:rPr lang="en-US" sz="1333" dirty="0"/>
              <a:t> Licensing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28180" y="1282716"/>
            <a:ext cx="89979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Certificate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435117" y="1282717"/>
            <a:ext cx="1620635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Policy Enforcement /</a:t>
            </a:r>
            <a:br>
              <a:rPr lang="en-US" sz="1333" dirty="0"/>
            </a:br>
            <a:r>
              <a:rPr lang="en-US" sz="1333" dirty="0"/>
              <a:t>Service Reporting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410834" y="1282717"/>
            <a:ext cx="1114729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Policy </a:t>
            </a:r>
            <a:br>
              <a:rPr lang="en-US" sz="1333" dirty="0"/>
            </a:br>
            <a:r>
              <a:rPr lang="en-US" sz="1333" dirty="0"/>
              <a:t>Management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5557" y="2819400"/>
            <a:ext cx="89107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Download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73802" y="2819401"/>
            <a:ext cx="1122102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Central Policy</a:t>
            </a:r>
            <a:br>
              <a:rPr lang="en-US" sz="1333" dirty="0"/>
            </a:br>
            <a:r>
              <a:rPr lang="en-US" sz="1333" dirty="0"/>
              <a:t>Management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51100" y="2819400"/>
            <a:ext cx="109664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Medical Data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727540" y="2819401"/>
            <a:ext cx="747962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Flexible </a:t>
            </a:r>
            <a:br>
              <a:rPr lang="en-US" sz="1333" dirty="0"/>
            </a:br>
            <a:r>
              <a:rPr lang="en-US" sz="1333" dirty="0"/>
              <a:t>License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104720" y="2819400"/>
            <a:ext cx="124854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Encrypted Data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936807" y="2819400"/>
            <a:ext cx="100155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Attachment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531702" y="2819401"/>
            <a:ext cx="1001556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Infected </a:t>
            </a:r>
            <a:br>
              <a:rPr lang="en-US" sz="1333" dirty="0"/>
            </a:br>
            <a:r>
              <a:rPr lang="en-US" sz="1333" dirty="0"/>
              <a:t>Attachment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2096" y="4338917"/>
            <a:ext cx="1158009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Programmatic</a:t>
            </a:r>
            <a:br>
              <a:rPr lang="en-US" sz="1333" dirty="0"/>
            </a:br>
            <a:r>
              <a:rPr lang="en-US" sz="1333" dirty="0"/>
              <a:t>Policy Engine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272651" y="4338917"/>
            <a:ext cx="848629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Incident </a:t>
            </a:r>
            <a:br>
              <a:rPr lang="en-US" sz="1333" dirty="0"/>
            </a:br>
            <a:r>
              <a:rPr lang="en-US" sz="1333" dirty="0"/>
              <a:t>Response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952571" y="4338917"/>
            <a:ext cx="1018227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High-Speed </a:t>
            </a:r>
            <a:br>
              <a:rPr lang="en-US" sz="1333" dirty="0"/>
            </a:br>
            <a:r>
              <a:rPr lang="en-US" sz="1333" dirty="0"/>
              <a:t>Logging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425904" y="4338916"/>
            <a:ext cx="123559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Log / Clipboard</a:t>
            </a:r>
          </a:p>
        </p:txBody>
      </p:sp>
    </p:spTree>
    <p:extLst>
      <p:ext uri="{BB962C8B-B14F-4D97-AF65-F5344CB8AC3E}">
        <p14:creationId xmlns:p14="http://schemas.microsoft.com/office/powerpoint/2010/main" val="4055809304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41" y="519949"/>
            <a:ext cx="465328" cy="629920"/>
          </a:xfrm>
          <a:prstGeom prst="rect">
            <a:avLst/>
          </a:prstGeom>
        </p:spPr>
      </p:pic>
      <p:pic>
        <p:nvPicPr>
          <p:cNvPr id="3" name="Picture 2" descr="User-Secur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784" y="519949"/>
            <a:ext cx="491744" cy="629920"/>
          </a:xfrm>
          <a:prstGeom prst="rect">
            <a:avLst/>
          </a:prstGeom>
        </p:spPr>
      </p:pic>
      <p:pic>
        <p:nvPicPr>
          <p:cNvPr id="4" name="Picture 3" descr="User-Non Secure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245" y="519949"/>
            <a:ext cx="495808" cy="629920"/>
          </a:xfrm>
          <a:prstGeom prst="rect">
            <a:avLst/>
          </a:prstGeom>
        </p:spPr>
      </p:pic>
      <p:pic>
        <p:nvPicPr>
          <p:cNvPr id="5" name="Picture 4" descr="User-Customized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7751" y="520965"/>
            <a:ext cx="516128" cy="627888"/>
          </a:xfrm>
          <a:prstGeom prst="rect">
            <a:avLst/>
          </a:prstGeom>
        </p:spPr>
      </p:pic>
      <p:pic>
        <p:nvPicPr>
          <p:cNvPr id="6" name="Picture 5" descr="Suppor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1377" y="520965"/>
            <a:ext cx="465328" cy="627888"/>
          </a:xfrm>
          <a:prstGeom prst="rect">
            <a:avLst/>
          </a:prstGeom>
        </p:spPr>
      </p:pic>
      <p:pic>
        <p:nvPicPr>
          <p:cNvPr id="7" name="Picture 6" descr="A10 Professional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375" y="520965"/>
            <a:ext cx="463296" cy="627888"/>
          </a:xfrm>
          <a:prstGeom prst="rect">
            <a:avLst/>
          </a:prstGeom>
        </p:spPr>
      </p:pic>
      <p:pic>
        <p:nvPicPr>
          <p:cNvPr id="8" name="Picture 7" descr="Log-in Denied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688" y="2082509"/>
            <a:ext cx="503936" cy="629920"/>
          </a:xfrm>
          <a:prstGeom prst="rect">
            <a:avLst/>
          </a:prstGeom>
        </p:spPr>
      </p:pic>
      <p:pic>
        <p:nvPicPr>
          <p:cNvPr id="9" name="Picture 8" descr="Good_Clean User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837" y="2084541"/>
            <a:ext cx="503936" cy="627888"/>
          </a:xfrm>
          <a:prstGeom prst="rect">
            <a:avLst/>
          </a:prstGeom>
        </p:spPr>
      </p:pic>
      <p:pic>
        <p:nvPicPr>
          <p:cNvPr id="10" name="Picture 9" descr="Cloud User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621" y="2082509"/>
            <a:ext cx="575056" cy="627888"/>
          </a:xfrm>
          <a:prstGeom prst="rect">
            <a:avLst/>
          </a:prstGeom>
        </p:spPr>
      </p:pic>
      <p:pic>
        <p:nvPicPr>
          <p:cNvPr id="11" name="Picture 10" descr="Engineer_IT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93" y="3674872"/>
            <a:ext cx="522224" cy="629920"/>
          </a:xfrm>
          <a:prstGeom prst="rect">
            <a:avLst/>
          </a:prstGeom>
        </p:spPr>
      </p:pic>
      <p:pic>
        <p:nvPicPr>
          <p:cNvPr id="12" name="Picture 11" descr="Police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807" y="2099200"/>
            <a:ext cx="442976" cy="627888"/>
          </a:xfrm>
          <a:prstGeom prst="rect">
            <a:avLst/>
          </a:prstGeom>
        </p:spPr>
      </p:pic>
      <p:pic>
        <p:nvPicPr>
          <p:cNvPr id="13" name="Picture 12" descr="Parental Control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5135" y="3724704"/>
            <a:ext cx="493776" cy="627888"/>
          </a:xfrm>
          <a:prstGeom prst="rect">
            <a:avLst/>
          </a:prstGeom>
        </p:spPr>
      </p:pic>
      <p:pic>
        <p:nvPicPr>
          <p:cNvPr id="14" name="Picture 13" descr="User-Group 5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9455" y="3674872"/>
            <a:ext cx="1249680" cy="627888"/>
          </a:xfrm>
          <a:prstGeom prst="rect">
            <a:avLst/>
          </a:prstGeom>
        </p:spPr>
      </p:pic>
      <p:pic>
        <p:nvPicPr>
          <p:cNvPr id="15" name="Picture 14" descr="User-Group 3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033" y="3724704"/>
            <a:ext cx="890016" cy="627888"/>
          </a:xfrm>
          <a:prstGeom prst="rect">
            <a:avLst/>
          </a:prstGeom>
        </p:spPr>
      </p:pic>
      <p:pic>
        <p:nvPicPr>
          <p:cNvPr id="16" name="Picture 15" descr="Customer - Happy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3465" y="2097168"/>
            <a:ext cx="581152" cy="629920"/>
          </a:xfrm>
          <a:prstGeom prst="rect">
            <a:avLst/>
          </a:prstGeom>
        </p:spPr>
      </p:pic>
      <p:pic>
        <p:nvPicPr>
          <p:cNvPr id="17" name="Picture 16" descr="Customer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223" y="2097168"/>
            <a:ext cx="583184" cy="627888"/>
          </a:xfrm>
          <a:prstGeom prst="rect">
            <a:avLst/>
          </a:prstGeom>
        </p:spPr>
      </p:pic>
      <p:pic>
        <p:nvPicPr>
          <p:cNvPr id="18" name="Picture 17" descr="Student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1711" y="2082509"/>
            <a:ext cx="420624" cy="629920"/>
          </a:xfrm>
          <a:prstGeom prst="rect">
            <a:avLst/>
          </a:prstGeom>
        </p:spPr>
      </p:pic>
      <p:pic>
        <p:nvPicPr>
          <p:cNvPr id="19" name="Picture 18" descr="Support-24-7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2647" y="519949"/>
            <a:ext cx="463296" cy="629920"/>
          </a:xfrm>
          <a:prstGeom prst="rect">
            <a:avLst/>
          </a:prstGeom>
        </p:spPr>
      </p:pic>
      <p:pic>
        <p:nvPicPr>
          <p:cNvPr id="20" name="Picture 19" descr="Expert Group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0807" y="3699015"/>
            <a:ext cx="890016" cy="629920"/>
          </a:xfrm>
          <a:prstGeom prst="rect">
            <a:avLst/>
          </a:prstGeom>
        </p:spPr>
      </p:pic>
      <p:pic>
        <p:nvPicPr>
          <p:cNvPr id="21" name="Picture 20" descr="Infected User.pn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288" y="3724704"/>
            <a:ext cx="554736" cy="627888"/>
          </a:xfrm>
          <a:prstGeom prst="rect">
            <a:avLst/>
          </a:prstGeom>
        </p:spPr>
      </p:pic>
      <p:pic>
        <p:nvPicPr>
          <p:cNvPr id="22" name="Picture 21" descr="Infected User_2.pn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501" y="3674872"/>
            <a:ext cx="463296" cy="6278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73172" y="1282716"/>
            <a:ext cx="50526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User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52486" y="1282717"/>
            <a:ext cx="780342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Secured </a:t>
            </a:r>
            <a:br>
              <a:rPr lang="en-US" sz="1333" dirty="0"/>
            </a:br>
            <a:r>
              <a:rPr lang="en-US" sz="1333" dirty="0"/>
              <a:t>User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40671" y="1282717"/>
            <a:ext cx="1108958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Non Secured </a:t>
            </a:r>
            <a:br>
              <a:rPr lang="en-US" sz="1333" dirty="0"/>
            </a:br>
            <a:r>
              <a:rPr lang="en-US" sz="1333" dirty="0"/>
              <a:t>User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00712" y="1282716"/>
            <a:ext cx="99020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Customized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334390" y="1282716"/>
            <a:ext cx="73930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Support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779115" y="1282716"/>
            <a:ext cx="109036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24-7 Support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359127" y="1282716"/>
            <a:ext cx="102579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Professional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9097" y="2819401"/>
            <a:ext cx="1013418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Good/Clean</a:t>
            </a:r>
            <a:br>
              <a:rPr lang="en-US" sz="1333" dirty="0"/>
            </a:br>
            <a:r>
              <a:rPr lang="en-US" sz="1333" dirty="0"/>
              <a:t>User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99454" y="2819401"/>
            <a:ext cx="686406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Access </a:t>
            </a:r>
            <a:br>
              <a:rPr lang="en-US" sz="1333" dirty="0"/>
            </a:br>
            <a:r>
              <a:rPr lang="en-US" sz="1333" dirty="0"/>
              <a:t>Denied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23707" y="2819400"/>
            <a:ext cx="94288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Cloud User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66949" y="2819400"/>
            <a:ext cx="85773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Customer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75175" y="2819401"/>
            <a:ext cx="857735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Happy </a:t>
            </a:r>
            <a:br>
              <a:rPr lang="en-US" sz="1333" dirty="0"/>
            </a:br>
            <a:r>
              <a:rPr lang="en-US" sz="1333" dirty="0"/>
              <a:t>Customer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027677" y="2819400"/>
            <a:ext cx="59323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Police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506347" y="2819400"/>
            <a:ext cx="73135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Student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93450" y="4343400"/>
            <a:ext cx="106471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Engineer / IT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86383" y="4343400"/>
            <a:ext cx="111254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Infected User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38876" y="4343400"/>
            <a:ext cx="111254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Infected User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609534" y="4343400"/>
            <a:ext cx="117256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Group Experts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092753" y="4343400"/>
            <a:ext cx="122257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Group of Users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474223" y="4343401"/>
            <a:ext cx="795602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Parental </a:t>
            </a:r>
            <a:br>
              <a:rPr lang="en-US" sz="1333" dirty="0"/>
            </a:br>
            <a:r>
              <a:rPr lang="en-US" sz="1333" dirty="0"/>
              <a:t>Control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713007" y="4343400"/>
            <a:ext cx="122257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Group of Users</a:t>
            </a:r>
          </a:p>
        </p:txBody>
      </p:sp>
    </p:spTree>
    <p:extLst>
      <p:ext uri="{BB962C8B-B14F-4D97-AF65-F5344CB8AC3E}">
        <p14:creationId xmlns:p14="http://schemas.microsoft.com/office/powerpoint/2010/main" val="78417960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DoS Attac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5371" y="928648"/>
            <a:ext cx="638048" cy="518160"/>
          </a:xfrm>
          <a:prstGeom prst="rect">
            <a:avLst/>
          </a:prstGeom>
        </p:spPr>
      </p:pic>
      <p:pic>
        <p:nvPicPr>
          <p:cNvPr id="3" name="Picture 2" descr="Hacktivis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844" y="865656"/>
            <a:ext cx="522224" cy="644144"/>
          </a:xfrm>
          <a:prstGeom prst="rect">
            <a:avLst/>
          </a:prstGeom>
        </p:spPr>
      </p:pic>
      <p:pic>
        <p:nvPicPr>
          <p:cNvPr id="4" name="Picture 3" descr="Prankste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997" y="873784"/>
            <a:ext cx="408432" cy="627888"/>
          </a:xfrm>
          <a:prstGeom prst="rect">
            <a:avLst/>
          </a:prstGeom>
        </p:spPr>
      </p:pic>
      <p:pic>
        <p:nvPicPr>
          <p:cNvPr id="5" name="Picture 4" descr="Cyber Criminal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937" y="872768"/>
            <a:ext cx="593344" cy="629920"/>
          </a:xfrm>
          <a:prstGeom prst="rect">
            <a:avLst/>
          </a:prstGeom>
        </p:spPr>
      </p:pic>
      <p:pic>
        <p:nvPicPr>
          <p:cNvPr id="6" name="Picture 5" descr="Hacker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704" y="873784"/>
            <a:ext cx="469392" cy="627888"/>
          </a:xfrm>
          <a:prstGeom prst="rect">
            <a:avLst/>
          </a:prstGeom>
        </p:spPr>
      </p:pic>
      <p:pic>
        <p:nvPicPr>
          <p:cNvPr id="7" name="Picture 6" descr="Infected Applicatio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0181" y="2697577"/>
            <a:ext cx="636016" cy="636016"/>
          </a:xfrm>
          <a:prstGeom prst="rect">
            <a:avLst/>
          </a:prstGeom>
        </p:spPr>
      </p:pic>
      <p:pic>
        <p:nvPicPr>
          <p:cNvPr id="8" name="Picture 7" descr="Hacker_mar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733" y="2653405"/>
            <a:ext cx="568960" cy="627888"/>
          </a:xfrm>
          <a:prstGeom prst="rect">
            <a:avLst/>
          </a:prstGeom>
        </p:spPr>
      </p:pic>
      <p:pic>
        <p:nvPicPr>
          <p:cNvPr id="9" name="Picture 8" descr="Trojan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921" y="872768"/>
            <a:ext cx="501904" cy="629920"/>
          </a:xfrm>
          <a:prstGeom prst="rect">
            <a:avLst/>
          </a:prstGeom>
        </p:spPr>
      </p:pic>
      <p:pic>
        <p:nvPicPr>
          <p:cNvPr id="10" name="Picture 9" descr="Botnet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5665" y="2653405"/>
            <a:ext cx="627888" cy="493776"/>
          </a:xfrm>
          <a:prstGeom prst="rect">
            <a:avLst/>
          </a:prstGeom>
        </p:spPr>
      </p:pic>
      <p:pic>
        <p:nvPicPr>
          <p:cNvPr id="11" name="Picture 10" descr="Bug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229" y="910360"/>
            <a:ext cx="629920" cy="554736"/>
          </a:xfrm>
          <a:prstGeom prst="rect">
            <a:avLst/>
          </a:prstGeom>
        </p:spPr>
      </p:pic>
      <p:pic>
        <p:nvPicPr>
          <p:cNvPr id="12" name="Picture 11" descr="Anti-Virus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8475" y="895120"/>
            <a:ext cx="627888" cy="585216"/>
          </a:xfrm>
          <a:prstGeom prst="rect">
            <a:avLst/>
          </a:prstGeom>
        </p:spPr>
      </p:pic>
      <p:pic>
        <p:nvPicPr>
          <p:cNvPr id="13" name="Picture 12" descr="Threats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012" y="2689981"/>
            <a:ext cx="627888" cy="591312"/>
          </a:xfrm>
          <a:prstGeom prst="rect">
            <a:avLst/>
          </a:prstGeom>
        </p:spPr>
      </p:pic>
      <p:pic>
        <p:nvPicPr>
          <p:cNvPr id="14" name="Picture 13" descr="Infected Chat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5913" y="2849493"/>
            <a:ext cx="629920" cy="595376"/>
          </a:xfrm>
          <a:prstGeom prst="rect">
            <a:avLst/>
          </a:prstGeom>
        </p:spPr>
      </p:pic>
      <p:pic>
        <p:nvPicPr>
          <p:cNvPr id="15" name="Picture 14" descr="ID Breached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92" y="2653405"/>
            <a:ext cx="483616" cy="629920"/>
          </a:xfrm>
          <a:prstGeom prst="rect">
            <a:avLst/>
          </a:prstGeom>
        </p:spPr>
      </p:pic>
      <p:pic>
        <p:nvPicPr>
          <p:cNvPr id="16" name="Picture 15" descr="Infected Laptop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6019" y="2713881"/>
            <a:ext cx="936752" cy="627888"/>
          </a:xfrm>
          <a:prstGeom prst="rect">
            <a:avLst/>
          </a:prstGeom>
        </p:spPr>
      </p:pic>
      <p:pic>
        <p:nvPicPr>
          <p:cNvPr id="17" name="Picture 16" descr="Botnet Attack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4043" y="2713881"/>
            <a:ext cx="936752" cy="62788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64342" y="1596807"/>
            <a:ext cx="66011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Hacker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49552" y="1596807"/>
            <a:ext cx="66011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Hacker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98522" y="1596807"/>
            <a:ext cx="84138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Prankster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16613" y="1596807"/>
            <a:ext cx="92268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 err="1"/>
              <a:t>Hacktivists</a:t>
            </a:r>
            <a:endParaRPr lang="en-US" sz="1333" dirty="0"/>
          </a:p>
        </p:txBody>
      </p:sp>
      <p:sp>
        <p:nvSpPr>
          <p:cNvPr id="22" name="TextBox 21"/>
          <p:cNvSpPr txBox="1"/>
          <p:nvPr/>
        </p:nvSpPr>
        <p:spPr>
          <a:xfrm>
            <a:off x="6184411" y="1596807"/>
            <a:ext cx="44755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Bug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34414" y="1596807"/>
            <a:ext cx="103996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 err="1"/>
              <a:t>DDoS</a:t>
            </a:r>
            <a:r>
              <a:rPr lang="en-US" sz="1333" dirty="0"/>
              <a:t> Attack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115410" y="1596807"/>
            <a:ext cx="87402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Anti-Virus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792393" y="1596807"/>
            <a:ext cx="61696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Trojan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1601" y="3429000"/>
            <a:ext cx="102560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ID Breached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51251" y="3429000"/>
            <a:ext cx="65671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Botnet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89156" y="3429000"/>
            <a:ext cx="66011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Hacker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25425" y="3429000"/>
            <a:ext cx="70506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Threats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874358" y="3429000"/>
            <a:ext cx="106766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Infected APP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19094" y="3429000"/>
            <a:ext cx="127060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Infected Laptop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986368" y="3429000"/>
            <a:ext cx="113210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Botnet Attack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565440" y="3429000"/>
            <a:ext cx="107087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Infected App</a:t>
            </a:r>
          </a:p>
        </p:txBody>
      </p:sp>
    </p:spTree>
    <p:extLst>
      <p:ext uri="{BB962C8B-B14F-4D97-AF65-F5344CB8AC3E}">
        <p14:creationId xmlns:p14="http://schemas.microsoft.com/office/powerpoint/2010/main" val="1000753019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ec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379" y="460684"/>
            <a:ext cx="627888" cy="627888"/>
          </a:xfrm>
          <a:prstGeom prst="rect">
            <a:avLst/>
          </a:prstGeom>
        </p:spPr>
      </p:pic>
      <p:pic>
        <p:nvPicPr>
          <p:cNvPr id="3" name="Picture 2" descr="X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9428" y="460684"/>
            <a:ext cx="627888" cy="627888"/>
          </a:xfrm>
          <a:prstGeom prst="rect">
            <a:avLst/>
          </a:prstGeom>
        </p:spPr>
      </p:pic>
      <p:pic>
        <p:nvPicPr>
          <p:cNvPr id="4" name="Picture 3" descr="denie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07" y="460684"/>
            <a:ext cx="629920" cy="627888"/>
          </a:xfrm>
          <a:prstGeom prst="rect">
            <a:avLst/>
          </a:prstGeom>
        </p:spPr>
      </p:pic>
      <p:pic>
        <p:nvPicPr>
          <p:cNvPr id="5" name="Picture 4" descr="Denied_orang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193" y="460684"/>
            <a:ext cx="627888" cy="627888"/>
          </a:xfrm>
          <a:prstGeom prst="rect">
            <a:avLst/>
          </a:prstGeom>
        </p:spPr>
      </p:pic>
      <p:pic>
        <p:nvPicPr>
          <p:cNvPr id="6" name="Picture 5" descr="Infection_Detectio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8125" y="2117272"/>
            <a:ext cx="627888" cy="562864"/>
          </a:xfrm>
          <a:prstGeom prst="rect">
            <a:avLst/>
          </a:prstGeom>
        </p:spPr>
      </p:pic>
      <p:pic>
        <p:nvPicPr>
          <p:cNvPr id="7" name="Picture 6" descr="Proble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667" y="2121336"/>
            <a:ext cx="627888" cy="554736"/>
          </a:xfrm>
          <a:prstGeom prst="rect">
            <a:avLst/>
          </a:prstGeom>
        </p:spPr>
      </p:pic>
      <p:pic>
        <p:nvPicPr>
          <p:cNvPr id="8" name="Picture 7" descr="Question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667" y="460684"/>
            <a:ext cx="627888" cy="627888"/>
          </a:xfrm>
          <a:prstGeom prst="rect">
            <a:avLst/>
          </a:prstGeom>
        </p:spPr>
      </p:pic>
      <p:pic>
        <p:nvPicPr>
          <p:cNvPr id="9" name="Picture 8" descr="Refresh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9944" y="460684"/>
            <a:ext cx="627888" cy="627888"/>
          </a:xfrm>
          <a:prstGeom prst="rect">
            <a:avLst/>
          </a:prstGeom>
        </p:spPr>
      </p:pic>
      <p:pic>
        <p:nvPicPr>
          <p:cNvPr id="10" name="Picture 9" descr="Extend Life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9944" y="2084760"/>
            <a:ext cx="627888" cy="627888"/>
          </a:xfrm>
          <a:prstGeom prst="rect">
            <a:avLst/>
          </a:prstGeom>
        </p:spPr>
      </p:pic>
      <p:pic>
        <p:nvPicPr>
          <p:cNvPr id="11" name="Picture 10" descr="Solution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8605" y="3621847"/>
            <a:ext cx="566928" cy="619760"/>
          </a:xfrm>
          <a:prstGeom prst="rect">
            <a:avLst/>
          </a:prstGeom>
        </p:spPr>
      </p:pic>
      <p:pic>
        <p:nvPicPr>
          <p:cNvPr id="12" name="Picture 11" descr="Search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5851" y="3617783"/>
            <a:ext cx="477520" cy="627888"/>
          </a:xfrm>
          <a:prstGeom prst="rect">
            <a:avLst/>
          </a:prstGeom>
        </p:spPr>
      </p:pic>
      <p:pic>
        <p:nvPicPr>
          <p:cNvPr id="13" name="Picture 12" descr="Key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3465" y="3616767"/>
            <a:ext cx="339344" cy="629920"/>
          </a:xfrm>
          <a:prstGeom prst="rect">
            <a:avLst/>
          </a:prstGeom>
        </p:spPr>
      </p:pic>
      <p:pic>
        <p:nvPicPr>
          <p:cNvPr id="14" name="Picture 13" descr="Performance - High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379" y="2083744"/>
            <a:ext cx="627888" cy="629920"/>
          </a:xfrm>
          <a:prstGeom prst="rect">
            <a:avLst/>
          </a:prstGeom>
        </p:spPr>
      </p:pic>
      <p:pic>
        <p:nvPicPr>
          <p:cNvPr id="15" name="Picture 14" descr="Performance - Low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412" y="2084760"/>
            <a:ext cx="629920" cy="627888"/>
          </a:xfrm>
          <a:prstGeom prst="rect">
            <a:avLst/>
          </a:prstGeom>
        </p:spPr>
      </p:pic>
      <p:pic>
        <p:nvPicPr>
          <p:cNvPr id="16" name="Picture 15" descr="Synchronization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8125" y="458652"/>
            <a:ext cx="627888" cy="629920"/>
          </a:xfrm>
          <a:prstGeom prst="rect">
            <a:avLst/>
          </a:prstGeom>
        </p:spPr>
      </p:pic>
      <p:pic>
        <p:nvPicPr>
          <p:cNvPr id="17" name="Picture 16" descr="Targeted_Bug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193" y="2084760"/>
            <a:ext cx="627888" cy="627888"/>
          </a:xfrm>
          <a:prstGeom prst="rect">
            <a:avLst/>
          </a:prstGeom>
        </p:spPr>
      </p:pic>
      <p:pic>
        <p:nvPicPr>
          <p:cNvPr id="18" name="Picture 17" descr="Target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923" y="2084760"/>
            <a:ext cx="627888" cy="627888"/>
          </a:xfrm>
          <a:prstGeom prst="rect">
            <a:avLst/>
          </a:prstGeom>
        </p:spPr>
      </p:pic>
      <p:pic>
        <p:nvPicPr>
          <p:cNvPr id="19" name="Picture 18" descr="Gear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363" y="5333492"/>
            <a:ext cx="629920" cy="627888"/>
          </a:xfrm>
          <a:prstGeom prst="rect">
            <a:avLst/>
          </a:prstGeom>
        </p:spPr>
      </p:pic>
      <p:pic>
        <p:nvPicPr>
          <p:cNvPr id="20" name="Picture 19" descr="Gear - Round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9428" y="5333492"/>
            <a:ext cx="627888" cy="627888"/>
          </a:xfrm>
          <a:prstGeom prst="rect">
            <a:avLst/>
          </a:prstGeom>
        </p:spPr>
      </p:pic>
      <p:pic>
        <p:nvPicPr>
          <p:cNvPr id="21" name="Picture 20" descr="Gears-2.pn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923" y="5335524"/>
            <a:ext cx="627888" cy="623824"/>
          </a:xfrm>
          <a:prstGeom prst="rect">
            <a:avLst/>
          </a:prstGeom>
        </p:spPr>
      </p:pic>
      <p:pic>
        <p:nvPicPr>
          <p:cNvPr id="22" name="Picture 21" descr="Gears-3.pn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065" y="5330444"/>
            <a:ext cx="644144" cy="633984"/>
          </a:xfrm>
          <a:prstGeom prst="rect">
            <a:avLst/>
          </a:prstGeom>
        </p:spPr>
      </p:pic>
      <p:pic>
        <p:nvPicPr>
          <p:cNvPr id="23" name="Picture 22" descr="Full Visibility.pn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363" y="3700079"/>
            <a:ext cx="629920" cy="463296"/>
          </a:xfrm>
          <a:prstGeom prst="rect">
            <a:avLst/>
          </a:prstGeom>
        </p:spPr>
      </p:pic>
      <p:pic>
        <p:nvPicPr>
          <p:cNvPr id="24" name="Picture 23" descr="Visibility.pn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380" y="3753927"/>
            <a:ext cx="633984" cy="355600"/>
          </a:xfrm>
          <a:prstGeom prst="rect">
            <a:avLst/>
          </a:prstGeom>
        </p:spPr>
      </p:pic>
      <p:pic>
        <p:nvPicPr>
          <p:cNvPr id="25" name="Picture 24" descr="No Visibility.pn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875" y="3726495"/>
            <a:ext cx="633984" cy="410464"/>
          </a:xfrm>
          <a:prstGeom prst="rect">
            <a:avLst/>
          </a:prstGeom>
        </p:spPr>
      </p:pic>
      <p:pic>
        <p:nvPicPr>
          <p:cNvPr id="26" name="Picture 25" descr="ID_Fingerprint .pn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336" y="3617783"/>
            <a:ext cx="451104" cy="627888"/>
          </a:xfrm>
          <a:prstGeom prst="rect">
            <a:avLst/>
          </a:prstGeom>
        </p:spPr>
      </p:pic>
      <p:pic>
        <p:nvPicPr>
          <p:cNvPr id="27" name="Picture 26" descr="Data Filtering.pn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275" y="5330444"/>
            <a:ext cx="550672" cy="633984"/>
          </a:xfrm>
          <a:prstGeom prst="rect">
            <a:avLst/>
          </a:prstGeom>
        </p:spPr>
      </p:pic>
      <p:pic>
        <p:nvPicPr>
          <p:cNvPr id="28" name="Picture 27" descr="Data Filtering_2.pn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1173" y="5332476"/>
            <a:ext cx="621792" cy="629920"/>
          </a:xfrm>
          <a:prstGeom prst="rect">
            <a:avLst/>
          </a:prstGeom>
        </p:spPr>
      </p:pic>
      <p:pic>
        <p:nvPicPr>
          <p:cNvPr id="29" name="Picture 28" descr="Always.pn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0424" y="5333492"/>
            <a:ext cx="566928" cy="62788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39402" y="1268512"/>
            <a:ext cx="59984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Check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36957" y="1268512"/>
            <a:ext cx="2728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X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31673" y="1268512"/>
            <a:ext cx="67839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Denied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33943" y="1268512"/>
            <a:ext cx="67839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Denied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26616" y="1268512"/>
            <a:ext cx="81599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Question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872042" y="1268512"/>
            <a:ext cx="114005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Synchronizing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718696" y="1268512"/>
            <a:ext cx="71038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Refresh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00748" y="2819401"/>
            <a:ext cx="1077153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Performance</a:t>
            </a:r>
            <a:br>
              <a:rPr lang="en-US" sz="1333" dirty="0"/>
            </a:br>
            <a:r>
              <a:rPr lang="en-US" sz="1333" dirty="0"/>
              <a:t>High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434797" y="2819401"/>
            <a:ext cx="1077153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Performance</a:t>
            </a:r>
            <a:br>
              <a:rPr lang="en-US" sz="1333" dirty="0"/>
            </a:br>
            <a:r>
              <a:rPr lang="en-US" sz="1333" dirty="0"/>
              <a:t>Low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363796" y="2819400"/>
            <a:ext cx="61414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Target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728887" y="2819400"/>
            <a:ext cx="108850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Targeted Bug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450307" y="2819400"/>
            <a:ext cx="76860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Problem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958284" y="2819401"/>
            <a:ext cx="967573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Detection /</a:t>
            </a:r>
            <a:br>
              <a:rPr lang="en-US" sz="1333" dirty="0"/>
            </a:br>
            <a:r>
              <a:rPr lang="en-US" sz="1333" dirty="0"/>
              <a:t> Inspection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601195" y="2819400"/>
            <a:ext cx="94538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Extend Life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14180" y="4343400"/>
            <a:ext cx="105028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Full Visibility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90094" y="4343400"/>
            <a:ext cx="76655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Visibility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168167" y="4343400"/>
            <a:ext cx="100540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No Visibility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057821" y="4343400"/>
            <a:ext cx="430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Key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510229" y="4343400"/>
            <a:ext cx="64876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Search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063602" y="4343400"/>
            <a:ext cx="75693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Solution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907015" y="4343400"/>
            <a:ext cx="33374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ID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980277" y="6070600"/>
            <a:ext cx="51809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Gear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425082" y="6070600"/>
            <a:ext cx="109658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Gear - Round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379602" y="6070600"/>
            <a:ext cx="58253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Gears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981872" y="6070600"/>
            <a:ext cx="58253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Gears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279268" y="6070600"/>
            <a:ext cx="111068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Data Filtering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886726" y="6070600"/>
            <a:ext cx="111068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Data Filtering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0620912" y="6070600"/>
            <a:ext cx="90595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Always On</a:t>
            </a:r>
          </a:p>
        </p:txBody>
      </p:sp>
    </p:spTree>
    <p:extLst>
      <p:ext uri="{BB962C8B-B14F-4D97-AF65-F5344CB8AC3E}">
        <p14:creationId xmlns:p14="http://schemas.microsoft.com/office/powerpoint/2010/main" val="2602840596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fit-Los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45" y="551688"/>
            <a:ext cx="629920" cy="629920"/>
          </a:xfrm>
          <a:prstGeom prst="rect">
            <a:avLst/>
          </a:prstGeom>
        </p:spPr>
      </p:pic>
      <p:pic>
        <p:nvPicPr>
          <p:cNvPr id="3" name="Picture 2" descr="Profi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123" y="551688"/>
            <a:ext cx="629920" cy="629920"/>
          </a:xfrm>
          <a:prstGeom prst="rect">
            <a:avLst/>
          </a:prstGeom>
        </p:spPr>
      </p:pic>
      <p:pic>
        <p:nvPicPr>
          <p:cNvPr id="4" name="Picture 3" descr="Loading-Slo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453" y="5009907"/>
            <a:ext cx="629920" cy="629920"/>
          </a:xfrm>
          <a:prstGeom prst="rect">
            <a:avLst/>
          </a:prstGeom>
        </p:spPr>
      </p:pic>
      <p:pic>
        <p:nvPicPr>
          <p:cNvPr id="5" name="Picture 4" descr="Responsiv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8855" y="5049531"/>
            <a:ext cx="627888" cy="550672"/>
          </a:xfrm>
          <a:prstGeom prst="rect">
            <a:avLst/>
          </a:prstGeom>
        </p:spPr>
      </p:pic>
      <p:pic>
        <p:nvPicPr>
          <p:cNvPr id="6" name="Picture 5" descr="Operationally Superior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472" y="5010923"/>
            <a:ext cx="627888" cy="627888"/>
          </a:xfrm>
          <a:prstGeom prst="rect">
            <a:avLst/>
          </a:prstGeom>
        </p:spPr>
      </p:pic>
      <p:pic>
        <p:nvPicPr>
          <p:cNvPr id="7" name="Picture 6" descr="Consolidate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661" y="5050777"/>
            <a:ext cx="424688" cy="627888"/>
          </a:xfrm>
          <a:prstGeom prst="rect">
            <a:avLst/>
          </a:prstGeom>
        </p:spPr>
      </p:pic>
      <p:pic>
        <p:nvPicPr>
          <p:cNvPr id="8" name="Picture 7" descr="Tool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4479" y="556768"/>
            <a:ext cx="631952" cy="619760"/>
          </a:xfrm>
          <a:prstGeom prst="rect">
            <a:avLst/>
          </a:prstGeom>
        </p:spPr>
      </p:pic>
      <p:pic>
        <p:nvPicPr>
          <p:cNvPr id="9" name="Picture 8" descr="retargeting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749" y="5040617"/>
            <a:ext cx="629920" cy="638048"/>
          </a:xfrm>
          <a:prstGeom prst="rect">
            <a:avLst/>
          </a:prstGeom>
        </p:spPr>
      </p:pic>
      <p:pic>
        <p:nvPicPr>
          <p:cNvPr id="10" name="Picture 9" descr="Billboard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3139" y="5023489"/>
            <a:ext cx="627888" cy="627888"/>
          </a:xfrm>
          <a:prstGeom prst="rect">
            <a:avLst/>
          </a:prstGeom>
        </p:spPr>
      </p:pic>
      <p:pic>
        <p:nvPicPr>
          <p:cNvPr id="11" name="Picture 10" descr="Contact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431" y="3531301"/>
            <a:ext cx="638048" cy="609600"/>
          </a:xfrm>
          <a:prstGeom prst="rect">
            <a:avLst/>
          </a:prstGeom>
        </p:spPr>
      </p:pic>
      <p:pic>
        <p:nvPicPr>
          <p:cNvPr id="12" name="Picture 11" descr="Connectivity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1903" y="3524189"/>
            <a:ext cx="621792" cy="623824"/>
          </a:xfrm>
          <a:prstGeom prst="rect">
            <a:avLst/>
          </a:prstGeom>
        </p:spPr>
      </p:pic>
      <p:pic>
        <p:nvPicPr>
          <p:cNvPr id="13" name="Picture 12" descr="Partnership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4900" y="3553653"/>
            <a:ext cx="631952" cy="564896"/>
          </a:xfrm>
          <a:prstGeom prst="rect">
            <a:avLst/>
          </a:prstGeom>
        </p:spPr>
      </p:pic>
      <p:pic>
        <p:nvPicPr>
          <p:cNvPr id="14" name="Picture 13" descr="Positive Reputation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765" y="3535365"/>
            <a:ext cx="627888" cy="601472"/>
          </a:xfrm>
          <a:prstGeom prst="rect">
            <a:avLst/>
          </a:prstGeom>
        </p:spPr>
      </p:pic>
      <p:pic>
        <p:nvPicPr>
          <p:cNvPr id="15" name="Picture 14" descr="Easy Access_OneClick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6085" y="3522157"/>
            <a:ext cx="422656" cy="627888"/>
          </a:xfrm>
          <a:prstGeom prst="rect">
            <a:avLst/>
          </a:prstGeom>
        </p:spPr>
      </p:pic>
      <p:pic>
        <p:nvPicPr>
          <p:cNvPr id="16" name="Picture 15" descr="Webcam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4684" y="2063229"/>
            <a:ext cx="532384" cy="627888"/>
          </a:xfrm>
          <a:prstGeom prst="rect">
            <a:avLst/>
          </a:prstGeom>
        </p:spPr>
      </p:pic>
      <p:pic>
        <p:nvPicPr>
          <p:cNvPr id="17" name="Picture 16" descr="Media-Music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565" y="2063229"/>
            <a:ext cx="615696" cy="627888"/>
          </a:xfrm>
          <a:prstGeom prst="rect">
            <a:avLst/>
          </a:prstGeom>
        </p:spPr>
      </p:pic>
      <p:pic>
        <p:nvPicPr>
          <p:cNvPr id="18" name="Picture 17" descr="Media-Headset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7839" y="2075421"/>
            <a:ext cx="629920" cy="603504"/>
          </a:xfrm>
          <a:prstGeom prst="rect">
            <a:avLst/>
          </a:prstGeom>
        </p:spPr>
      </p:pic>
      <p:pic>
        <p:nvPicPr>
          <p:cNvPr id="19" name="Picture 18" descr="Media-Film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3139" y="2063229"/>
            <a:ext cx="627888" cy="627888"/>
          </a:xfrm>
          <a:prstGeom prst="rect">
            <a:avLst/>
          </a:prstGeom>
        </p:spPr>
      </p:pic>
      <p:pic>
        <p:nvPicPr>
          <p:cNvPr id="20" name="Picture 19" descr="Media-Play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749" y="2062213"/>
            <a:ext cx="629920" cy="629920"/>
          </a:xfrm>
          <a:prstGeom prst="rect">
            <a:avLst/>
          </a:prstGeom>
        </p:spPr>
      </p:pic>
      <p:pic>
        <p:nvPicPr>
          <p:cNvPr id="21" name="Picture 20" descr="Media-Video.pn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5495" y="2076437"/>
            <a:ext cx="629920" cy="601472"/>
          </a:xfrm>
          <a:prstGeom prst="rect">
            <a:avLst/>
          </a:prstGeom>
        </p:spPr>
      </p:pic>
      <p:pic>
        <p:nvPicPr>
          <p:cNvPr id="22" name="Picture 21" descr="Media-Image.pn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061" y="2063229"/>
            <a:ext cx="627888" cy="627888"/>
          </a:xfrm>
          <a:prstGeom prst="rect">
            <a:avLst/>
          </a:prstGeom>
        </p:spPr>
      </p:pic>
      <p:pic>
        <p:nvPicPr>
          <p:cNvPr id="23" name="Picture 22" descr="Chat.pn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061" y="3538413"/>
            <a:ext cx="627888" cy="595376"/>
          </a:xfrm>
          <a:prstGeom prst="rect">
            <a:avLst/>
          </a:prstGeom>
        </p:spPr>
      </p:pic>
      <p:pic>
        <p:nvPicPr>
          <p:cNvPr id="24" name="Picture 23" descr="Customzing.pn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7839" y="552704"/>
            <a:ext cx="629920" cy="627888"/>
          </a:xfrm>
          <a:prstGeom prst="rect">
            <a:avLst/>
          </a:prstGeom>
        </p:spPr>
      </p:pic>
      <p:pic>
        <p:nvPicPr>
          <p:cNvPr id="25" name="Picture 24" descr="Chats.pn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3139" y="3545525"/>
            <a:ext cx="627888" cy="58115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05911" y="1268512"/>
            <a:ext cx="93019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Profit-Lose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00386" y="1268512"/>
            <a:ext cx="93339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Profit-Gain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153673" y="5726731"/>
            <a:ext cx="110748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Loading-Slow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011546" y="5726731"/>
            <a:ext cx="96250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Responsive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682132" y="5726731"/>
            <a:ext cx="77457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Superior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78973" y="1268512"/>
            <a:ext cx="102765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Customizing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704975" y="1268512"/>
            <a:ext cx="47096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Tool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19285" y="2717800"/>
            <a:ext cx="110344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Media-Image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182015" y="2717800"/>
            <a:ext cx="97013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Media-Film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03386" y="2717800"/>
            <a:ext cx="96064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Media-Play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521253" y="2717800"/>
            <a:ext cx="99924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Media-Web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61430" y="2717800"/>
            <a:ext cx="109196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Media-Music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867886" y="2717800"/>
            <a:ext cx="124982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Media-Headset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400885" y="2717800"/>
            <a:ext cx="107914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Media-Video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19141" y="4241800"/>
            <a:ext cx="50372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Chat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179355" y="4241800"/>
            <a:ext cx="97545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Group Chat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620616" y="4241800"/>
            <a:ext cx="152618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Positive Reputation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528627" y="4241800"/>
            <a:ext cx="98450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Partnership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212439" y="4241800"/>
            <a:ext cx="98995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Easy Access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968458" y="4241800"/>
            <a:ext cx="104868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Connectivity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579810" y="4241800"/>
            <a:ext cx="72128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Contact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70741" y="5765800"/>
            <a:ext cx="100053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Consolidate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266494" y="5765800"/>
            <a:ext cx="80118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Billboard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909028" y="5765800"/>
            <a:ext cx="94936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retargeting</a:t>
            </a:r>
          </a:p>
        </p:txBody>
      </p:sp>
      <p:pic>
        <p:nvPicPr>
          <p:cNvPr id="51" name="Picture 50" descr="Share Intelligence.pn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0836" y="5127752"/>
            <a:ext cx="640080" cy="638048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314016" y="5765800"/>
            <a:ext cx="141372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Share Intelligence</a:t>
            </a:r>
          </a:p>
        </p:txBody>
      </p:sp>
      <p:pic>
        <p:nvPicPr>
          <p:cNvPr id="60" name="Picture 59" descr="Saving.pn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9284" y="497211"/>
            <a:ext cx="583184" cy="627888"/>
          </a:xfrm>
          <a:prstGeom prst="rect">
            <a:avLst/>
          </a:prstGeom>
        </p:spPr>
      </p:pic>
      <p:pic>
        <p:nvPicPr>
          <p:cNvPr id="61" name="Picture 60" descr="Big Saving_Earning.pn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877" y="503307"/>
            <a:ext cx="613664" cy="621792"/>
          </a:xfrm>
          <a:prstGeom prst="rect">
            <a:avLst/>
          </a:prstGeom>
        </p:spPr>
      </p:pic>
      <p:pic>
        <p:nvPicPr>
          <p:cNvPr id="62" name="Picture 61" descr="Price Down_Cost Down.pn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8549" y="503307"/>
            <a:ext cx="617728" cy="62992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3824870" y="1295400"/>
            <a:ext cx="111767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Large Earning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707105" y="1295400"/>
            <a:ext cx="62754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Saving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774948" y="1295400"/>
            <a:ext cx="186493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Price Down / Cost Down</a:t>
            </a:r>
          </a:p>
        </p:txBody>
      </p:sp>
    </p:spTree>
    <p:extLst>
      <p:ext uri="{BB962C8B-B14F-4D97-AF65-F5344CB8AC3E}">
        <p14:creationId xmlns:p14="http://schemas.microsoft.com/office/powerpoint/2010/main" val="279735768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labilit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6149" y="2002796"/>
            <a:ext cx="629920" cy="619760"/>
          </a:xfrm>
          <a:prstGeom prst="rect">
            <a:avLst/>
          </a:prstGeom>
        </p:spPr>
      </p:pic>
      <p:pic>
        <p:nvPicPr>
          <p:cNvPr id="3" name="Picture 2" descr="High-Performance Softwa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461" y="2018036"/>
            <a:ext cx="627888" cy="589280"/>
          </a:xfrm>
          <a:prstGeom prst="rect">
            <a:avLst/>
          </a:prstGeom>
        </p:spPr>
      </p:pic>
      <p:pic>
        <p:nvPicPr>
          <p:cNvPr id="4" name="Picture 3" descr="Increase Appliance Capacity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337" y="1997716"/>
            <a:ext cx="621792" cy="629920"/>
          </a:xfrm>
          <a:prstGeom prst="rect">
            <a:avLst/>
          </a:prstGeom>
        </p:spPr>
      </p:pic>
      <p:pic>
        <p:nvPicPr>
          <p:cNvPr id="5" name="Picture 4" descr="Massive Performance and Scal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287" y="1998732"/>
            <a:ext cx="627888" cy="627888"/>
          </a:xfrm>
          <a:prstGeom prst="rect">
            <a:avLst/>
          </a:prstGeom>
        </p:spPr>
      </p:pic>
      <p:pic>
        <p:nvPicPr>
          <p:cNvPr id="6" name="Picture 5" descr="Scale Flexible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185" y="1997716"/>
            <a:ext cx="629920" cy="629920"/>
          </a:xfrm>
          <a:prstGeom prst="rect">
            <a:avLst/>
          </a:prstGeom>
        </p:spPr>
      </p:pic>
      <p:pic>
        <p:nvPicPr>
          <p:cNvPr id="10" name="Picture 9" descr="Priority Pyramid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223" y="422849"/>
            <a:ext cx="636016" cy="627888"/>
          </a:xfrm>
          <a:prstGeom prst="rect">
            <a:avLst/>
          </a:prstGeom>
        </p:spPr>
      </p:pic>
      <p:pic>
        <p:nvPicPr>
          <p:cNvPr id="11" name="Picture 10" descr="Feature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4815" y="2048516"/>
            <a:ext cx="627888" cy="528320"/>
          </a:xfrm>
          <a:prstGeom prst="rect">
            <a:avLst/>
          </a:prstGeom>
        </p:spPr>
      </p:pic>
      <p:pic>
        <p:nvPicPr>
          <p:cNvPr id="12" name="Picture 11" descr="P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465" y="412689"/>
            <a:ext cx="605536" cy="648208"/>
          </a:xfrm>
          <a:prstGeom prst="rect">
            <a:avLst/>
          </a:prstGeom>
        </p:spPr>
      </p:pic>
      <p:pic>
        <p:nvPicPr>
          <p:cNvPr id="13" name="Picture 12" descr="P2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757" y="439105"/>
            <a:ext cx="552704" cy="595376"/>
          </a:xfrm>
          <a:prstGeom prst="rect">
            <a:avLst/>
          </a:prstGeom>
        </p:spPr>
      </p:pic>
      <p:pic>
        <p:nvPicPr>
          <p:cNvPr id="14" name="Picture 13" descr="P3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4069" y="453329"/>
            <a:ext cx="550672" cy="566928"/>
          </a:xfrm>
          <a:prstGeom prst="rect">
            <a:avLst/>
          </a:prstGeom>
        </p:spPr>
      </p:pic>
      <p:pic>
        <p:nvPicPr>
          <p:cNvPr id="15" name="Picture 14" descr="P4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793" y="493969"/>
            <a:ext cx="552704" cy="485648"/>
          </a:xfrm>
          <a:prstGeom prst="rect">
            <a:avLst/>
          </a:prstGeom>
        </p:spPr>
      </p:pic>
      <p:pic>
        <p:nvPicPr>
          <p:cNvPr id="19" name="Picture 18" descr="Money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4815" y="557977"/>
            <a:ext cx="627888" cy="357632"/>
          </a:xfrm>
          <a:prstGeom prst="rect">
            <a:avLst/>
          </a:prstGeom>
        </p:spPr>
      </p:pic>
      <p:pic>
        <p:nvPicPr>
          <p:cNvPr id="20" name="Picture 19" descr="Loaction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2789" y="417769"/>
            <a:ext cx="396240" cy="638048"/>
          </a:xfrm>
          <a:prstGeom prst="rect">
            <a:avLst/>
          </a:prstGeom>
        </p:spPr>
      </p:pic>
      <p:pic>
        <p:nvPicPr>
          <p:cNvPr id="21" name="Picture 20" descr="news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5949" y="1998732"/>
            <a:ext cx="629920" cy="62788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203283" y="1152724"/>
            <a:ext cx="67095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Money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664266" y="1152724"/>
            <a:ext cx="77328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Location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767243" y="2677722"/>
            <a:ext cx="56733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News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5845" y="1152725"/>
            <a:ext cx="752770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Priority </a:t>
            </a:r>
            <a:br>
              <a:rPr lang="en-US" sz="1333" dirty="0"/>
            </a:br>
            <a:r>
              <a:rPr lang="en-US" sz="1333" dirty="0"/>
              <a:t>Pyramid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52308" y="1152724"/>
            <a:ext cx="81785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Priority 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42184" y="1152724"/>
            <a:ext cx="81785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Priority 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20480" y="1152724"/>
            <a:ext cx="81785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Priority 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395220" y="1152724"/>
            <a:ext cx="81785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Priority 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74420" y="2692205"/>
            <a:ext cx="1115625" cy="707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Massive </a:t>
            </a:r>
            <a:br>
              <a:rPr lang="en-US" sz="1333" dirty="0"/>
            </a:br>
            <a:r>
              <a:rPr lang="en-US" sz="1333" dirty="0"/>
              <a:t>Performance </a:t>
            </a:r>
            <a:br>
              <a:rPr lang="en-US" sz="1333" dirty="0"/>
            </a:br>
            <a:r>
              <a:rPr lang="en-US" sz="1333" dirty="0"/>
              <a:t>and Scale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526660" y="2692205"/>
            <a:ext cx="869148" cy="707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Increase </a:t>
            </a:r>
            <a:br>
              <a:rPr lang="en-US" sz="1333" dirty="0"/>
            </a:br>
            <a:r>
              <a:rPr lang="en-US" sz="1333" dirty="0"/>
              <a:t>Appliance</a:t>
            </a:r>
            <a:br>
              <a:rPr lang="en-US" sz="1333" dirty="0"/>
            </a:br>
            <a:r>
              <a:rPr lang="en-US" sz="1333" dirty="0"/>
              <a:t>Capacity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369572" y="2692205"/>
            <a:ext cx="869148" cy="707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Increase </a:t>
            </a:r>
            <a:br>
              <a:rPr lang="en-US" sz="1333" dirty="0"/>
            </a:br>
            <a:r>
              <a:rPr lang="en-US" sz="1333" dirty="0"/>
              <a:t>Appliance</a:t>
            </a:r>
            <a:br>
              <a:rPr lang="en-US" sz="1333" dirty="0"/>
            </a:br>
            <a:r>
              <a:rPr lang="en-US" sz="1333" dirty="0"/>
              <a:t>Capacity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13202" y="2692206"/>
            <a:ext cx="87581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Scalability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07284" y="2692206"/>
            <a:ext cx="1444242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High-Performance</a:t>
            </a:r>
            <a:br>
              <a:rPr lang="en-US" sz="1333" dirty="0"/>
            </a:br>
            <a:r>
              <a:rPr lang="en-US" sz="1333" dirty="0"/>
              <a:t>Software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181002" y="2692206"/>
            <a:ext cx="71551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Feature</a:t>
            </a:r>
          </a:p>
        </p:txBody>
      </p:sp>
      <p:pic>
        <p:nvPicPr>
          <p:cNvPr id="37" name="Picture 36" descr="Dynamic Traffic Management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351" y="3628001"/>
            <a:ext cx="619760" cy="619760"/>
          </a:xfrm>
          <a:prstGeom prst="rect">
            <a:avLst/>
          </a:prstGeom>
        </p:spPr>
      </p:pic>
      <p:pic>
        <p:nvPicPr>
          <p:cNvPr id="38" name="Picture 37" descr="Symmetric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929" y="3621905"/>
            <a:ext cx="546608" cy="631952"/>
          </a:xfrm>
          <a:prstGeom prst="rect">
            <a:avLst/>
          </a:prstGeom>
        </p:spPr>
      </p:pic>
      <p:pic>
        <p:nvPicPr>
          <p:cNvPr id="39" name="Picture 38" descr="Proactive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437" y="3623937"/>
            <a:ext cx="593344" cy="627888"/>
          </a:xfrm>
          <a:prstGeom prst="rect">
            <a:avLst/>
          </a:prstGeom>
        </p:spPr>
      </p:pic>
      <p:pic>
        <p:nvPicPr>
          <p:cNvPr id="40" name="Picture 39" descr="Reactive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1717" y="3623937"/>
            <a:ext cx="595376" cy="627888"/>
          </a:xfrm>
          <a:prstGeom prst="rect">
            <a:avLst/>
          </a:prstGeom>
        </p:spPr>
      </p:pic>
      <p:pic>
        <p:nvPicPr>
          <p:cNvPr id="41" name="Picture 40" descr="TAP-Out of Band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201" y="3694041"/>
            <a:ext cx="627888" cy="487680"/>
          </a:xfrm>
          <a:prstGeom prst="rect">
            <a:avLst/>
          </a:prstGeom>
        </p:spPr>
      </p:pic>
      <p:pic>
        <p:nvPicPr>
          <p:cNvPr id="42" name="Picture 41" descr="Threat Intelligence Service.pn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4223" y="3622921"/>
            <a:ext cx="449072" cy="629920"/>
          </a:xfrm>
          <a:prstGeom prst="rect">
            <a:avLst/>
          </a:prstGeom>
        </p:spPr>
      </p:pic>
      <p:pic>
        <p:nvPicPr>
          <p:cNvPr id="43" name="Picture 42" descr="Performance with Precision.pn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2901" y="3664577"/>
            <a:ext cx="636016" cy="546608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607861" y="4253858"/>
            <a:ext cx="1248739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Dynamic Traffic</a:t>
            </a:r>
            <a:br>
              <a:rPr lang="en-US" sz="1333" dirty="0"/>
            </a:br>
            <a:r>
              <a:rPr lang="en-US" sz="1333" dirty="0"/>
              <a:t>Management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00051" y="4253858"/>
            <a:ext cx="92236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Symmetric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136318" y="4253858"/>
            <a:ext cx="82958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Proactive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744333" y="4253858"/>
            <a:ext cx="77014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Reactive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230912" y="4253858"/>
            <a:ext cx="1146468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TAP </a:t>
            </a:r>
            <a:br>
              <a:rPr lang="en-US" sz="1333" dirty="0"/>
            </a:br>
            <a:r>
              <a:rPr lang="en-US" sz="1333" dirty="0"/>
              <a:t>(Out Of Band)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027947" y="4253858"/>
            <a:ext cx="1021626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Intelligence </a:t>
            </a:r>
            <a:br>
              <a:rPr lang="en-US" sz="1333" dirty="0"/>
            </a:br>
            <a:r>
              <a:rPr lang="en-US" sz="1333" dirty="0"/>
              <a:t>Service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472387" y="4253858"/>
            <a:ext cx="1157047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Performance </a:t>
            </a:r>
            <a:br>
              <a:rPr lang="en-US" sz="1333" dirty="0"/>
            </a:br>
            <a:r>
              <a:rPr lang="en-US" sz="1333" dirty="0"/>
              <a:t>with Precision</a:t>
            </a:r>
          </a:p>
        </p:txBody>
      </p:sp>
      <p:pic>
        <p:nvPicPr>
          <p:cNvPr id="51" name="Picture 50" descr="Multi-Vector DDoS Protection.pn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191" y="5161420"/>
            <a:ext cx="640080" cy="623824"/>
          </a:xfrm>
          <a:prstGeom prst="rect">
            <a:avLst/>
          </a:prstGeom>
        </p:spPr>
      </p:pic>
      <p:pic>
        <p:nvPicPr>
          <p:cNvPr id="52" name="Picture 51" descr="Powerful and Efficient.pn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1353" y="5252860"/>
            <a:ext cx="619760" cy="532384"/>
          </a:xfrm>
          <a:prstGeom prst="rect">
            <a:avLst/>
          </a:prstGeom>
        </p:spPr>
      </p:pic>
      <p:pic>
        <p:nvPicPr>
          <p:cNvPr id="53" name="Picture 52" descr="DDoS Protection.pn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325" y="5151260"/>
            <a:ext cx="607568" cy="627888"/>
          </a:xfrm>
          <a:prstGeom prst="rect">
            <a:avLst/>
          </a:prstGeom>
        </p:spPr>
      </p:pic>
      <p:pic>
        <p:nvPicPr>
          <p:cNvPr id="54" name="Picture 53" descr="Enable BI-Model.pn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461" y="5151260"/>
            <a:ext cx="627888" cy="617728"/>
          </a:xfrm>
          <a:prstGeom prst="rect">
            <a:avLst/>
          </a:prstGeom>
        </p:spPr>
      </p:pic>
      <p:pic>
        <p:nvPicPr>
          <p:cNvPr id="55" name="Picture 54" descr="Threat Intelligence Protection.pn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2783" y="5159388"/>
            <a:ext cx="631952" cy="625856"/>
          </a:xfrm>
          <a:prstGeom prst="rect">
            <a:avLst/>
          </a:prstGeom>
        </p:spPr>
      </p:pic>
      <p:pic>
        <p:nvPicPr>
          <p:cNvPr id="56" name="Picture 55" descr="Full Spectrum Protector.pn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201" y="5161420"/>
            <a:ext cx="627888" cy="544576"/>
          </a:xfrm>
          <a:prstGeom prst="rect">
            <a:avLst/>
          </a:prstGeom>
        </p:spPr>
      </p:pic>
      <p:pic>
        <p:nvPicPr>
          <p:cNvPr id="57" name="Picture 56" descr="Customize and Integrate.pn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6965" y="5161420"/>
            <a:ext cx="627888" cy="62992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569070" y="5892408"/>
            <a:ext cx="1326325" cy="707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Multi-Vector</a:t>
            </a:r>
            <a:br>
              <a:rPr lang="en-US" sz="1333" dirty="0"/>
            </a:br>
            <a:r>
              <a:rPr lang="en-US" sz="1333" dirty="0" err="1"/>
              <a:t>DDoS</a:t>
            </a:r>
            <a:r>
              <a:rPr lang="en-US" sz="1333" dirty="0"/>
              <a:t> Protection</a:t>
            </a:r>
            <a:br>
              <a:rPr lang="en-US" sz="1333" dirty="0"/>
            </a:br>
            <a:endParaRPr lang="en-US" sz="1333" dirty="0"/>
          </a:p>
        </p:txBody>
      </p:sp>
      <p:sp>
        <p:nvSpPr>
          <p:cNvPr id="59" name="TextBox 58"/>
          <p:cNvSpPr txBox="1"/>
          <p:nvPr/>
        </p:nvSpPr>
        <p:spPr>
          <a:xfrm>
            <a:off x="2461963" y="5892409"/>
            <a:ext cx="998542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Powerful &amp; </a:t>
            </a:r>
            <a:br>
              <a:rPr lang="en-US" sz="1333" dirty="0"/>
            </a:br>
            <a:r>
              <a:rPr lang="en-US" sz="1333" dirty="0"/>
              <a:t>Efficient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097146" y="5892409"/>
            <a:ext cx="907941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 err="1"/>
              <a:t>DDoS</a:t>
            </a:r>
            <a:r>
              <a:rPr lang="en-US" sz="1333" dirty="0"/>
              <a:t> </a:t>
            </a:r>
            <a:br>
              <a:rPr lang="en-US" sz="1333" dirty="0"/>
            </a:br>
            <a:r>
              <a:rPr lang="en-US" sz="1333" dirty="0"/>
              <a:t>Protection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382250" y="5892408"/>
            <a:ext cx="149431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Enable BI-Model IT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216491" y="5892409"/>
            <a:ext cx="1175322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Full Spectrum </a:t>
            </a:r>
            <a:br>
              <a:rPr lang="en-US" sz="1333" dirty="0"/>
            </a:br>
            <a:r>
              <a:rPr lang="en-US" sz="1333" dirty="0"/>
              <a:t>Protection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782184" y="5892409"/>
            <a:ext cx="1513171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Threat Intelligence </a:t>
            </a:r>
            <a:br>
              <a:rPr lang="en-US" sz="1333" dirty="0"/>
            </a:br>
            <a:r>
              <a:rPr lang="en-US" sz="1333" dirty="0"/>
              <a:t>Protection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493870" y="5892409"/>
            <a:ext cx="1114088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Customize </a:t>
            </a:r>
            <a:br>
              <a:rPr lang="en-US" sz="1333" dirty="0"/>
            </a:br>
            <a:r>
              <a:rPr lang="en-US" sz="1333" dirty="0"/>
              <a:t>and Integrate</a:t>
            </a:r>
          </a:p>
        </p:txBody>
      </p:sp>
    </p:spTree>
    <p:extLst>
      <p:ext uri="{BB962C8B-B14F-4D97-AF65-F5344CB8AC3E}">
        <p14:creationId xmlns:p14="http://schemas.microsoft.com/office/powerpoint/2010/main" val="393487165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ntegrated Protec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900" y="679707"/>
            <a:ext cx="629920" cy="493776"/>
          </a:xfrm>
          <a:prstGeom prst="rect">
            <a:avLst/>
          </a:prstGeom>
        </p:spPr>
      </p:pic>
      <p:pic>
        <p:nvPicPr>
          <p:cNvPr id="17" name="Picture 16" descr="Mitigatio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9949" y="611635"/>
            <a:ext cx="619760" cy="62992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71577" y="1254553"/>
            <a:ext cx="942566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Integrated </a:t>
            </a:r>
            <a:br>
              <a:rPr lang="en-US" sz="1333" dirty="0"/>
            </a:br>
            <a:r>
              <a:rPr lang="en-US" sz="1333" dirty="0"/>
              <a:t>Protection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85759" y="1254552"/>
            <a:ext cx="89819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Mitigation</a:t>
            </a:r>
          </a:p>
        </p:txBody>
      </p:sp>
      <p:pic>
        <p:nvPicPr>
          <p:cNvPr id="34" name="Picture 33" descr="Flexible High-Performance Visibility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903" y="616715"/>
            <a:ext cx="627888" cy="619760"/>
          </a:xfrm>
          <a:prstGeom prst="rect">
            <a:avLst/>
          </a:prstGeom>
        </p:spPr>
      </p:pic>
      <p:pic>
        <p:nvPicPr>
          <p:cNvPr id="35" name="Picture 34" descr="Traffic Mirroring Suppor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3492" y="640083"/>
            <a:ext cx="611632" cy="573024"/>
          </a:xfrm>
          <a:prstGeom prst="rect">
            <a:avLst/>
          </a:prstGeom>
        </p:spPr>
      </p:pic>
      <p:pic>
        <p:nvPicPr>
          <p:cNvPr id="36" name="Picture 35" descr="SSL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2741" y="679707"/>
            <a:ext cx="629920" cy="493776"/>
          </a:xfrm>
          <a:prstGeom prst="rect">
            <a:avLst/>
          </a:prstGeom>
        </p:spPr>
      </p:pic>
      <p:pic>
        <p:nvPicPr>
          <p:cNvPr id="37" name="Picture 36" descr="URL Category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6316" y="637035"/>
            <a:ext cx="636016" cy="579120"/>
          </a:xfrm>
          <a:prstGeom prst="rect">
            <a:avLst/>
          </a:prstGeom>
        </p:spPr>
      </p:pic>
      <p:pic>
        <p:nvPicPr>
          <p:cNvPr id="38" name="Picture 37" descr="Decrypt SSL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765" y="612651"/>
            <a:ext cx="611632" cy="627888"/>
          </a:xfrm>
          <a:prstGeom prst="rect">
            <a:avLst/>
          </a:prstGeom>
        </p:spPr>
      </p:pic>
      <p:pic>
        <p:nvPicPr>
          <p:cNvPr id="39" name="Picture 38" descr="SSL Decryption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060" y="2114080"/>
            <a:ext cx="609600" cy="627888"/>
          </a:xfrm>
          <a:prstGeom prst="rect">
            <a:avLst/>
          </a:prstGeom>
        </p:spPr>
      </p:pic>
      <p:pic>
        <p:nvPicPr>
          <p:cNvPr id="40" name="Picture 39" descr="Explicit Proxy Support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7864" y="2223808"/>
            <a:ext cx="633984" cy="408432"/>
          </a:xfrm>
          <a:prstGeom prst="rect">
            <a:avLst/>
          </a:prstGeom>
        </p:spPr>
      </p:pic>
      <p:pic>
        <p:nvPicPr>
          <p:cNvPr id="41" name="Picture 40" descr="Password Protection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495" y="2114080"/>
            <a:ext cx="552704" cy="627888"/>
          </a:xfrm>
          <a:prstGeom prst="rect">
            <a:avLst/>
          </a:prstGeom>
        </p:spPr>
      </p:pic>
      <p:pic>
        <p:nvPicPr>
          <p:cNvPr id="42" name="Picture 41" descr="Password Protection Enable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364" y="2137448"/>
            <a:ext cx="627888" cy="581152"/>
          </a:xfrm>
          <a:prstGeom prst="rect">
            <a:avLst/>
          </a:prstGeom>
        </p:spPr>
      </p:pic>
      <p:pic>
        <p:nvPicPr>
          <p:cNvPr id="43" name="Picture 42" descr="Data Acceleration and SSL Offload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381" y="2113064"/>
            <a:ext cx="548640" cy="629920"/>
          </a:xfrm>
          <a:prstGeom prst="rect">
            <a:avLst/>
          </a:prstGeom>
        </p:spPr>
      </p:pic>
      <p:pic>
        <p:nvPicPr>
          <p:cNvPr id="44" name="Picture 43" descr="Application Layer Gateway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7652" y="2114080"/>
            <a:ext cx="593344" cy="627888"/>
          </a:xfrm>
          <a:prstGeom prst="rect">
            <a:avLst/>
          </a:prstGeom>
        </p:spPr>
      </p:pic>
      <p:pic>
        <p:nvPicPr>
          <p:cNvPr id="45" name="Picture 44" descr="Advanced CGNAT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621" y="2272576"/>
            <a:ext cx="629920" cy="310896"/>
          </a:xfrm>
          <a:prstGeom prst="rect">
            <a:avLst/>
          </a:prstGeom>
        </p:spPr>
      </p:pic>
      <p:pic>
        <p:nvPicPr>
          <p:cNvPr id="46" name="Picture 45" descr="Extend Life of IPv4 Network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900" y="3757291"/>
            <a:ext cx="629920" cy="471424"/>
          </a:xfrm>
          <a:prstGeom prst="rect">
            <a:avLst/>
          </a:prstGeom>
        </p:spPr>
      </p:pic>
      <p:pic>
        <p:nvPicPr>
          <p:cNvPr id="47" name="Picture 46" descr="CGNAT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0912" y="3756275"/>
            <a:ext cx="627888" cy="473456"/>
          </a:xfrm>
          <a:prstGeom prst="rect">
            <a:avLst/>
          </a:prstGeom>
        </p:spPr>
      </p:pic>
      <p:pic>
        <p:nvPicPr>
          <p:cNvPr id="48" name="Picture 47" descr="Flexible Deployment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887" y="3765419"/>
            <a:ext cx="629920" cy="455168"/>
          </a:xfrm>
          <a:prstGeom prst="rect">
            <a:avLst/>
          </a:prstGeom>
        </p:spPr>
      </p:pic>
      <p:pic>
        <p:nvPicPr>
          <p:cNvPr id="49" name="Picture 48" descr="Protect and Performance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284" y="3735955"/>
            <a:ext cx="638048" cy="514096"/>
          </a:xfrm>
          <a:prstGeom prst="rect">
            <a:avLst/>
          </a:prstGeom>
        </p:spPr>
      </p:pic>
      <p:pic>
        <p:nvPicPr>
          <p:cNvPr id="50" name="Picture 49" descr="Stateful L4 Firewall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2741" y="3676011"/>
            <a:ext cx="629920" cy="633984"/>
          </a:xfrm>
          <a:prstGeom prst="rect">
            <a:avLst/>
          </a:prstGeom>
        </p:spPr>
      </p:pic>
      <p:pic>
        <p:nvPicPr>
          <p:cNvPr id="51" name="Picture 50" descr="Asset 492.pn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9364" y="3755259"/>
            <a:ext cx="629920" cy="475488"/>
          </a:xfrm>
          <a:prstGeom prst="rect">
            <a:avLst/>
          </a:prstGeom>
        </p:spPr>
      </p:pic>
      <p:pic>
        <p:nvPicPr>
          <p:cNvPr id="52" name="Picture 51" descr="URL Filtering.pn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8325" y="3678043"/>
            <a:ext cx="540512" cy="629920"/>
          </a:xfrm>
          <a:prstGeom prst="rect">
            <a:avLst/>
          </a:prstGeom>
        </p:spPr>
      </p:pic>
      <p:pic>
        <p:nvPicPr>
          <p:cNvPr id="53" name="Picture 52" descr="Security Device Scaling.png"/>
          <p:cNvPicPr>
            <a:picLocks noChangeAspect="1"/>
          </p:cNvPicPr>
          <p:nvPr/>
        </p:nvPicPr>
        <p:blipFill>
          <a:blip r:embed="rId23" cstate="print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020" y="5152425"/>
            <a:ext cx="487680" cy="627888"/>
          </a:xfrm>
          <a:prstGeom prst="rect">
            <a:avLst/>
          </a:prstGeom>
        </p:spPr>
      </p:pic>
      <p:pic>
        <p:nvPicPr>
          <p:cNvPr id="54" name="Picture 53" descr="Centralized Cloud Management.png"/>
          <p:cNvPicPr>
            <a:picLocks noChangeAspect="1"/>
          </p:cNvPicPr>
          <p:nvPr/>
        </p:nvPicPr>
        <p:blipFill>
          <a:blip r:embed="rId24" cstate="print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0912" y="5202209"/>
            <a:ext cx="627888" cy="528320"/>
          </a:xfrm>
          <a:prstGeom prst="rect">
            <a:avLst/>
          </a:prstGeom>
        </p:spPr>
      </p:pic>
      <p:pic>
        <p:nvPicPr>
          <p:cNvPr id="55" name="Picture 54" descr="Hybrid Service.png"/>
          <p:cNvPicPr>
            <a:picLocks noChangeAspect="1"/>
          </p:cNvPicPr>
          <p:nvPr/>
        </p:nvPicPr>
        <p:blipFill>
          <a:blip r:embed="rId25" cstate="print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775" y="5209321"/>
            <a:ext cx="644144" cy="514096"/>
          </a:xfrm>
          <a:prstGeom prst="rect">
            <a:avLst/>
          </a:prstGeom>
        </p:spPr>
      </p:pic>
      <p:pic>
        <p:nvPicPr>
          <p:cNvPr id="56" name="Picture 55" descr="Enhance CI-CD.png"/>
          <p:cNvPicPr>
            <a:picLocks noChangeAspect="1"/>
          </p:cNvPicPr>
          <p:nvPr/>
        </p:nvPicPr>
        <p:blipFill>
          <a:blip r:embed="rId26" cstate="print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364" y="5182905"/>
            <a:ext cx="627888" cy="566928"/>
          </a:xfrm>
          <a:prstGeom prst="rect">
            <a:avLst/>
          </a:prstGeom>
        </p:spPr>
      </p:pic>
      <p:pic>
        <p:nvPicPr>
          <p:cNvPr id="57" name="Picture 56" descr="Elastic and Secure.png"/>
          <p:cNvPicPr>
            <a:picLocks noChangeAspect="1"/>
          </p:cNvPicPr>
          <p:nvPr/>
        </p:nvPicPr>
        <p:blipFill>
          <a:blip r:embed="rId27" cstate="print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205" y="5146329"/>
            <a:ext cx="570992" cy="640080"/>
          </a:xfrm>
          <a:prstGeom prst="rect">
            <a:avLst/>
          </a:prstGeom>
        </p:spPr>
      </p:pic>
      <p:pic>
        <p:nvPicPr>
          <p:cNvPr id="58" name="Picture 57" descr="Elastically Scale.png"/>
          <p:cNvPicPr>
            <a:picLocks noChangeAspect="1"/>
          </p:cNvPicPr>
          <p:nvPr/>
        </p:nvPicPr>
        <p:blipFill>
          <a:blip r:embed="rId28" cstate="print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0380" y="5172745"/>
            <a:ext cx="627888" cy="587248"/>
          </a:xfrm>
          <a:prstGeom prst="rect">
            <a:avLst/>
          </a:prstGeom>
        </p:spPr>
      </p:pic>
      <p:pic>
        <p:nvPicPr>
          <p:cNvPr id="59" name="Picture 58" descr="Optimize and Accelerate.png"/>
          <p:cNvPicPr>
            <a:picLocks noChangeAspect="1"/>
          </p:cNvPicPr>
          <p:nvPr/>
        </p:nvPicPr>
        <p:blipFill>
          <a:blip r:embed="rId29" cstate="print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637" y="5225577"/>
            <a:ext cx="627888" cy="481584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3513039" y="1254553"/>
            <a:ext cx="1697516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Flexible High-</a:t>
            </a:r>
            <a:br>
              <a:rPr lang="en-US" sz="1333" dirty="0"/>
            </a:br>
            <a:r>
              <a:rPr lang="en-US" sz="1333" dirty="0"/>
              <a:t>Performance Visibility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250370" y="1254553"/>
            <a:ext cx="1343766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Traffic Mirroring </a:t>
            </a:r>
            <a:br>
              <a:rPr lang="en-US" sz="1333" dirty="0"/>
            </a:br>
            <a:r>
              <a:rPr lang="en-US" sz="1333" dirty="0"/>
              <a:t>Support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390753" y="1254552"/>
            <a:ext cx="41389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SSL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586513" y="1254552"/>
            <a:ext cx="111562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URL Category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128372" y="1254553"/>
            <a:ext cx="1760418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Decrypt SSL Once</a:t>
            </a:r>
            <a:br>
              <a:rPr lang="en-US" sz="1333" dirty="0"/>
            </a:br>
            <a:r>
              <a:rPr lang="en-US" sz="1333" dirty="0"/>
              <a:t>Inspect Multiple Times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34360" y="2856196"/>
            <a:ext cx="121700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SSL Decryption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367041" y="2856197"/>
            <a:ext cx="1135631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Explicit Proxy </a:t>
            </a:r>
            <a:br>
              <a:rPr lang="en-US" sz="1333" dirty="0"/>
            </a:br>
            <a:r>
              <a:rPr lang="en-US" sz="1333" dirty="0"/>
              <a:t>Support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167532" y="2856197"/>
            <a:ext cx="806631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Multiple </a:t>
            </a:r>
            <a:br>
              <a:rPr lang="en-US" sz="1333" dirty="0"/>
            </a:br>
            <a:r>
              <a:rPr lang="en-US" sz="1333" dirty="0"/>
              <a:t>Ciphers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618913" y="2856196"/>
            <a:ext cx="102079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Secure HSM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793859" y="2856197"/>
            <a:ext cx="1410451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Data Acceleration</a:t>
            </a:r>
            <a:br>
              <a:rPr lang="en-US" sz="1333" dirty="0"/>
            </a:br>
            <a:r>
              <a:rPr lang="en-US" sz="1333" dirty="0"/>
              <a:t>and SSL Offload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880759" y="2856196"/>
            <a:ext cx="5271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ALGs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0317238" y="2856196"/>
            <a:ext cx="138268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Advanced CGNAT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50931" y="4278597"/>
            <a:ext cx="983859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Extend Life </a:t>
            </a:r>
            <a:br>
              <a:rPr lang="en-US" sz="1333" dirty="0"/>
            </a:br>
            <a:r>
              <a:rPr lang="en-US" sz="1333" dirty="0"/>
              <a:t>of IPv4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603805" y="4278596"/>
            <a:ext cx="66210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CGNAT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922113" y="4278596"/>
            <a:ext cx="1297470" cy="707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Flexible </a:t>
            </a:r>
            <a:br>
              <a:rPr lang="en-US" sz="1333" dirty="0"/>
            </a:br>
            <a:r>
              <a:rPr lang="en-US" sz="1333" dirty="0"/>
              <a:t>Deployment </a:t>
            </a:r>
            <a:br>
              <a:rPr lang="en-US" sz="1333" dirty="0"/>
            </a:br>
            <a:r>
              <a:rPr lang="en-US" sz="1333" dirty="0"/>
              <a:t>(Cross Platform)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578357" y="4278597"/>
            <a:ext cx="1101905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Protection &amp; </a:t>
            </a:r>
            <a:br>
              <a:rPr lang="en-US" sz="1333" dirty="0"/>
            </a:br>
            <a:r>
              <a:rPr lang="en-US" sz="1333" dirty="0"/>
              <a:t>Performance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985323" y="4278596"/>
            <a:ext cx="122475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 err="1"/>
              <a:t>Stateful</a:t>
            </a:r>
            <a:r>
              <a:rPr lang="en-US" sz="1333" dirty="0"/>
              <a:t> L4 FW 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636013" y="4278597"/>
            <a:ext cx="1016624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Connection </a:t>
            </a:r>
            <a:br>
              <a:rPr lang="en-US" sz="1333" dirty="0"/>
            </a:br>
            <a:r>
              <a:rPr lang="en-US" sz="1333" dirty="0"/>
              <a:t>Rate Limit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0477892" y="4278596"/>
            <a:ext cx="106138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URL Filtering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01851" y="5773565"/>
            <a:ext cx="1282018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Security Device </a:t>
            </a:r>
            <a:br>
              <a:rPr lang="en-US" sz="1333" dirty="0"/>
            </a:br>
            <a:r>
              <a:rPr lang="en-US" sz="1333" dirty="0"/>
              <a:t>Scaling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236140" y="5773565"/>
            <a:ext cx="1397434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Centralized Cloud</a:t>
            </a:r>
            <a:br>
              <a:rPr lang="en-US" sz="1333" dirty="0"/>
            </a:br>
            <a:r>
              <a:rPr lang="en-US" sz="1333" dirty="0"/>
              <a:t> Management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980815" y="5773564"/>
            <a:ext cx="118006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Hybrid Service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523214" y="5773564"/>
            <a:ext cx="121219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Enhance CI/CD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7117571" y="5773565"/>
            <a:ext cx="960263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Elastic and </a:t>
            </a:r>
            <a:br>
              <a:rPr lang="en-US" sz="1333" dirty="0"/>
            </a:br>
            <a:r>
              <a:rPr lang="en-US" sz="1333" dirty="0"/>
              <a:t>Secure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696927" y="5773565"/>
            <a:ext cx="894797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Elastically </a:t>
            </a:r>
            <a:br>
              <a:rPr lang="en-US" sz="1333" dirty="0"/>
            </a:br>
            <a:r>
              <a:rPr lang="en-US" sz="1333" dirty="0"/>
              <a:t>Scale 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0320221" y="5773565"/>
            <a:ext cx="1376723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Optimize and </a:t>
            </a:r>
            <a:br>
              <a:rPr lang="en-US" sz="1333" dirty="0"/>
            </a:br>
            <a:r>
              <a:rPr lang="en-US" sz="1333" dirty="0"/>
              <a:t>Accelerate Traffic</a:t>
            </a:r>
          </a:p>
        </p:txBody>
      </p:sp>
    </p:spTree>
    <p:extLst>
      <p:ext uri="{BB962C8B-B14F-4D97-AF65-F5344CB8AC3E}">
        <p14:creationId xmlns:p14="http://schemas.microsoft.com/office/powerpoint/2010/main" val="2928775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DA104C02-9C9E-4000-AFDF-2B5D2768A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302" y="480780"/>
            <a:ext cx="9818508" cy="456059"/>
          </a:xfrm>
        </p:spPr>
        <p:txBody>
          <a:bodyPr/>
          <a:lstStyle/>
          <a:p>
            <a:r>
              <a:rPr lang="en-US" b="1" i="0" dirty="0"/>
              <a:t>Topology: L2  mode w/o SNAT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6FCAB43-37E1-4170-8B05-18067B8F42EB}"/>
              </a:ext>
            </a:extLst>
          </p:cNvPr>
          <p:cNvCxnSpPr/>
          <p:nvPr/>
        </p:nvCxnSpPr>
        <p:spPr bwMode="auto">
          <a:xfrm>
            <a:off x="6225106" y="3094703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D329AB-35B8-4DF3-B784-25F9D0C80B83}"/>
              </a:ext>
            </a:extLst>
          </p:cNvPr>
          <p:cNvCxnSpPr/>
          <p:nvPr/>
        </p:nvCxnSpPr>
        <p:spPr bwMode="auto">
          <a:xfrm>
            <a:off x="4962067" y="3094703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576C90-80C8-4875-8659-6EEAD89597B9}"/>
              </a:ext>
            </a:extLst>
          </p:cNvPr>
          <p:cNvCxnSpPr/>
          <p:nvPr/>
        </p:nvCxnSpPr>
        <p:spPr bwMode="auto">
          <a:xfrm>
            <a:off x="1965743" y="4467073"/>
            <a:ext cx="2721947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2A89529-D751-4442-944A-DCCDFF3DE482}"/>
              </a:ext>
            </a:extLst>
          </p:cNvPr>
          <p:cNvCxnSpPr/>
          <p:nvPr/>
        </p:nvCxnSpPr>
        <p:spPr bwMode="auto">
          <a:xfrm flipV="1">
            <a:off x="6147309" y="4475136"/>
            <a:ext cx="2639699" cy="784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AC4176-AD43-4FF6-9DD4-AE6D8BE0C376}"/>
              </a:ext>
            </a:extLst>
          </p:cNvPr>
          <p:cNvCxnSpPr/>
          <p:nvPr/>
        </p:nvCxnSpPr>
        <p:spPr bwMode="auto">
          <a:xfrm>
            <a:off x="1970779" y="5161542"/>
            <a:ext cx="2721947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lg" len="med"/>
            <a:tailEnd type="non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80461CC-9032-4346-9814-30A5D42D4884}"/>
              </a:ext>
            </a:extLst>
          </p:cNvPr>
          <p:cNvCxnSpPr/>
          <p:nvPr/>
        </p:nvCxnSpPr>
        <p:spPr bwMode="auto">
          <a:xfrm>
            <a:off x="6157153" y="5188353"/>
            <a:ext cx="2570696" cy="1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lg" len="med"/>
            <a:tailEnd type="none" w="lg" len="med"/>
          </a:ln>
          <a:effectLst/>
        </p:spPr>
      </p:cxn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74B5517-9254-4E1E-8FF2-3CAC6EAE416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19902" y="4532567"/>
          <a:ext cx="2013628" cy="548640"/>
        </p:xfrm>
        <a:graphic>
          <a:graphicData uri="http://schemas.openxmlformats.org/drawingml/2006/table">
            <a:tbl>
              <a:tblPr firstRow="1" bandRow="1">
                <a:effectLst/>
                <a:tableStyleId>{073A0DAA-6AF3-43AB-8588-CEC1D06C72B9}</a:tableStyleId>
              </a:tblPr>
              <a:tblGrid>
                <a:gridCol w="1006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236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Source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IP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Dest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IP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36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200.0.0.1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100.0.0.10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6917393-B0A4-493C-9A5E-0ECFADEF77D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35687" y="4531965"/>
          <a:ext cx="2013628" cy="548640"/>
        </p:xfrm>
        <a:graphic>
          <a:graphicData uri="http://schemas.openxmlformats.org/drawingml/2006/table">
            <a:tbl>
              <a:tblPr firstRow="1" bandRow="1">
                <a:effectLst/>
                <a:tableStyleId>{073A0DAA-6AF3-43AB-8588-CEC1D06C72B9}</a:tableStyleId>
              </a:tblPr>
              <a:tblGrid>
                <a:gridCol w="1006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236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Source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IP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Dest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IP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36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200.0.0.1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100.0.1.100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71C85AE-8AD1-498D-815F-5853C6F6890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19902" y="5281141"/>
          <a:ext cx="2013628" cy="548640"/>
        </p:xfrm>
        <a:graphic>
          <a:graphicData uri="http://schemas.openxmlformats.org/drawingml/2006/table">
            <a:tbl>
              <a:tblPr firstRow="1" bandRow="1">
                <a:effectLst/>
                <a:tableStyleId>{073A0DAA-6AF3-43AB-8588-CEC1D06C72B9}</a:tableStyleId>
              </a:tblPr>
              <a:tblGrid>
                <a:gridCol w="1006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2361"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Dest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IP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Source IP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36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200.0.0.1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100.0.0.10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C7757DD-09B3-458D-BADA-956F88D5113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35687" y="5312977"/>
          <a:ext cx="2013628" cy="548640"/>
        </p:xfrm>
        <a:graphic>
          <a:graphicData uri="http://schemas.openxmlformats.org/drawingml/2006/table">
            <a:tbl>
              <a:tblPr firstRow="1" bandRow="1">
                <a:effectLst/>
                <a:tableStyleId>{073A0DAA-6AF3-43AB-8588-CEC1D06C72B9}</a:tableStyleId>
              </a:tblPr>
              <a:tblGrid>
                <a:gridCol w="1006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2361"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Dest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IP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Source IP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36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200.0.0.1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100.0.1.100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916CF23-B492-4CD3-BD63-6FDFDC644AF7}"/>
              </a:ext>
            </a:extLst>
          </p:cNvPr>
          <p:cNvCxnSpPr/>
          <p:nvPr/>
        </p:nvCxnSpPr>
        <p:spPr bwMode="auto">
          <a:xfrm>
            <a:off x="4401190" y="3085475"/>
            <a:ext cx="1463040" cy="3964"/>
          </a:xfrm>
          <a:prstGeom prst="line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336B76E-F632-435E-B8CE-0ED60AB10614}"/>
              </a:ext>
            </a:extLst>
          </p:cNvPr>
          <p:cNvCxnSpPr>
            <a:cxnSpLocks/>
          </p:cNvCxnSpPr>
          <p:nvPr/>
        </p:nvCxnSpPr>
        <p:spPr bwMode="auto">
          <a:xfrm flipV="1">
            <a:off x="6518469" y="3080893"/>
            <a:ext cx="3464610" cy="8546"/>
          </a:xfrm>
          <a:prstGeom prst="line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021EA33-AE22-47AF-8D25-BE88B4CBC17D}"/>
              </a:ext>
            </a:extLst>
          </p:cNvPr>
          <p:cNvCxnSpPr>
            <a:cxnSpLocks/>
          </p:cNvCxnSpPr>
          <p:nvPr/>
        </p:nvCxnSpPr>
        <p:spPr bwMode="auto">
          <a:xfrm>
            <a:off x="3025204" y="3094703"/>
            <a:ext cx="73854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277EB1D-CDF9-4454-8B85-73D2555B6CD1}"/>
              </a:ext>
            </a:extLst>
          </p:cNvPr>
          <p:cNvCxnSpPr/>
          <p:nvPr/>
        </p:nvCxnSpPr>
        <p:spPr bwMode="auto">
          <a:xfrm>
            <a:off x="1542117" y="2215234"/>
            <a:ext cx="372862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Elbow Connector 63">
            <a:extLst>
              <a:ext uri="{FF2B5EF4-FFF2-40B4-BE49-F238E27FC236}">
                <a16:creationId xmlns:a16="http://schemas.microsoft.com/office/drawing/2014/main" id="{C45D807A-A25E-41BA-8D28-7A0348314E21}"/>
              </a:ext>
            </a:extLst>
          </p:cNvPr>
          <p:cNvCxnSpPr>
            <a:cxnSpLocks/>
          </p:cNvCxnSpPr>
          <p:nvPr/>
        </p:nvCxnSpPr>
        <p:spPr bwMode="auto">
          <a:xfrm rot="10800000" flipH="1" flipV="1">
            <a:off x="9930540" y="2562937"/>
            <a:ext cx="4477" cy="1022093"/>
          </a:xfrm>
          <a:prstGeom prst="bentConnector3">
            <a:avLst>
              <a:gd name="adj1" fmla="val -5106098"/>
            </a:avLst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5725D5E-AB37-4A42-915D-D8777311FA9B}"/>
              </a:ext>
            </a:extLst>
          </p:cNvPr>
          <p:cNvSpPr txBox="1"/>
          <p:nvPr/>
        </p:nvSpPr>
        <p:spPr>
          <a:xfrm>
            <a:off x="4611979" y="2850328"/>
            <a:ext cx="10922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100.0.0.0/24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4B9C3C-9DC9-4BA4-832E-C4DBC271783D}"/>
              </a:ext>
            </a:extLst>
          </p:cNvPr>
          <p:cNvSpPr txBox="1"/>
          <p:nvPr/>
        </p:nvSpPr>
        <p:spPr>
          <a:xfrm>
            <a:off x="756458" y="3382630"/>
            <a:ext cx="78565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200.0.0.1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7318DC-441D-4C11-8311-A2390E7EF92E}"/>
              </a:ext>
            </a:extLst>
          </p:cNvPr>
          <p:cNvSpPr txBox="1"/>
          <p:nvPr/>
        </p:nvSpPr>
        <p:spPr>
          <a:xfrm>
            <a:off x="7077492" y="2735041"/>
            <a:ext cx="102692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100.0.1.0/24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4D3605-82B2-4485-8485-EE5C63A34748}"/>
              </a:ext>
            </a:extLst>
          </p:cNvPr>
          <p:cNvSpPr txBox="1"/>
          <p:nvPr/>
        </p:nvSpPr>
        <p:spPr>
          <a:xfrm>
            <a:off x="8429207" y="2439762"/>
            <a:ext cx="138033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100.0.1.[100-200]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383F4CA-66FF-4BDB-BC88-EB3C19828A94}"/>
              </a:ext>
            </a:extLst>
          </p:cNvPr>
          <p:cNvSpPr txBox="1"/>
          <p:nvPr/>
        </p:nvSpPr>
        <p:spPr>
          <a:xfrm>
            <a:off x="4849666" y="1914836"/>
            <a:ext cx="1191786" cy="276999"/>
          </a:xfrm>
          <a:prstGeom prst="rect">
            <a:avLst/>
          </a:prstGeom>
          <a:noFill/>
          <a:ln>
            <a:noFill/>
          </a:ln>
        </p:spPr>
        <p:txBody>
          <a:bodyPr wrap="square" lIns="91440" rIns="91440" rtlCol="0">
            <a:spAutoFit/>
          </a:bodyPr>
          <a:lstStyle/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VIP = 100.0.0.10</a:t>
            </a:r>
          </a:p>
        </p:txBody>
      </p:sp>
      <p:pic>
        <p:nvPicPr>
          <p:cNvPr id="43" name="Picture 42" descr="Switch_1.png">
            <a:extLst>
              <a:ext uri="{FF2B5EF4-FFF2-40B4-BE49-F238E27FC236}">
                <a16:creationId xmlns:a16="http://schemas.microsoft.com/office/drawing/2014/main" id="{A3FEE956-67A0-4F45-9A28-E0193B7409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581" y="2789405"/>
            <a:ext cx="627888" cy="629920"/>
          </a:xfrm>
          <a:prstGeom prst="rect">
            <a:avLst/>
          </a:prstGeom>
        </p:spPr>
      </p:pic>
      <p:pic>
        <p:nvPicPr>
          <p:cNvPr id="44" name="Picture 43" descr="Product-Thunder_Hardware.png">
            <a:extLst>
              <a:ext uri="{FF2B5EF4-FFF2-40B4-BE49-F238E27FC236}">
                <a16:creationId xmlns:a16="http://schemas.microsoft.com/office/drawing/2014/main" id="{7AB9A7E6-5FD5-4E39-A55A-D42EACEA18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362" y="1580205"/>
            <a:ext cx="1237488" cy="327152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8ADDFF0-9467-484B-A478-84D0C669D4DD}"/>
              </a:ext>
            </a:extLst>
          </p:cNvPr>
          <p:cNvCxnSpPr>
            <a:cxnSpLocks/>
          </p:cNvCxnSpPr>
          <p:nvPr/>
        </p:nvCxnSpPr>
        <p:spPr bwMode="auto">
          <a:xfrm>
            <a:off x="6226356" y="1893008"/>
            <a:ext cx="0" cy="883787"/>
          </a:xfrm>
          <a:prstGeom prst="line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2" name="Picture 51" descr="Router_1.png">
            <a:extLst>
              <a:ext uri="{FF2B5EF4-FFF2-40B4-BE49-F238E27FC236}">
                <a16:creationId xmlns:a16="http://schemas.microsoft.com/office/drawing/2014/main" id="{9813494A-C407-47A6-A412-231FBBA2D7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097" y="2776795"/>
            <a:ext cx="627888" cy="627888"/>
          </a:xfrm>
          <a:prstGeom prst="rect">
            <a:avLst/>
          </a:prstGeom>
        </p:spPr>
      </p:pic>
      <p:pic>
        <p:nvPicPr>
          <p:cNvPr id="54" name="Picture 53" descr="Internet.png">
            <a:extLst>
              <a:ext uri="{FF2B5EF4-FFF2-40B4-BE49-F238E27FC236}">
                <a16:creationId xmlns:a16="http://schemas.microsoft.com/office/drawing/2014/main" id="{F4FE3A92-78B7-4CF1-9F42-0E3C95F4E3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427" y="2751330"/>
            <a:ext cx="843547" cy="6313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34375A2-3F50-4609-B961-C79F852BD9D8}"/>
              </a:ext>
            </a:extLst>
          </p:cNvPr>
          <p:cNvCxnSpPr>
            <a:cxnSpLocks/>
          </p:cNvCxnSpPr>
          <p:nvPr/>
        </p:nvCxnSpPr>
        <p:spPr bwMode="auto">
          <a:xfrm>
            <a:off x="1490887" y="3104365"/>
            <a:ext cx="73854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6" name="Picture 55" descr="Laptop.png">
            <a:extLst>
              <a:ext uri="{FF2B5EF4-FFF2-40B4-BE49-F238E27FC236}">
                <a16:creationId xmlns:a16="http://schemas.microsoft.com/office/drawing/2014/main" id="{52586894-8981-43E1-ACAE-2ECFAEFD82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09" y="2827990"/>
            <a:ext cx="824804" cy="554640"/>
          </a:xfrm>
          <a:prstGeom prst="rect">
            <a:avLst/>
          </a:prstGeom>
        </p:spPr>
      </p:pic>
      <p:pic>
        <p:nvPicPr>
          <p:cNvPr id="57" name="Picture 56" descr="Server.png">
            <a:extLst>
              <a:ext uri="{FF2B5EF4-FFF2-40B4-BE49-F238E27FC236}">
                <a16:creationId xmlns:a16="http://schemas.microsoft.com/office/drawing/2014/main" id="{722861B4-8AF7-4745-B5F8-247550590A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0540" y="2424178"/>
            <a:ext cx="1133856" cy="327152"/>
          </a:xfrm>
          <a:prstGeom prst="rect">
            <a:avLst/>
          </a:prstGeom>
        </p:spPr>
      </p:pic>
      <p:pic>
        <p:nvPicPr>
          <p:cNvPr id="58" name="Picture 57" descr="Server.png">
            <a:extLst>
              <a:ext uri="{FF2B5EF4-FFF2-40B4-BE49-F238E27FC236}">
                <a16:creationId xmlns:a16="http://schemas.microsoft.com/office/drawing/2014/main" id="{AF4E0566-B84C-41FC-BA70-549475C579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1049" y="2931127"/>
            <a:ext cx="1133856" cy="327152"/>
          </a:xfrm>
          <a:prstGeom prst="rect">
            <a:avLst/>
          </a:prstGeom>
        </p:spPr>
      </p:pic>
      <p:pic>
        <p:nvPicPr>
          <p:cNvPr id="59" name="Picture 58" descr="Server.png">
            <a:extLst>
              <a:ext uri="{FF2B5EF4-FFF2-40B4-BE49-F238E27FC236}">
                <a16:creationId xmlns:a16="http://schemas.microsoft.com/office/drawing/2014/main" id="{1B45F112-8694-4F1C-8A2B-F6DC289F8D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5017" y="3418640"/>
            <a:ext cx="1133856" cy="327152"/>
          </a:xfrm>
          <a:prstGeom prst="rect">
            <a:avLst/>
          </a:prstGeom>
        </p:spPr>
      </p:pic>
      <p:pic>
        <p:nvPicPr>
          <p:cNvPr id="60" name="Picture 59" descr="User.png">
            <a:extLst>
              <a:ext uri="{FF2B5EF4-FFF2-40B4-BE49-F238E27FC236}">
                <a16:creationId xmlns:a16="http://schemas.microsoft.com/office/drawing/2014/main" id="{AD9E3DAB-4EC5-4385-9E74-3119388779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76" y="4197110"/>
            <a:ext cx="378840" cy="512840"/>
          </a:xfrm>
          <a:prstGeom prst="rect">
            <a:avLst/>
          </a:prstGeom>
        </p:spPr>
      </p:pic>
      <p:pic>
        <p:nvPicPr>
          <p:cNvPr id="61" name="Picture 60" descr="User.png">
            <a:extLst>
              <a:ext uri="{FF2B5EF4-FFF2-40B4-BE49-F238E27FC236}">
                <a16:creationId xmlns:a16="http://schemas.microsoft.com/office/drawing/2014/main" id="{E05C8D84-C314-41A0-9F29-BE24F254C0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76" y="4894904"/>
            <a:ext cx="378840" cy="512840"/>
          </a:xfrm>
          <a:prstGeom prst="rect">
            <a:avLst/>
          </a:prstGeom>
        </p:spPr>
      </p:pic>
      <p:pic>
        <p:nvPicPr>
          <p:cNvPr id="62" name="Picture 61" descr="Server.png">
            <a:extLst>
              <a:ext uri="{FF2B5EF4-FFF2-40B4-BE49-F238E27FC236}">
                <a16:creationId xmlns:a16="http://schemas.microsoft.com/office/drawing/2014/main" id="{76E6A581-A5CF-429F-A56B-1EF6231A08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5093" y="4338229"/>
            <a:ext cx="1133856" cy="327152"/>
          </a:xfrm>
          <a:prstGeom prst="rect">
            <a:avLst/>
          </a:prstGeom>
        </p:spPr>
      </p:pic>
      <p:pic>
        <p:nvPicPr>
          <p:cNvPr id="63" name="Picture 62" descr="Server.png">
            <a:extLst>
              <a:ext uri="{FF2B5EF4-FFF2-40B4-BE49-F238E27FC236}">
                <a16:creationId xmlns:a16="http://schemas.microsoft.com/office/drawing/2014/main" id="{A9C24CF3-8856-415E-B59E-205DBA3A10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5093" y="5069917"/>
            <a:ext cx="1133856" cy="327152"/>
          </a:xfrm>
          <a:prstGeom prst="rect">
            <a:avLst/>
          </a:prstGeom>
        </p:spPr>
      </p:pic>
      <p:pic>
        <p:nvPicPr>
          <p:cNvPr id="64" name="Picture 63" descr="Product-Thunder_Hardware.png">
            <a:extLst>
              <a:ext uri="{FF2B5EF4-FFF2-40B4-BE49-F238E27FC236}">
                <a16:creationId xmlns:a16="http://schemas.microsoft.com/office/drawing/2014/main" id="{3266E8A2-30BE-4BB8-B8EF-2D6237129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4490" y="5021322"/>
            <a:ext cx="1237488" cy="327152"/>
          </a:xfrm>
          <a:prstGeom prst="rect">
            <a:avLst/>
          </a:prstGeom>
        </p:spPr>
      </p:pic>
      <p:pic>
        <p:nvPicPr>
          <p:cNvPr id="65" name="Picture 64" descr="Product-Thunder_Hardware.png">
            <a:extLst>
              <a:ext uri="{FF2B5EF4-FFF2-40B4-BE49-F238E27FC236}">
                <a16:creationId xmlns:a16="http://schemas.microsoft.com/office/drawing/2014/main" id="{5832C8D0-52D9-4072-9208-CD47DA705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4490" y="4338229"/>
            <a:ext cx="1237488" cy="32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4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ss Contro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25" y="867785"/>
            <a:ext cx="627888" cy="455168"/>
          </a:xfrm>
          <a:prstGeom prst="rect">
            <a:avLst/>
          </a:prstGeom>
        </p:spPr>
      </p:pic>
      <p:pic>
        <p:nvPicPr>
          <p:cNvPr id="3" name="Picture 2" descr="Agilit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8475" y="857625"/>
            <a:ext cx="638048" cy="475488"/>
          </a:xfrm>
          <a:prstGeom prst="rect">
            <a:avLst/>
          </a:prstGeom>
        </p:spPr>
      </p:pic>
      <p:pic>
        <p:nvPicPr>
          <p:cNvPr id="4" name="Picture 3" descr="Application Acceleratio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7868" y="830193"/>
            <a:ext cx="627888" cy="530352"/>
          </a:xfrm>
          <a:prstGeom prst="rect">
            <a:avLst/>
          </a:prstGeom>
        </p:spPr>
      </p:pic>
      <p:pic>
        <p:nvPicPr>
          <p:cNvPr id="5" name="Picture 4" descr="Application Availability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485" y="832225"/>
            <a:ext cx="627888" cy="526288"/>
          </a:xfrm>
          <a:prstGeom prst="rect">
            <a:avLst/>
          </a:prstGeom>
        </p:spPr>
      </p:pic>
      <p:pic>
        <p:nvPicPr>
          <p:cNvPr id="6" name="Picture 5" descr="aXAPI REST-based Programmability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9025" y="781425"/>
            <a:ext cx="623824" cy="627888"/>
          </a:xfrm>
          <a:prstGeom prst="rect">
            <a:avLst/>
          </a:prstGeom>
        </p:spPr>
      </p:pic>
      <p:pic>
        <p:nvPicPr>
          <p:cNvPr id="7" name="Picture 6" descr="Compressio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884" y="780409"/>
            <a:ext cx="546608" cy="629920"/>
          </a:xfrm>
          <a:prstGeom prst="rect">
            <a:avLst/>
          </a:prstGeom>
        </p:spPr>
      </p:pic>
      <p:pic>
        <p:nvPicPr>
          <p:cNvPr id="8" name="Picture 7" descr="Connection Rate Protection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52" y="892169"/>
            <a:ext cx="619760" cy="406400"/>
          </a:xfrm>
          <a:prstGeom prst="rect">
            <a:avLst/>
          </a:prstGeom>
        </p:spPr>
      </p:pic>
      <p:pic>
        <p:nvPicPr>
          <p:cNvPr id="9" name="Picture 8" descr="Data Acceleration 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25" y="2533323"/>
            <a:ext cx="627888" cy="489712"/>
          </a:xfrm>
          <a:prstGeom prst="rect">
            <a:avLst/>
          </a:prstGeom>
        </p:spPr>
      </p:pic>
      <p:pic>
        <p:nvPicPr>
          <p:cNvPr id="10" name="Picture 9" descr="Defeat Cyber Attacks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3555" y="2464235"/>
            <a:ext cx="627888" cy="627888"/>
          </a:xfrm>
          <a:prstGeom prst="rect">
            <a:avLst/>
          </a:prstGeom>
        </p:spPr>
      </p:pic>
      <p:pic>
        <p:nvPicPr>
          <p:cNvPr id="11" name="Picture 10" descr="Elastic WAF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7868" y="2480491"/>
            <a:ext cx="627888" cy="595376"/>
          </a:xfrm>
          <a:prstGeom prst="rect">
            <a:avLst/>
          </a:prstGeom>
        </p:spPr>
      </p:pic>
      <p:pic>
        <p:nvPicPr>
          <p:cNvPr id="12" name="Picture 11" descr="Eliminate Third-Party Costs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469" y="2503859"/>
            <a:ext cx="629920" cy="548640"/>
          </a:xfrm>
          <a:prstGeom prst="rect">
            <a:avLst/>
          </a:prstGeom>
        </p:spPr>
      </p:pic>
      <p:pic>
        <p:nvPicPr>
          <p:cNvPr id="13" name="Picture 12" descr="High Capacity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617" y="2463219"/>
            <a:ext cx="548640" cy="629920"/>
          </a:xfrm>
          <a:prstGeom prst="rect">
            <a:avLst/>
          </a:prstGeom>
        </p:spPr>
      </p:pic>
      <p:pic>
        <p:nvPicPr>
          <p:cNvPr id="14" name="Picture 13" descr="HTTP-2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8308" y="2494715"/>
            <a:ext cx="619760" cy="566928"/>
          </a:xfrm>
          <a:prstGeom prst="rect">
            <a:avLst/>
          </a:prstGeom>
        </p:spPr>
      </p:pic>
      <p:pic>
        <p:nvPicPr>
          <p:cNvPr id="15" name="Picture 14" descr="In0Memory Caching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6088" y="2513003"/>
            <a:ext cx="627888" cy="530352"/>
          </a:xfrm>
          <a:prstGeom prst="rect">
            <a:avLst/>
          </a:prstGeom>
        </p:spPr>
      </p:pic>
      <p:pic>
        <p:nvPicPr>
          <p:cNvPr id="16" name="Picture 15" descr="Layer4-7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549" y="4074449"/>
            <a:ext cx="548640" cy="627888"/>
          </a:xfrm>
          <a:prstGeom prst="rect">
            <a:avLst/>
          </a:prstGeom>
        </p:spPr>
      </p:pic>
      <p:pic>
        <p:nvPicPr>
          <p:cNvPr id="17" name="Picture 16" descr="Multi-Dimensional Security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4731" y="4074449"/>
            <a:ext cx="605536" cy="627888"/>
          </a:xfrm>
          <a:prstGeom prst="rect">
            <a:avLst/>
          </a:prstGeom>
        </p:spPr>
      </p:pic>
      <p:pic>
        <p:nvPicPr>
          <p:cNvPr id="18" name="Picture 17" descr="Optimize and Accelerate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7868" y="4147601"/>
            <a:ext cx="627888" cy="481584"/>
          </a:xfrm>
          <a:prstGeom prst="rect">
            <a:avLst/>
          </a:prstGeom>
        </p:spPr>
      </p:pic>
      <p:pic>
        <p:nvPicPr>
          <p:cNvPr id="19" name="Picture 18" descr="SDN_NFV-Ready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7621" y="4074449"/>
            <a:ext cx="483616" cy="62788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94603" y="1419073"/>
            <a:ext cx="696536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Access </a:t>
            </a:r>
            <a:br>
              <a:rPr lang="en-US" sz="1333" dirty="0"/>
            </a:br>
            <a:r>
              <a:rPr lang="en-US" sz="1333" dirty="0"/>
              <a:t>Control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00364" y="1419072"/>
            <a:ext cx="61427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Agility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7534" y="1419073"/>
            <a:ext cx="1048557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Application </a:t>
            </a:r>
          </a:p>
          <a:p>
            <a:pPr algn="ctr"/>
            <a:r>
              <a:rPr lang="en-US" sz="1333" dirty="0"/>
              <a:t>Acceleration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56568" y="1419073"/>
            <a:ext cx="1005725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Application </a:t>
            </a:r>
          </a:p>
          <a:p>
            <a:pPr algn="ctr"/>
            <a:r>
              <a:rPr lang="en-US" sz="1333" dirty="0"/>
              <a:t>Availability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44592" y="1419073"/>
            <a:ext cx="1412694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 err="1"/>
              <a:t>aXAPI</a:t>
            </a:r>
            <a:r>
              <a:rPr lang="en-US" sz="1333" dirty="0"/>
              <a:t> REST-based</a:t>
            </a:r>
            <a:br>
              <a:rPr lang="en-US" sz="1333" dirty="0"/>
            </a:br>
            <a:r>
              <a:rPr lang="en-US" sz="1333" dirty="0"/>
              <a:t>Programmability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34930" y="1419072"/>
            <a:ext cx="108651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Compression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19763" y="1419073"/>
            <a:ext cx="1260538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Connection </a:t>
            </a:r>
            <a:br>
              <a:rPr lang="en-US" sz="1333" dirty="0"/>
            </a:br>
            <a:r>
              <a:rPr lang="en-US" sz="1333" dirty="0"/>
              <a:t>Rate Protection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8592" y="3124201"/>
            <a:ext cx="1048557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Data </a:t>
            </a:r>
            <a:br>
              <a:rPr lang="en-US" sz="1333" dirty="0"/>
            </a:br>
            <a:r>
              <a:rPr lang="en-US" sz="1333" dirty="0"/>
              <a:t>Acceleration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44974" y="3124201"/>
            <a:ext cx="1125052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Defeat Cyber </a:t>
            </a:r>
            <a:br>
              <a:rPr lang="en-US" sz="1333" dirty="0"/>
            </a:br>
            <a:r>
              <a:rPr lang="en-US" sz="1333" dirty="0"/>
              <a:t>Attacks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60301" y="3124200"/>
            <a:ext cx="98302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Elastic WAF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63209" y="3124201"/>
            <a:ext cx="1192442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Eliminate </a:t>
            </a:r>
            <a:br>
              <a:rPr lang="en-US" sz="1333" dirty="0"/>
            </a:br>
            <a:r>
              <a:rPr lang="en-US" sz="1333" dirty="0"/>
              <a:t>3</a:t>
            </a:r>
            <a:r>
              <a:rPr lang="en-US" sz="1333" baseline="30000" dirty="0"/>
              <a:t>rd</a:t>
            </a:r>
            <a:r>
              <a:rPr lang="en-US" sz="1333" dirty="0"/>
              <a:t>-Party Costs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87321" y="3124200"/>
            <a:ext cx="112723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High Capacity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532709" y="3124200"/>
            <a:ext cx="69095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HTTP/2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948582" y="3124201"/>
            <a:ext cx="1002902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In-Memory </a:t>
            </a:r>
            <a:br>
              <a:rPr lang="en-US" sz="1333" dirty="0"/>
            </a:br>
            <a:r>
              <a:rPr lang="en-US" sz="1333" dirty="0"/>
              <a:t>Caching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33303" y="4749800"/>
            <a:ext cx="81913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Layer 4-7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153926" y="4749801"/>
            <a:ext cx="1507144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Multi-Dimensional </a:t>
            </a:r>
            <a:br>
              <a:rPr lang="en-US" sz="1333" dirty="0"/>
            </a:br>
            <a:r>
              <a:rPr lang="en-US" sz="1333" dirty="0"/>
              <a:t>Security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798457" y="4749801"/>
            <a:ext cx="1106713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Optimize and</a:t>
            </a:r>
            <a:br>
              <a:rPr lang="en-US" sz="1333" dirty="0"/>
            </a:br>
            <a:r>
              <a:rPr lang="en-US" sz="1333" dirty="0"/>
              <a:t>Accelerate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404818" y="4749801"/>
            <a:ext cx="909223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SDN / NFV</a:t>
            </a:r>
            <a:br>
              <a:rPr lang="en-US" sz="1333" dirty="0"/>
            </a:br>
            <a:r>
              <a:rPr lang="en-US" sz="1333" dirty="0"/>
              <a:t>Ready</a:t>
            </a:r>
          </a:p>
        </p:txBody>
      </p:sp>
    </p:spTree>
    <p:extLst>
      <p:ext uri="{BB962C8B-B14F-4D97-AF65-F5344CB8AC3E}">
        <p14:creationId xmlns:p14="http://schemas.microsoft.com/office/powerpoint/2010/main" val="3049466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/>
              <a:t>Secure Application Services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732765" y="1786554"/>
            <a:ext cx="1706900" cy="631529"/>
            <a:chOff x="966248" y="2072309"/>
            <a:chExt cx="1706900" cy="631529"/>
          </a:xfrm>
        </p:grpSpPr>
        <p:pic>
          <p:nvPicPr>
            <p:cNvPr id="3" name="Picture 2" descr="Product Symbol_B-aGalaxy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6248" y="2072309"/>
              <a:ext cx="631529" cy="63152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631802" y="2111074"/>
              <a:ext cx="104134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02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 dirty="0" err="1">
                  <a:solidFill>
                    <a:srgbClr val="1A2835"/>
                  </a:solidFill>
                  <a:latin typeface="Roboto Light"/>
                  <a:ea typeface="Roboto Light" charset="0"/>
                  <a:cs typeface="Roboto Light"/>
                </a:rPr>
                <a:t>aGalaxy</a:t>
              </a:r>
              <a:endParaRPr lang="en-US" sz="1800" dirty="0">
                <a:solidFill>
                  <a:srgbClr val="1A2835"/>
                </a:solidFill>
                <a:latin typeface="Roboto Light"/>
                <a:ea typeface="Roboto Light" charset="0"/>
                <a:cs typeface="Roboto Light"/>
              </a:endParaRPr>
            </a:p>
            <a:p>
              <a:pPr defTabSz="121802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1A2835"/>
                  </a:solidFill>
                  <a:latin typeface="Roboto Light"/>
                  <a:ea typeface="Roboto Light" charset="0"/>
                  <a:cs typeface="Roboto Light"/>
                </a:rPr>
                <a:t>(TPS Mgmt.) 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872049" y="1786554"/>
            <a:ext cx="3195872" cy="631529"/>
            <a:chOff x="5200407" y="2072309"/>
            <a:chExt cx="3195872" cy="631529"/>
          </a:xfrm>
        </p:grpSpPr>
        <p:pic>
          <p:nvPicPr>
            <p:cNvPr id="5" name="Picture 4" descr="Product Symbol_B-Harmony Controller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0407" y="2072309"/>
              <a:ext cx="631529" cy="63152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928085" y="2111074"/>
              <a:ext cx="246819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02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 dirty="0">
                  <a:solidFill>
                    <a:srgbClr val="1A2835"/>
                  </a:solidFill>
                  <a:latin typeface="Roboto Light"/>
                  <a:ea typeface="Roboto Light" charset="0"/>
                  <a:cs typeface="Roboto Light"/>
                </a:rPr>
                <a:t>Harmony Controller</a:t>
              </a:r>
            </a:p>
            <a:p>
              <a:pPr defTabSz="121802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1A2835"/>
                  </a:solidFill>
                  <a:latin typeface="Roboto Light"/>
                  <a:ea typeface="Roboto Light" charset="0"/>
                  <a:cs typeface="Roboto Light"/>
                </a:rPr>
                <a:t>(Multi Cloud, Multi Service Mgmt.)</a:t>
              </a:r>
            </a:p>
          </p:txBody>
        </p:sp>
      </p:grpSp>
      <p:pic>
        <p:nvPicPr>
          <p:cNvPr id="7" name="Picture 6" descr="Product Symbol-TP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0350" y="3145885"/>
            <a:ext cx="574124" cy="574124"/>
          </a:xfrm>
          <a:prstGeom prst="rect">
            <a:avLst/>
          </a:prstGeom>
        </p:spPr>
      </p:pic>
      <p:pic>
        <p:nvPicPr>
          <p:cNvPr id="8" name="Picture 7" descr="Product Symbol-SSLi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466" y="3145885"/>
            <a:ext cx="575982" cy="574124"/>
          </a:xfrm>
          <a:prstGeom prst="rect">
            <a:avLst/>
          </a:prstGeom>
        </p:spPr>
      </p:pic>
      <p:pic>
        <p:nvPicPr>
          <p:cNvPr id="9" name="Picture 8" descr="Product Symbol-CFW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0440" y="3145885"/>
            <a:ext cx="575982" cy="574124"/>
          </a:xfrm>
          <a:prstGeom prst="rect">
            <a:avLst/>
          </a:prstGeom>
        </p:spPr>
      </p:pic>
      <p:pic>
        <p:nvPicPr>
          <p:cNvPr id="10" name="Picture 9" descr="Product Symbol-ADC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414" y="3145885"/>
            <a:ext cx="574124" cy="574124"/>
          </a:xfrm>
          <a:prstGeom prst="rect">
            <a:avLst/>
          </a:prstGeom>
        </p:spPr>
      </p:pic>
      <p:pic>
        <p:nvPicPr>
          <p:cNvPr id="11" name="Picture 10" descr="Product Symbol-CGN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528" y="3145885"/>
            <a:ext cx="574124" cy="57412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257240" y="2541827"/>
            <a:ext cx="2489010" cy="0"/>
          </a:xfrm>
          <a:prstGeom prst="line">
            <a:avLst/>
          </a:prstGeom>
          <a:ln w="12700" cmpd="sng">
            <a:solidFill>
              <a:srgbClr val="B653B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57240" y="2854240"/>
            <a:ext cx="5890695" cy="0"/>
          </a:xfrm>
          <a:prstGeom prst="line">
            <a:avLst/>
          </a:prstGeom>
          <a:ln w="12700" cmpd="sng">
            <a:solidFill>
              <a:srgbClr val="2DB4E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059757" y="2715740"/>
            <a:ext cx="89527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595959"/>
                </a:solidFill>
                <a:latin typeface="Roboto Regular"/>
                <a:cs typeface="Roboto Regular"/>
              </a:rPr>
              <a:t>SECURITY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877685" y="2541827"/>
            <a:ext cx="7184601" cy="0"/>
          </a:xfrm>
          <a:prstGeom prst="line">
            <a:avLst/>
          </a:prstGeom>
          <a:ln w="12700" cmpd="sng">
            <a:solidFill>
              <a:srgbClr val="5B47B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264352" y="2854240"/>
            <a:ext cx="3797934" cy="0"/>
          </a:xfrm>
          <a:prstGeom prst="line">
            <a:avLst/>
          </a:prstGeom>
          <a:ln w="127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57240" y="4263993"/>
            <a:ext cx="5890695" cy="0"/>
          </a:xfrm>
          <a:prstGeom prst="line">
            <a:avLst/>
          </a:prstGeom>
          <a:ln w="12700" cmpd="sng">
            <a:solidFill>
              <a:srgbClr val="2DB4E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264352" y="4263993"/>
            <a:ext cx="3797934" cy="0"/>
          </a:xfrm>
          <a:prstGeom prst="line">
            <a:avLst/>
          </a:prstGeom>
          <a:ln w="127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402120" y="3720009"/>
            <a:ext cx="60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595959"/>
                </a:solidFill>
                <a:latin typeface="Roboto Light"/>
                <a:cs typeface="Roboto Light"/>
              </a:rPr>
              <a:t>TPS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01844" y="3720009"/>
            <a:ext cx="636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595959"/>
                </a:solidFill>
                <a:latin typeface="Roboto Light"/>
                <a:cs typeface="Roboto Light"/>
              </a:rPr>
              <a:t>SSLi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07955" y="3720009"/>
            <a:ext cx="67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595959"/>
                </a:solidFill>
                <a:latin typeface="Roboto Light"/>
                <a:cs typeface="Roboto Light"/>
              </a:rPr>
              <a:t>CFW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843125" y="3720009"/>
            <a:ext cx="628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595959"/>
                </a:solidFill>
                <a:latin typeface="Roboto Light"/>
                <a:cs typeface="Roboto Light"/>
              </a:rPr>
              <a:t>ADC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660044" y="3720009"/>
            <a:ext cx="65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595959"/>
                </a:solidFill>
                <a:latin typeface="Roboto Light"/>
                <a:cs typeface="Roboto Light"/>
              </a:rPr>
              <a:t>CGN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3809748" y="1786554"/>
            <a:ext cx="0" cy="3706196"/>
          </a:xfrm>
          <a:prstGeom prst="line">
            <a:avLst/>
          </a:prstGeom>
          <a:ln w="12700" cmpd="sng">
            <a:solidFill>
              <a:srgbClr val="898B8D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221860" y="2715740"/>
            <a:ext cx="1826141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595959"/>
                </a:solidFill>
                <a:latin typeface="Roboto Regular"/>
                <a:cs typeface="Roboto Regular"/>
              </a:rPr>
              <a:t>APPLICATION DELIVERY</a:t>
            </a:r>
          </a:p>
        </p:txBody>
      </p:sp>
      <p:pic>
        <p:nvPicPr>
          <p:cNvPr id="49" name="Picture 48" descr="Management Orchestraton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2142" y="4549545"/>
            <a:ext cx="455802" cy="396989"/>
          </a:xfrm>
          <a:prstGeom prst="rect">
            <a:avLst/>
          </a:prstGeom>
        </p:spPr>
      </p:pic>
      <p:pic>
        <p:nvPicPr>
          <p:cNvPr id="50" name="Picture 49" descr="Centralized Cloud Management.png"/>
          <p:cNvPicPr>
            <a:picLocks noChangeAspect="1"/>
          </p:cNvPicPr>
          <p:nvPr/>
        </p:nvPicPr>
        <p:blipFill>
          <a:blip r:embed="rId10" cstate="print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607" y="4549545"/>
            <a:ext cx="454332" cy="382286"/>
          </a:xfrm>
          <a:prstGeom prst="rect">
            <a:avLst/>
          </a:prstGeom>
        </p:spPr>
      </p:pic>
      <p:pic>
        <p:nvPicPr>
          <p:cNvPr id="51" name="Picture 50" descr="Analytic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919" y="4549545"/>
            <a:ext cx="455803" cy="345528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228822" y="4994410"/>
            <a:ext cx="104590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solidFill>
                  <a:srgbClr val="595959"/>
                </a:solidFill>
                <a:latin typeface="Roboto Light"/>
                <a:cs typeface="Roboto Light"/>
              </a:rPr>
              <a:t>Automation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547272" y="4994410"/>
            <a:ext cx="85509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solidFill>
                  <a:srgbClr val="595959"/>
                </a:solidFill>
                <a:latin typeface="Roboto Light"/>
                <a:cs typeface="Roboto Light"/>
              </a:rPr>
              <a:t>Analytics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858105" y="4994410"/>
            <a:ext cx="104387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solidFill>
                  <a:srgbClr val="595959"/>
                </a:solidFill>
                <a:latin typeface="Roboto Light"/>
                <a:cs typeface="Roboto Light"/>
              </a:rPr>
              <a:t>Self Service</a:t>
            </a:r>
          </a:p>
        </p:txBody>
      </p:sp>
      <p:pic>
        <p:nvPicPr>
          <p:cNvPr id="55" name="Picture 54" descr="Centralized Cloud Management.png"/>
          <p:cNvPicPr>
            <a:picLocks noChangeAspect="1"/>
          </p:cNvPicPr>
          <p:nvPr/>
        </p:nvPicPr>
        <p:blipFill>
          <a:blip r:embed="rId10" cstate="print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662" y="4549545"/>
            <a:ext cx="454332" cy="382286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045877" y="4994410"/>
            <a:ext cx="104590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solidFill>
                  <a:srgbClr val="595959"/>
                </a:solidFill>
                <a:latin typeface="Roboto Light"/>
                <a:cs typeface="Roboto Light"/>
              </a:rPr>
              <a:t>Automation</a:t>
            </a:r>
          </a:p>
        </p:txBody>
      </p:sp>
      <p:pic>
        <p:nvPicPr>
          <p:cNvPr id="61" name="Picture 60" descr="Certification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762" y="4549545"/>
            <a:ext cx="314461" cy="382286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2211389" y="4994410"/>
            <a:ext cx="63350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solidFill>
                  <a:srgbClr val="595959"/>
                </a:solidFill>
                <a:latin typeface="Roboto Light"/>
                <a:cs typeface="Roboto Light"/>
              </a:rPr>
              <a:t>Policy</a:t>
            </a:r>
          </a:p>
        </p:txBody>
      </p:sp>
      <p:pic>
        <p:nvPicPr>
          <p:cNvPr id="63" name="Picture 62" descr="Infection_Detection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670" y="4524386"/>
            <a:ext cx="470916" cy="422148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2964614" y="4994410"/>
            <a:ext cx="88635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solidFill>
                  <a:srgbClr val="595959"/>
                </a:solidFill>
                <a:latin typeface="Roboto Light"/>
                <a:cs typeface="Roboto Light"/>
              </a:rPr>
              <a:t>Detection</a:t>
            </a:r>
          </a:p>
        </p:txBody>
      </p:sp>
    </p:spTree>
    <p:extLst>
      <p:ext uri="{BB962C8B-B14F-4D97-AF65-F5344CB8AC3E}">
        <p14:creationId xmlns:p14="http://schemas.microsoft.com/office/powerpoint/2010/main" val="1265877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9E48-BD87-47D6-87EB-614EE64FA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Asymmetric flow Issue</a:t>
            </a:r>
          </a:p>
        </p:txBody>
      </p:sp>
      <p:pic>
        <p:nvPicPr>
          <p:cNvPr id="3" name="Picture 2" descr="Switch_1.png">
            <a:extLst>
              <a:ext uri="{FF2B5EF4-FFF2-40B4-BE49-F238E27FC236}">
                <a16:creationId xmlns:a16="http://schemas.microsoft.com/office/drawing/2014/main" id="{40CC7133-5941-463B-9775-6B33BF9BF5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793" y="3395917"/>
            <a:ext cx="627888" cy="629920"/>
          </a:xfrm>
          <a:prstGeom prst="rect">
            <a:avLst/>
          </a:prstGeom>
        </p:spPr>
      </p:pic>
      <p:pic>
        <p:nvPicPr>
          <p:cNvPr id="4" name="Picture 3" descr="Server.png">
            <a:extLst>
              <a:ext uri="{FF2B5EF4-FFF2-40B4-BE49-F238E27FC236}">
                <a16:creationId xmlns:a16="http://schemas.microsoft.com/office/drawing/2014/main" id="{BAA447D3-99E9-4054-994D-C53E0DCF08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1183" y="1446086"/>
            <a:ext cx="1133856" cy="32715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8007CE-280F-437C-AC71-3D3BF0D5D6B4}"/>
              </a:ext>
            </a:extLst>
          </p:cNvPr>
          <p:cNvCxnSpPr/>
          <p:nvPr/>
        </p:nvCxnSpPr>
        <p:spPr bwMode="auto">
          <a:xfrm>
            <a:off x="5038402" y="3691987"/>
            <a:ext cx="1463040" cy="3964"/>
          </a:xfrm>
          <a:prstGeom prst="line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48BAA90-F708-4878-B7A3-A3356E24B455}"/>
              </a:ext>
            </a:extLst>
          </p:cNvPr>
          <p:cNvCxnSpPr>
            <a:cxnSpLocks/>
          </p:cNvCxnSpPr>
          <p:nvPr/>
        </p:nvCxnSpPr>
        <p:spPr bwMode="auto">
          <a:xfrm>
            <a:off x="3662416" y="3701215"/>
            <a:ext cx="73854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504E7B-AEE9-443F-B9EF-3A907E6929CE}"/>
              </a:ext>
            </a:extLst>
          </p:cNvPr>
          <p:cNvCxnSpPr/>
          <p:nvPr/>
        </p:nvCxnSpPr>
        <p:spPr bwMode="auto">
          <a:xfrm>
            <a:off x="2179329" y="2821746"/>
            <a:ext cx="372862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30D1D96-4CF3-4321-A80E-8369E759BB37}"/>
              </a:ext>
            </a:extLst>
          </p:cNvPr>
          <p:cNvSpPr txBox="1"/>
          <p:nvPr/>
        </p:nvSpPr>
        <p:spPr>
          <a:xfrm>
            <a:off x="5249191" y="3456840"/>
            <a:ext cx="10922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100.0.0.0/24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5191B-988D-449C-85B3-59069C2FA303}"/>
              </a:ext>
            </a:extLst>
          </p:cNvPr>
          <p:cNvSpPr txBox="1"/>
          <p:nvPr/>
        </p:nvSpPr>
        <p:spPr>
          <a:xfrm>
            <a:off x="1393670" y="3989142"/>
            <a:ext cx="10759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CIP:-200.0.0.1</a:t>
            </a:r>
          </a:p>
        </p:txBody>
      </p:sp>
      <p:pic>
        <p:nvPicPr>
          <p:cNvPr id="11" name="Picture 10" descr="Router_1.png">
            <a:extLst>
              <a:ext uri="{FF2B5EF4-FFF2-40B4-BE49-F238E27FC236}">
                <a16:creationId xmlns:a16="http://schemas.microsoft.com/office/drawing/2014/main" id="{8A605892-2162-4450-9F16-C942B320E6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8309" y="3383307"/>
            <a:ext cx="627888" cy="627888"/>
          </a:xfrm>
          <a:prstGeom prst="rect">
            <a:avLst/>
          </a:prstGeom>
        </p:spPr>
      </p:pic>
      <p:pic>
        <p:nvPicPr>
          <p:cNvPr id="12" name="Picture 11" descr="Internet.png">
            <a:extLst>
              <a:ext uri="{FF2B5EF4-FFF2-40B4-BE49-F238E27FC236}">
                <a16:creationId xmlns:a16="http://schemas.microsoft.com/office/drawing/2014/main" id="{875CB2AA-7CDE-486F-AF41-DF17D927C4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639" y="3357842"/>
            <a:ext cx="843547" cy="6313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D272AE-7E9F-48B4-81F2-9E84762EAEF1}"/>
              </a:ext>
            </a:extLst>
          </p:cNvPr>
          <p:cNvCxnSpPr>
            <a:cxnSpLocks/>
          </p:cNvCxnSpPr>
          <p:nvPr/>
        </p:nvCxnSpPr>
        <p:spPr bwMode="auto">
          <a:xfrm>
            <a:off x="2128099" y="3710877"/>
            <a:ext cx="73854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13" descr="Laptop.png">
            <a:extLst>
              <a:ext uri="{FF2B5EF4-FFF2-40B4-BE49-F238E27FC236}">
                <a16:creationId xmlns:a16="http://schemas.microsoft.com/office/drawing/2014/main" id="{A5DE7EBC-94AD-453A-984E-6ADF88707A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621" y="3434502"/>
            <a:ext cx="824804" cy="55464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461059-67A9-43B7-BD75-D96209DAE0FA}"/>
              </a:ext>
            </a:extLst>
          </p:cNvPr>
          <p:cNvCxnSpPr/>
          <p:nvPr/>
        </p:nvCxnSpPr>
        <p:spPr bwMode="auto">
          <a:xfrm>
            <a:off x="7155681" y="3710877"/>
            <a:ext cx="1463040" cy="3964"/>
          </a:xfrm>
          <a:prstGeom prst="line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Picture 15" descr="Server.png">
            <a:extLst>
              <a:ext uri="{FF2B5EF4-FFF2-40B4-BE49-F238E27FC236}">
                <a16:creationId xmlns:a16="http://schemas.microsoft.com/office/drawing/2014/main" id="{1C30F338-A99B-4E74-A280-EA261989F1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3544" y="3563898"/>
            <a:ext cx="1133856" cy="32715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24A4478-1153-47A1-911B-E3B4E08153A3}"/>
              </a:ext>
            </a:extLst>
          </p:cNvPr>
          <p:cNvCxnSpPr>
            <a:cxnSpLocks/>
          </p:cNvCxnSpPr>
          <p:nvPr/>
        </p:nvCxnSpPr>
        <p:spPr bwMode="auto">
          <a:xfrm>
            <a:off x="6818111" y="1757082"/>
            <a:ext cx="0" cy="1638835"/>
          </a:xfrm>
          <a:prstGeom prst="line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AA7BD8-2736-4B5B-8B9C-27DF3595DE7C}"/>
              </a:ext>
            </a:extLst>
          </p:cNvPr>
          <p:cNvCxnSpPr>
            <a:cxnSpLocks/>
          </p:cNvCxnSpPr>
          <p:nvPr/>
        </p:nvCxnSpPr>
        <p:spPr bwMode="auto">
          <a:xfrm>
            <a:off x="6818111" y="4025837"/>
            <a:ext cx="0" cy="1638835"/>
          </a:xfrm>
          <a:prstGeom prst="line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" name="Picture 19" descr="Product-Thunder_Hardware.png">
            <a:extLst>
              <a:ext uri="{FF2B5EF4-FFF2-40B4-BE49-F238E27FC236}">
                <a16:creationId xmlns:a16="http://schemas.microsoft.com/office/drawing/2014/main" id="{A6D7F7A4-A17C-4B56-8CD1-9DC98A5846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7551" y="5671478"/>
            <a:ext cx="1237488" cy="32715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015599-2173-4707-AC73-4B949BE8E30B}"/>
              </a:ext>
            </a:extLst>
          </p:cNvPr>
          <p:cNvSpPr txBox="1"/>
          <p:nvPr/>
        </p:nvSpPr>
        <p:spPr>
          <a:xfrm>
            <a:off x="5435526" y="5134915"/>
            <a:ext cx="123747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VIP1:-100.0.0.10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E895B3-29B5-4EA6-A64D-C656B5988223}"/>
              </a:ext>
            </a:extLst>
          </p:cNvPr>
          <p:cNvSpPr txBox="1"/>
          <p:nvPr/>
        </p:nvSpPr>
        <p:spPr>
          <a:xfrm>
            <a:off x="5435526" y="5341592"/>
            <a:ext cx="123747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VIP2:-100.0.0.20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7060472-B3C0-4D5E-AE6A-23F65B9EAE9B}"/>
              </a:ext>
            </a:extLst>
          </p:cNvPr>
          <p:cNvCxnSpPr>
            <a:cxnSpLocks/>
          </p:cNvCxnSpPr>
          <p:nvPr/>
        </p:nvCxnSpPr>
        <p:spPr>
          <a:xfrm>
            <a:off x="2312765" y="3865973"/>
            <a:ext cx="4251548" cy="1629663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2A36391-C4A0-4527-827D-1A7521D7EDD1}"/>
              </a:ext>
            </a:extLst>
          </p:cNvPr>
          <p:cNvSpPr txBox="1"/>
          <p:nvPr/>
        </p:nvSpPr>
        <p:spPr>
          <a:xfrm>
            <a:off x="6147551" y="1172121"/>
            <a:ext cx="149944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SIP1:-100.0.0.100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169D8C-0A8B-4774-8BE4-0FA14563F591}"/>
              </a:ext>
            </a:extLst>
          </p:cNvPr>
          <p:cNvSpPr txBox="1"/>
          <p:nvPr/>
        </p:nvSpPr>
        <p:spPr>
          <a:xfrm>
            <a:off x="9757400" y="3588974"/>
            <a:ext cx="153192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SIP2:- 100.0.0.200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F264964-BDD6-460C-BA20-8869E40F88CB}"/>
              </a:ext>
            </a:extLst>
          </p:cNvPr>
          <p:cNvCxnSpPr>
            <a:cxnSpLocks/>
          </p:cNvCxnSpPr>
          <p:nvPr/>
        </p:nvCxnSpPr>
        <p:spPr>
          <a:xfrm flipV="1">
            <a:off x="6564313" y="1796944"/>
            <a:ext cx="0" cy="3584060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311A23F-B70A-460B-86BB-1FB465BE74C5}"/>
              </a:ext>
            </a:extLst>
          </p:cNvPr>
          <p:cNvCxnSpPr>
            <a:cxnSpLocks/>
            <a:endCxn id="22" idx="3"/>
          </p:cNvCxnSpPr>
          <p:nvPr/>
        </p:nvCxnSpPr>
        <p:spPr>
          <a:xfrm>
            <a:off x="6673005" y="1848279"/>
            <a:ext cx="0" cy="3631813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7DA9751-5F50-4DAC-AF4A-C80281736D50}"/>
              </a:ext>
            </a:extLst>
          </p:cNvPr>
          <p:cNvCxnSpPr>
            <a:cxnSpLocks/>
          </p:cNvCxnSpPr>
          <p:nvPr/>
        </p:nvCxnSpPr>
        <p:spPr>
          <a:xfrm>
            <a:off x="2328289" y="3963552"/>
            <a:ext cx="4251548" cy="1629663"/>
          </a:xfrm>
          <a:prstGeom prst="straightConnector1">
            <a:avLst/>
          </a:prstGeom>
          <a:ln>
            <a:solidFill>
              <a:srgbClr val="FFC00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C76CA3D-4A7B-45DC-A082-20AB193CB430}"/>
              </a:ext>
            </a:extLst>
          </p:cNvPr>
          <p:cNvCxnSpPr>
            <a:cxnSpLocks/>
          </p:cNvCxnSpPr>
          <p:nvPr/>
        </p:nvCxnSpPr>
        <p:spPr>
          <a:xfrm>
            <a:off x="6960196" y="1898934"/>
            <a:ext cx="0" cy="3631813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6854B14-D804-4364-A215-5064B730A6A5}"/>
              </a:ext>
            </a:extLst>
          </p:cNvPr>
          <p:cNvCxnSpPr>
            <a:cxnSpLocks/>
          </p:cNvCxnSpPr>
          <p:nvPr/>
        </p:nvCxnSpPr>
        <p:spPr>
          <a:xfrm flipV="1">
            <a:off x="7102281" y="3865974"/>
            <a:ext cx="1432119" cy="1545940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D9E92F6-F357-436F-9720-891B23FCDE47}"/>
              </a:ext>
            </a:extLst>
          </p:cNvPr>
          <p:cNvCxnSpPr>
            <a:cxnSpLocks/>
          </p:cNvCxnSpPr>
          <p:nvPr/>
        </p:nvCxnSpPr>
        <p:spPr>
          <a:xfrm flipH="1" flipV="1">
            <a:off x="7140575" y="1893971"/>
            <a:ext cx="1341241" cy="1693332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ight Triangle 43">
            <a:extLst>
              <a:ext uri="{FF2B5EF4-FFF2-40B4-BE49-F238E27FC236}">
                <a16:creationId xmlns:a16="http://schemas.microsoft.com/office/drawing/2014/main" id="{DC29B060-4098-4D65-838D-F796290DE640}"/>
              </a:ext>
            </a:extLst>
          </p:cNvPr>
          <p:cNvSpPr/>
          <p:nvPr/>
        </p:nvSpPr>
        <p:spPr>
          <a:xfrm rot="13632841">
            <a:off x="5960547" y="2670294"/>
            <a:ext cx="2184372" cy="1980715"/>
          </a:xfrm>
          <a:prstGeom prst="rt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Rounded Rectangular Callout 4">
            <a:extLst>
              <a:ext uri="{FF2B5EF4-FFF2-40B4-BE49-F238E27FC236}">
                <a16:creationId xmlns:a16="http://schemas.microsoft.com/office/drawing/2014/main" id="{5ABF1848-95E1-441F-A07D-EB3BD5392311}"/>
              </a:ext>
            </a:extLst>
          </p:cNvPr>
          <p:cNvSpPr/>
          <p:nvPr/>
        </p:nvSpPr>
        <p:spPr>
          <a:xfrm>
            <a:off x="4903161" y="4004265"/>
            <a:ext cx="995821" cy="447626"/>
          </a:xfrm>
          <a:prstGeom prst="wedgeRoundRectCallout">
            <a:avLst>
              <a:gd name="adj1" fmla="val 2676"/>
              <a:gd name="adj2" fmla="val 174460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900" dirty="0" err="1"/>
              <a:t>Src</a:t>
            </a:r>
            <a:r>
              <a:rPr lang="en-IN" sz="900" dirty="0"/>
              <a:t> IP = CIP </a:t>
            </a:r>
            <a:r>
              <a:rPr lang="en-IN" sz="900" dirty="0" err="1"/>
              <a:t>Dst</a:t>
            </a:r>
            <a:r>
              <a:rPr lang="en-IN" sz="900" dirty="0"/>
              <a:t> IP = VIP1</a:t>
            </a:r>
          </a:p>
        </p:txBody>
      </p:sp>
      <p:sp>
        <p:nvSpPr>
          <p:cNvPr id="34" name="Rounded Rectangular Callout 4">
            <a:extLst>
              <a:ext uri="{FF2B5EF4-FFF2-40B4-BE49-F238E27FC236}">
                <a16:creationId xmlns:a16="http://schemas.microsoft.com/office/drawing/2014/main" id="{9884AACE-4BB5-4EE0-BB92-B0D4A94DAA7D}"/>
              </a:ext>
            </a:extLst>
          </p:cNvPr>
          <p:cNvSpPr/>
          <p:nvPr/>
        </p:nvSpPr>
        <p:spPr>
          <a:xfrm>
            <a:off x="4193152" y="2578473"/>
            <a:ext cx="995821" cy="447626"/>
          </a:xfrm>
          <a:prstGeom prst="wedgeRoundRectCallout">
            <a:avLst>
              <a:gd name="adj1" fmla="val 174551"/>
              <a:gd name="adj2" fmla="val 108986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900" dirty="0" err="1"/>
              <a:t>Src</a:t>
            </a:r>
            <a:r>
              <a:rPr lang="en-IN" sz="900" dirty="0"/>
              <a:t> IP = CIP </a:t>
            </a:r>
            <a:r>
              <a:rPr lang="en-IN" sz="900" dirty="0" err="1"/>
              <a:t>Dst</a:t>
            </a:r>
            <a:r>
              <a:rPr lang="en-IN" sz="900" dirty="0"/>
              <a:t> IP = SIP1</a:t>
            </a:r>
          </a:p>
        </p:txBody>
      </p:sp>
      <p:sp>
        <p:nvSpPr>
          <p:cNvPr id="36" name="Rounded Rectangular Callout 4">
            <a:extLst>
              <a:ext uri="{FF2B5EF4-FFF2-40B4-BE49-F238E27FC236}">
                <a16:creationId xmlns:a16="http://schemas.microsoft.com/office/drawing/2014/main" id="{4B5CBE52-432A-4D5A-B51C-5ED152522A59}"/>
              </a:ext>
            </a:extLst>
          </p:cNvPr>
          <p:cNvSpPr/>
          <p:nvPr/>
        </p:nvSpPr>
        <p:spPr>
          <a:xfrm>
            <a:off x="4799503" y="1296687"/>
            <a:ext cx="995821" cy="447626"/>
          </a:xfrm>
          <a:prstGeom prst="wedgeRoundRectCallout">
            <a:avLst>
              <a:gd name="adj1" fmla="val 159247"/>
              <a:gd name="adj2" fmla="val 266123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900" dirty="0" err="1"/>
              <a:t>Src</a:t>
            </a:r>
            <a:r>
              <a:rPr lang="en-IN" sz="900" dirty="0"/>
              <a:t> IP = SIP1 </a:t>
            </a:r>
            <a:r>
              <a:rPr lang="en-IN" sz="900" dirty="0" err="1"/>
              <a:t>Dst</a:t>
            </a:r>
            <a:r>
              <a:rPr lang="en-IN" sz="900" dirty="0"/>
              <a:t> IP = VIP2</a:t>
            </a:r>
          </a:p>
        </p:txBody>
      </p:sp>
      <p:sp>
        <p:nvSpPr>
          <p:cNvPr id="37" name="Rounded Rectangular Callout 4">
            <a:extLst>
              <a:ext uri="{FF2B5EF4-FFF2-40B4-BE49-F238E27FC236}">
                <a16:creationId xmlns:a16="http://schemas.microsoft.com/office/drawing/2014/main" id="{76EFE5F0-37B8-451B-8408-74455932E8F2}"/>
              </a:ext>
            </a:extLst>
          </p:cNvPr>
          <p:cNvSpPr/>
          <p:nvPr/>
        </p:nvSpPr>
        <p:spPr>
          <a:xfrm>
            <a:off x="8623544" y="5480091"/>
            <a:ext cx="995821" cy="447626"/>
          </a:xfrm>
          <a:prstGeom prst="wedgeRoundRectCallout">
            <a:avLst>
              <a:gd name="adj1" fmla="val -106806"/>
              <a:gd name="adj2" fmla="val -262904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900" dirty="0" err="1"/>
              <a:t>Src</a:t>
            </a:r>
            <a:r>
              <a:rPr lang="en-IN" sz="900" dirty="0"/>
              <a:t> IP = SIP1 </a:t>
            </a:r>
            <a:r>
              <a:rPr lang="en-IN" sz="900" dirty="0" err="1"/>
              <a:t>Dst</a:t>
            </a:r>
            <a:r>
              <a:rPr lang="en-IN" sz="900" dirty="0"/>
              <a:t> IP = SIP2</a:t>
            </a:r>
          </a:p>
        </p:txBody>
      </p:sp>
      <p:sp>
        <p:nvSpPr>
          <p:cNvPr id="40" name="Rounded Rectangular Callout 4">
            <a:extLst>
              <a:ext uri="{FF2B5EF4-FFF2-40B4-BE49-F238E27FC236}">
                <a16:creationId xmlns:a16="http://schemas.microsoft.com/office/drawing/2014/main" id="{A36BC7D2-5F90-4A1D-8339-1C43E5ED06B0}"/>
              </a:ext>
            </a:extLst>
          </p:cNvPr>
          <p:cNvSpPr/>
          <p:nvPr/>
        </p:nvSpPr>
        <p:spPr>
          <a:xfrm>
            <a:off x="9669066" y="2254803"/>
            <a:ext cx="995821" cy="447626"/>
          </a:xfrm>
          <a:prstGeom prst="wedgeRoundRectCallout">
            <a:avLst>
              <a:gd name="adj1" fmla="val -223351"/>
              <a:gd name="adj2" fmla="val 51369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900" dirty="0" err="1"/>
              <a:t>Src</a:t>
            </a:r>
            <a:r>
              <a:rPr lang="en-IN" sz="900" dirty="0"/>
              <a:t> IP = SIP2 </a:t>
            </a:r>
            <a:r>
              <a:rPr lang="en-IN" sz="900" dirty="0" err="1"/>
              <a:t>Dst</a:t>
            </a:r>
            <a:r>
              <a:rPr lang="en-IN" sz="900" dirty="0"/>
              <a:t> IP = SIP1</a:t>
            </a:r>
          </a:p>
        </p:txBody>
      </p:sp>
    </p:spTree>
    <p:extLst>
      <p:ext uri="{BB962C8B-B14F-4D97-AF65-F5344CB8AC3E}">
        <p14:creationId xmlns:p14="http://schemas.microsoft.com/office/powerpoint/2010/main" val="307047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2" grpId="0" animBg="1"/>
      <p:bldP spid="34" grpId="0" animBg="1"/>
      <p:bldP spid="36" grpId="0" animBg="1"/>
      <p:bldP spid="37" grpId="0" animBg="1"/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DA104C02-9C9E-4000-AFDF-2B5D2768A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302" y="480780"/>
            <a:ext cx="9818508" cy="456059"/>
          </a:xfrm>
        </p:spPr>
        <p:txBody>
          <a:bodyPr/>
          <a:lstStyle/>
          <a:p>
            <a:r>
              <a:rPr lang="en-US" b="1" i="0" dirty="0"/>
              <a:t>Topology: L2  mode with SNAT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6FCAB43-37E1-4170-8B05-18067B8F42EB}"/>
              </a:ext>
            </a:extLst>
          </p:cNvPr>
          <p:cNvCxnSpPr/>
          <p:nvPr/>
        </p:nvCxnSpPr>
        <p:spPr bwMode="auto">
          <a:xfrm>
            <a:off x="6225106" y="3094703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D329AB-35B8-4DF3-B784-25F9D0C80B83}"/>
              </a:ext>
            </a:extLst>
          </p:cNvPr>
          <p:cNvCxnSpPr/>
          <p:nvPr/>
        </p:nvCxnSpPr>
        <p:spPr bwMode="auto">
          <a:xfrm>
            <a:off x="4962067" y="3094703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576C90-80C8-4875-8659-6EEAD89597B9}"/>
              </a:ext>
            </a:extLst>
          </p:cNvPr>
          <p:cNvCxnSpPr/>
          <p:nvPr/>
        </p:nvCxnSpPr>
        <p:spPr bwMode="auto">
          <a:xfrm>
            <a:off x="1965743" y="4467073"/>
            <a:ext cx="2721947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2A89529-D751-4442-944A-DCCDFF3DE482}"/>
              </a:ext>
            </a:extLst>
          </p:cNvPr>
          <p:cNvCxnSpPr/>
          <p:nvPr/>
        </p:nvCxnSpPr>
        <p:spPr bwMode="auto">
          <a:xfrm flipV="1">
            <a:off x="6147309" y="4475136"/>
            <a:ext cx="2639699" cy="784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AC4176-AD43-4FF6-9DD4-AE6D8BE0C376}"/>
              </a:ext>
            </a:extLst>
          </p:cNvPr>
          <p:cNvCxnSpPr/>
          <p:nvPr/>
        </p:nvCxnSpPr>
        <p:spPr bwMode="auto">
          <a:xfrm>
            <a:off x="1970779" y="5161542"/>
            <a:ext cx="2721947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lg" len="med"/>
            <a:tailEnd type="non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80461CC-9032-4346-9814-30A5D42D4884}"/>
              </a:ext>
            </a:extLst>
          </p:cNvPr>
          <p:cNvCxnSpPr/>
          <p:nvPr/>
        </p:nvCxnSpPr>
        <p:spPr bwMode="auto">
          <a:xfrm>
            <a:off x="6157153" y="5188353"/>
            <a:ext cx="2570696" cy="1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lg" len="med"/>
            <a:tailEnd type="none" w="lg" len="med"/>
          </a:ln>
          <a:effectLst/>
        </p:spPr>
      </p:cxn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74B5517-9254-4E1E-8FF2-3CAC6EAE416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19902" y="4532567"/>
          <a:ext cx="2013628" cy="548640"/>
        </p:xfrm>
        <a:graphic>
          <a:graphicData uri="http://schemas.openxmlformats.org/drawingml/2006/table">
            <a:tbl>
              <a:tblPr firstRow="1" bandRow="1">
                <a:effectLst/>
                <a:tableStyleId>{073A0DAA-6AF3-43AB-8588-CEC1D06C72B9}</a:tableStyleId>
              </a:tblPr>
              <a:tblGrid>
                <a:gridCol w="1006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236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Source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IP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Dest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IP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36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200.0.0.1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100.0.0.10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6917393-B0A4-493C-9A5E-0ECFADEF77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255266"/>
              </p:ext>
            </p:extLst>
          </p:nvPr>
        </p:nvGraphicFramePr>
        <p:xfrm>
          <a:off x="6435687" y="4531965"/>
          <a:ext cx="2013628" cy="548640"/>
        </p:xfrm>
        <a:graphic>
          <a:graphicData uri="http://schemas.openxmlformats.org/drawingml/2006/table">
            <a:tbl>
              <a:tblPr firstRow="1" bandRow="1">
                <a:effectLst/>
                <a:tableStyleId>{073A0DAA-6AF3-43AB-8588-CEC1D06C72B9}</a:tableStyleId>
              </a:tblPr>
              <a:tblGrid>
                <a:gridCol w="1006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236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Source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IP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Dest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IP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36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100.0.0.50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100.0.0.100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71C85AE-8AD1-498D-815F-5853C6F689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074686"/>
              </p:ext>
            </p:extLst>
          </p:nvPr>
        </p:nvGraphicFramePr>
        <p:xfrm>
          <a:off x="2319902" y="5281141"/>
          <a:ext cx="2013628" cy="548640"/>
        </p:xfrm>
        <a:graphic>
          <a:graphicData uri="http://schemas.openxmlformats.org/drawingml/2006/table">
            <a:tbl>
              <a:tblPr firstRow="1" bandRow="1">
                <a:effectLst/>
                <a:tableStyleId>{073A0DAA-6AF3-43AB-8588-CEC1D06C72B9}</a:tableStyleId>
              </a:tblPr>
              <a:tblGrid>
                <a:gridCol w="1006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2361"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Dest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IP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Source IP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36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200.0.0.1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100.0.0.10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C7757DD-09B3-458D-BADA-956F88D511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138783"/>
              </p:ext>
            </p:extLst>
          </p:nvPr>
        </p:nvGraphicFramePr>
        <p:xfrm>
          <a:off x="6435687" y="5312977"/>
          <a:ext cx="2013628" cy="548640"/>
        </p:xfrm>
        <a:graphic>
          <a:graphicData uri="http://schemas.openxmlformats.org/drawingml/2006/table">
            <a:tbl>
              <a:tblPr firstRow="1" bandRow="1">
                <a:effectLst/>
                <a:tableStyleId>{073A0DAA-6AF3-43AB-8588-CEC1D06C72B9}</a:tableStyleId>
              </a:tblPr>
              <a:tblGrid>
                <a:gridCol w="1006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2361"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Dest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IP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Source IP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36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100.0.0.50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100.0.0.100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916CF23-B492-4CD3-BD63-6FDFDC644AF7}"/>
              </a:ext>
            </a:extLst>
          </p:cNvPr>
          <p:cNvCxnSpPr/>
          <p:nvPr/>
        </p:nvCxnSpPr>
        <p:spPr bwMode="auto">
          <a:xfrm>
            <a:off x="4401190" y="3085475"/>
            <a:ext cx="1463040" cy="3964"/>
          </a:xfrm>
          <a:prstGeom prst="line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336B76E-F632-435E-B8CE-0ED60AB10614}"/>
              </a:ext>
            </a:extLst>
          </p:cNvPr>
          <p:cNvCxnSpPr>
            <a:cxnSpLocks/>
          </p:cNvCxnSpPr>
          <p:nvPr/>
        </p:nvCxnSpPr>
        <p:spPr bwMode="auto">
          <a:xfrm flipV="1">
            <a:off x="6518469" y="3080893"/>
            <a:ext cx="3464610" cy="8546"/>
          </a:xfrm>
          <a:prstGeom prst="line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021EA33-AE22-47AF-8D25-BE88B4CBC17D}"/>
              </a:ext>
            </a:extLst>
          </p:cNvPr>
          <p:cNvCxnSpPr>
            <a:cxnSpLocks/>
          </p:cNvCxnSpPr>
          <p:nvPr/>
        </p:nvCxnSpPr>
        <p:spPr bwMode="auto">
          <a:xfrm>
            <a:off x="3025204" y="3094703"/>
            <a:ext cx="73854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277EB1D-CDF9-4454-8B85-73D2555B6CD1}"/>
              </a:ext>
            </a:extLst>
          </p:cNvPr>
          <p:cNvCxnSpPr/>
          <p:nvPr/>
        </p:nvCxnSpPr>
        <p:spPr bwMode="auto">
          <a:xfrm>
            <a:off x="1542117" y="2215234"/>
            <a:ext cx="372862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Elbow Connector 63">
            <a:extLst>
              <a:ext uri="{FF2B5EF4-FFF2-40B4-BE49-F238E27FC236}">
                <a16:creationId xmlns:a16="http://schemas.microsoft.com/office/drawing/2014/main" id="{C45D807A-A25E-41BA-8D28-7A0348314E21}"/>
              </a:ext>
            </a:extLst>
          </p:cNvPr>
          <p:cNvCxnSpPr>
            <a:cxnSpLocks/>
          </p:cNvCxnSpPr>
          <p:nvPr/>
        </p:nvCxnSpPr>
        <p:spPr bwMode="auto">
          <a:xfrm rot="10800000" flipH="1" flipV="1">
            <a:off x="9930540" y="2562937"/>
            <a:ext cx="4477" cy="1022093"/>
          </a:xfrm>
          <a:prstGeom prst="bentConnector3">
            <a:avLst>
              <a:gd name="adj1" fmla="val -5106098"/>
            </a:avLst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5725D5E-AB37-4A42-915D-D8777311FA9B}"/>
              </a:ext>
            </a:extLst>
          </p:cNvPr>
          <p:cNvSpPr txBox="1"/>
          <p:nvPr/>
        </p:nvSpPr>
        <p:spPr>
          <a:xfrm>
            <a:off x="4611979" y="2850328"/>
            <a:ext cx="10922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100.0.0.0/24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4B9C3C-9DC9-4BA4-832E-C4DBC271783D}"/>
              </a:ext>
            </a:extLst>
          </p:cNvPr>
          <p:cNvSpPr txBox="1"/>
          <p:nvPr/>
        </p:nvSpPr>
        <p:spPr>
          <a:xfrm>
            <a:off x="756458" y="3382630"/>
            <a:ext cx="78565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200.0.0.1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4D3605-82B2-4485-8485-EE5C63A34748}"/>
              </a:ext>
            </a:extLst>
          </p:cNvPr>
          <p:cNvSpPr txBox="1"/>
          <p:nvPr/>
        </p:nvSpPr>
        <p:spPr>
          <a:xfrm>
            <a:off x="8429207" y="2439762"/>
            <a:ext cx="138033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100.0.0.[100-200]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383F4CA-66FF-4BDB-BC88-EB3C19828A94}"/>
              </a:ext>
            </a:extLst>
          </p:cNvPr>
          <p:cNvSpPr txBox="1"/>
          <p:nvPr/>
        </p:nvSpPr>
        <p:spPr>
          <a:xfrm>
            <a:off x="4849666" y="1914836"/>
            <a:ext cx="1191786" cy="276999"/>
          </a:xfrm>
          <a:prstGeom prst="rect">
            <a:avLst/>
          </a:prstGeom>
          <a:noFill/>
          <a:ln>
            <a:noFill/>
          </a:ln>
        </p:spPr>
        <p:txBody>
          <a:bodyPr wrap="square" lIns="91440" rIns="91440" rtlCol="0">
            <a:spAutoFit/>
          </a:bodyPr>
          <a:lstStyle/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VIP = 100.0.0.10</a:t>
            </a:r>
          </a:p>
        </p:txBody>
      </p:sp>
      <p:pic>
        <p:nvPicPr>
          <p:cNvPr id="43" name="Picture 42" descr="Switch_1.png">
            <a:extLst>
              <a:ext uri="{FF2B5EF4-FFF2-40B4-BE49-F238E27FC236}">
                <a16:creationId xmlns:a16="http://schemas.microsoft.com/office/drawing/2014/main" id="{A3FEE956-67A0-4F45-9A28-E0193B7409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581" y="2789405"/>
            <a:ext cx="627888" cy="629920"/>
          </a:xfrm>
          <a:prstGeom prst="rect">
            <a:avLst/>
          </a:prstGeom>
        </p:spPr>
      </p:pic>
      <p:pic>
        <p:nvPicPr>
          <p:cNvPr id="44" name="Picture 43" descr="Product-Thunder_Hardware.png">
            <a:extLst>
              <a:ext uri="{FF2B5EF4-FFF2-40B4-BE49-F238E27FC236}">
                <a16:creationId xmlns:a16="http://schemas.microsoft.com/office/drawing/2014/main" id="{7AB9A7E6-5FD5-4E39-A55A-D42EACEA18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362" y="1580205"/>
            <a:ext cx="1237488" cy="327152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8ADDFF0-9467-484B-A478-84D0C669D4DD}"/>
              </a:ext>
            </a:extLst>
          </p:cNvPr>
          <p:cNvCxnSpPr>
            <a:cxnSpLocks/>
          </p:cNvCxnSpPr>
          <p:nvPr/>
        </p:nvCxnSpPr>
        <p:spPr bwMode="auto">
          <a:xfrm>
            <a:off x="6225106" y="1920442"/>
            <a:ext cx="0" cy="883787"/>
          </a:xfrm>
          <a:prstGeom prst="line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2" name="Picture 51" descr="Router_1.png">
            <a:extLst>
              <a:ext uri="{FF2B5EF4-FFF2-40B4-BE49-F238E27FC236}">
                <a16:creationId xmlns:a16="http://schemas.microsoft.com/office/drawing/2014/main" id="{9813494A-C407-47A6-A412-231FBBA2D7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097" y="2776795"/>
            <a:ext cx="627888" cy="627888"/>
          </a:xfrm>
          <a:prstGeom prst="rect">
            <a:avLst/>
          </a:prstGeom>
        </p:spPr>
      </p:pic>
      <p:pic>
        <p:nvPicPr>
          <p:cNvPr id="54" name="Picture 53" descr="Internet.png">
            <a:extLst>
              <a:ext uri="{FF2B5EF4-FFF2-40B4-BE49-F238E27FC236}">
                <a16:creationId xmlns:a16="http://schemas.microsoft.com/office/drawing/2014/main" id="{F4FE3A92-78B7-4CF1-9F42-0E3C95F4E3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427" y="2751330"/>
            <a:ext cx="843547" cy="6313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34375A2-3F50-4609-B961-C79F852BD9D8}"/>
              </a:ext>
            </a:extLst>
          </p:cNvPr>
          <p:cNvCxnSpPr>
            <a:cxnSpLocks/>
          </p:cNvCxnSpPr>
          <p:nvPr/>
        </p:nvCxnSpPr>
        <p:spPr bwMode="auto">
          <a:xfrm>
            <a:off x="1490887" y="3104365"/>
            <a:ext cx="73854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6" name="Picture 55" descr="Laptop.png">
            <a:extLst>
              <a:ext uri="{FF2B5EF4-FFF2-40B4-BE49-F238E27FC236}">
                <a16:creationId xmlns:a16="http://schemas.microsoft.com/office/drawing/2014/main" id="{52586894-8981-43E1-ACAE-2ECFAEFD82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09" y="2827990"/>
            <a:ext cx="824804" cy="554640"/>
          </a:xfrm>
          <a:prstGeom prst="rect">
            <a:avLst/>
          </a:prstGeom>
        </p:spPr>
      </p:pic>
      <p:pic>
        <p:nvPicPr>
          <p:cNvPr id="57" name="Picture 56" descr="Server.png">
            <a:extLst>
              <a:ext uri="{FF2B5EF4-FFF2-40B4-BE49-F238E27FC236}">
                <a16:creationId xmlns:a16="http://schemas.microsoft.com/office/drawing/2014/main" id="{722861B4-8AF7-4745-B5F8-247550590A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0540" y="2424178"/>
            <a:ext cx="1133856" cy="327152"/>
          </a:xfrm>
          <a:prstGeom prst="rect">
            <a:avLst/>
          </a:prstGeom>
        </p:spPr>
      </p:pic>
      <p:pic>
        <p:nvPicPr>
          <p:cNvPr id="58" name="Picture 57" descr="Server.png">
            <a:extLst>
              <a:ext uri="{FF2B5EF4-FFF2-40B4-BE49-F238E27FC236}">
                <a16:creationId xmlns:a16="http://schemas.microsoft.com/office/drawing/2014/main" id="{AF4E0566-B84C-41FC-BA70-549475C579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1049" y="2931127"/>
            <a:ext cx="1133856" cy="327152"/>
          </a:xfrm>
          <a:prstGeom prst="rect">
            <a:avLst/>
          </a:prstGeom>
        </p:spPr>
      </p:pic>
      <p:pic>
        <p:nvPicPr>
          <p:cNvPr id="59" name="Picture 58" descr="Server.png">
            <a:extLst>
              <a:ext uri="{FF2B5EF4-FFF2-40B4-BE49-F238E27FC236}">
                <a16:creationId xmlns:a16="http://schemas.microsoft.com/office/drawing/2014/main" id="{1B45F112-8694-4F1C-8A2B-F6DC289F8D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5017" y="3418640"/>
            <a:ext cx="1133856" cy="327152"/>
          </a:xfrm>
          <a:prstGeom prst="rect">
            <a:avLst/>
          </a:prstGeom>
        </p:spPr>
      </p:pic>
      <p:pic>
        <p:nvPicPr>
          <p:cNvPr id="60" name="Picture 59" descr="User.png">
            <a:extLst>
              <a:ext uri="{FF2B5EF4-FFF2-40B4-BE49-F238E27FC236}">
                <a16:creationId xmlns:a16="http://schemas.microsoft.com/office/drawing/2014/main" id="{AD9E3DAB-4EC5-4385-9E74-3119388779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76" y="4197110"/>
            <a:ext cx="378840" cy="512840"/>
          </a:xfrm>
          <a:prstGeom prst="rect">
            <a:avLst/>
          </a:prstGeom>
        </p:spPr>
      </p:pic>
      <p:pic>
        <p:nvPicPr>
          <p:cNvPr id="61" name="Picture 60" descr="User.png">
            <a:extLst>
              <a:ext uri="{FF2B5EF4-FFF2-40B4-BE49-F238E27FC236}">
                <a16:creationId xmlns:a16="http://schemas.microsoft.com/office/drawing/2014/main" id="{E05C8D84-C314-41A0-9F29-BE24F254C0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76" y="4894904"/>
            <a:ext cx="378840" cy="512840"/>
          </a:xfrm>
          <a:prstGeom prst="rect">
            <a:avLst/>
          </a:prstGeom>
        </p:spPr>
      </p:pic>
      <p:pic>
        <p:nvPicPr>
          <p:cNvPr id="62" name="Picture 61" descr="Server.png">
            <a:extLst>
              <a:ext uri="{FF2B5EF4-FFF2-40B4-BE49-F238E27FC236}">
                <a16:creationId xmlns:a16="http://schemas.microsoft.com/office/drawing/2014/main" id="{76E6A581-A5CF-429F-A56B-1EF6231A08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5093" y="4338229"/>
            <a:ext cx="1133856" cy="327152"/>
          </a:xfrm>
          <a:prstGeom prst="rect">
            <a:avLst/>
          </a:prstGeom>
        </p:spPr>
      </p:pic>
      <p:pic>
        <p:nvPicPr>
          <p:cNvPr id="63" name="Picture 62" descr="Server.png">
            <a:extLst>
              <a:ext uri="{FF2B5EF4-FFF2-40B4-BE49-F238E27FC236}">
                <a16:creationId xmlns:a16="http://schemas.microsoft.com/office/drawing/2014/main" id="{A9C24CF3-8856-415E-B59E-205DBA3A10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5093" y="5069917"/>
            <a:ext cx="1133856" cy="327152"/>
          </a:xfrm>
          <a:prstGeom prst="rect">
            <a:avLst/>
          </a:prstGeom>
        </p:spPr>
      </p:pic>
      <p:pic>
        <p:nvPicPr>
          <p:cNvPr id="64" name="Picture 63" descr="Product-Thunder_Hardware.png">
            <a:extLst>
              <a:ext uri="{FF2B5EF4-FFF2-40B4-BE49-F238E27FC236}">
                <a16:creationId xmlns:a16="http://schemas.microsoft.com/office/drawing/2014/main" id="{3266E8A2-30BE-4BB8-B8EF-2D6237129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4490" y="5021322"/>
            <a:ext cx="1237488" cy="327152"/>
          </a:xfrm>
          <a:prstGeom prst="rect">
            <a:avLst/>
          </a:prstGeom>
        </p:spPr>
      </p:pic>
      <p:pic>
        <p:nvPicPr>
          <p:cNvPr id="65" name="Picture 64" descr="Product-Thunder_Hardware.png">
            <a:extLst>
              <a:ext uri="{FF2B5EF4-FFF2-40B4-BE49-F238E27FC236}">
                <a16:creationId xmlns:a16="http://schemas.microsoft.com/office/drawing/2014/main" id="{5832C8D0-52D9-4072-9208-CD47DA705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4490" y="4338229"/>
            <a:ext cx="1237488" cy="32715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ECE3678-7141-499A-B3F0-4953FC26550C}"/>
              </a:ext>
            </a:extLst>
          </p:cNvPr>
          <p:cNvSpPr txBox="1"/>
          <p:nvPr/>
        </p:nvSpPr>
        <p:spPr>
          <a:xfrm>
            <a:off x="6888001" y="1611388"/>
            <a:ext cx="1405908" cy="276999"/>
          </a:xfrm>
          <a:prstGeom prst="rect">
            <a:avLst/>
          </a:prstGeom>
          <a:noFill/>
          <a:ln>
            <a:noFill/>
          </a:ln>
        </p:spPr>
        <p:txBody>
          <a:bodyPr wrap="square" lIns="91440" rIns="91440" rtlCol="0">
            <a:spAutoFit/>
          </a:bodyPr>
          <a:lstStyle/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SNAT = 100.0.0.50</a:t>
            </a:r>
          </a:p>
        </p:txBody>
      </p:sp>
    </p:spTree>
    <p:extLst>
      <p:ext uri="{BB962C8B-B14F-4D97-AF65-F5344CB8AC3E}">
        <p14:creationId xmlns:p14="http://schemas.microsoft.com/office/powerpoint/2010/main" val="414668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B9FE-A5B5-49A1-B49E-A9898C8E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63" y="650948"/>
            <a:ext cx="10972800" cy="553892"/>
          </a:xfrm>
        </p:spPr>
        <p:txBody>
          <a:bodyPr/>
          <a:lstStyle/>
          <a:p>
            <a:r>
              <a:rPr lang="en-IN" b="1" i="0" dirty="0"/>
              <a:t>Per session Load-balancing</a:t>
            </a:r>
            <a:br>
              <a:rPr lang="en-IN" b="1" i="0" dirty="0"/>
            </a:br>
            <a:endParaRPr lang="en-IN" b="1" i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A3FB194-D780-4429-AEA1-1C98F0AE1AB7}"/>
              </a:ext>
            </a:extLst>
          </p:cNvPr>
          <p:cNvCxnSpPr>
            <a:cxnSpLocks/>
          </p:cNvCxnSpPr>
          <p:nvPr/>
        </p:nvCxnSpPr>
        <p:spPr>
          <a:xfrm>
            <a:off x="1549010" y="3587752"/>
            <a:ext cx="1820878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1AFB151-4DA6-46AB-9703-E50B06DA7585}"/>
              </a:ext>
            </a:extLst>
          </p:cNvPr>
          <p:cNvSpPr txBox="1"/>
          <p:nvPr/>
        </p:nvSpPr>
        <p:spPr>
          <a:xfrm>
            <a:off x="5981208" y="3857058"/>
            <a:ext cx="59778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Firewall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21F3BD0-6B00-4A43-8A15-D1EABA33E9C2}"/>
              </a:ext>
            </a:extLst>
          </p:cNvPr>
          <p:cNvSpPr txBox="1"/>
          <p:nvPr/>
        </p:nvSpPr>
        <p:spPr>
          <a:xfrm>
            <a:off x="8056389" y="3739818"/>
            <a:ext cx="45045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ADC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9D20CDC-1A73-46AF-BF4A-7D60F2DF385E}"/>
              </a:ext>
            </a:extLst>
          </p:cNvPr>
          <p:cNvSpPr txBox="1"/>
          <p:nvPr/>
        </p:nvSpPr>
        <p:spPr>
          <a:xfrm>
            <a:off x="10036604" y="1484545"/>
            <a:ext cx="5889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Server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421FFEE-1B29-4F91-993B-533EAEEE4463}"/>
              </a:ext>
            </a:extLst>
          </p:cNvPr>
          <p:cNvSpPr txBox="1"/>
          <p:nvPr/>
        </p:nvSpPr>
        <p:spPr>
          <a:xfrm>
            <a:off x="10059327" y="5403545"/>
            <a:ext cx="5889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Server 2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FB267EF-50AE-4C28-BD63-487B50993500}"/>
              </a:ext>
            </a:extLst>
          </p:cNvPr>
          <p:cNvCxnSpPr>
            <a:cxnSpLocks/>
            <a:endCxn id="58" idx="1"/>
          </p:cNvCxnSpPr>
          <p:nvPr/>
        </p:nvCxnSpPr>
        <p:spPr>
          <a:xfrm>
            <a:off x="1570627" y="3514281"/>
            <a:ext cx="1799261" cy="246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CE2A620-8113-4061-AF1E-4C3B5786DDEC}"/>
              </a:ext>
            </a:extLst>
          </p:cNvPr>
          <p:cNvCxnSpPr>
            <a:cxnSpLocks/>
          </p:cNvCxnSpPr>
          <p:nvPr/>
        </p:nvCxnSpPr>
        <p:spPr>
          <a:xfrm>
            <a:off x="6594664" y="3514281"/>
            <a:ext cx="947843" cy="0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F99B51D-7140-4D99-A564-1079AEC13A31}"/>
              </a:ext>
            </a:extLst>
          </p:cNvPr>
          <p:cNvCxnSpPr>
            <a:cxnSpLocks/>
          </p:cNvCxnSpPr>
          <p:nvPr/>
        </p:nvCxnSpPr>
        <p:spPr>
          <a:xfrm>
            <a:off x="1570627" y="3666681"/>
            <a:ext cx="1799261" cy="4719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94C227D-4459-43EE-A0F2-7AC6E98291DF}"/>
              </a:ext>
            </a:extLst>
          </p:cNvPr>
          <p:cNvCxnSpPr>
            <a:cxnSpLocks/>
          </p:cNvCxnSpPr>
          <p:nvPr/>
        </p:nvCxnSpPr>
        <p:spPr>
          <a:xfrm>
            <a:off x="4213435" y="3514281"/>
            <a:ext cx="1722010" cy="0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3B49CAE-19AF-4D3F-B765-C100720ED1F3}"/>
              </a:ext>
            </a:extLst>
          </p:cNvPr>
          <p:cNvCxnSpPr>
            <a:cxnSpLocks/>
          </p:cNvCxnSpPr>
          <p:nvPr/>
        </p:nvCxnSpPr>
        <p:spPr>
          <a:xfrm>
            <a:off x="4257518" y="3671400"/>
            <a:ext cx="1677927" cy="0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6" name="Picture 55" descr="Firewall_1.png">
            <a:extLst>
              <a:ext uri="{FF2B5EF4-FFF2-40B4-BE49-F238E27FC236}">
                <a16:creationId xmlns:a16="http://schemas.microsoft.com/office/drawing/2014/main" id="{B52C8E10-060E-495C-83B9-3C5C64FC85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096" y="3312098"/>
            <a:ext cx="530004" cy="528289"/>
          </a:xfrm>
          <a:prstGeom prst="rect">
            <a:avLst/>
          </a:prstGeom>
        </p:spPr>
      </p:pic>
      <p:pic>
        <p:nvPicPr>
          <p:cNvPr id="57" name="Picture 56" descr="Product-Thunder_Hardware.png">
            <a:extLst>
              <a:ext uri="{FF2B5EF4-FFF2-40B4-BE49-F238E27FC236}">
                <a16:creationId xmlns:a16="http://schemas.microsoft.com/office/drawing/2014/main" id="{1512D7C9-534B-4C7F-B395-62456B3A1E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9716" y="3412666"/>
            <a:ext cx="1237488" cy="327152"/>
          </a:xfrm>
          <a:prstGeom prst="rect">
            <a:avLst/>
          </a:prstGeom>
        </p:spPr>
      </p:pic>
      <p:pic>
        <p:nvPicPr>
          <p:cNvPr id="58" name="Picture 57" descr="Internet.png">
            <a:extLst>
              <a:ext uri="{FF2B5EF4-FFF2-40B4-BE49-F238E27FC236}">
                <a16:creationId xmlns:a16="http://schemas.microsoft.com/office/drawing/2014/main" id="{70919BD4-A6E1-4A44-BF85-F55BFAA87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888" y="3198877"/>
            <a:ext cx="843547" cy="631300"/>
          </a:xfrm>
          <a:prstGeom prst="rect">
            <a:avLst/>
          </a:prstGeom>
        </p:spPr>
      </p:pic>
      <p:pic>
        <p:nvPicPr>
          <p:cNvPr id="59" name="Picture 58" descr="Server.png">
            <a:extLst>
              <a:ext uri="{FF2B5EF4-FFF2-40B4-BE49-F238E27FC236}">
                <a16:creationId xmlns:a16="http://schemas.microsoft.com/office/drawing/2014/main" id="{DD06EF50-2B78-412A-BD3E-C1524184C5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0232" y="1766203"/>
            <a:ext cx="1133856" cy="327152"/>
          </a:xfrm>
          <a:prstGeom prst="rect">
            <a:avLst/>
          </a:prstGeom>
        </p:spPr>
      </p:pic>
      <p:pic>
        <p:nvPicPr>
          <p:cNvPr id="60" name="Picture 59" descr="User.png">
            <a:extLst>
              <a:ext uri="{FF2B5EF4-FFF2-40B4-BE49-F238E27FC236}">
                <a16:creationId xmlns:a16="http://schemas.microsoft.com/office/drawing/2014/main" id="{3B0B0B21-D2F7-43AC-B4AF-01A6B045F1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612" y="2939415"/>
            <a:ext cx="658015" cy="890762"/>
          </a:xfrm>
          <a:prstGeom prst="rect">
            <a:avLst/>
          </a:prstGeom>
        </p:spPr>
      </p:pic>
      <p:pic>
        <p:nvPicPr>
          <p:cNvPr id="61" name="Picture 60" descr="Switch_1.png">
            <a:extLst>
              <a:ext uri="{FF2B5EF4-FFF2-40B4-BE49-F238E27FC236}">
                <a16:creationId xmlns:a16="http://schemas.microsoft.com/office/drawing/2014/main" id="{77EB1595-63C5-4F7E-9DBF-37B5C527C1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216" y="3261282"/>
            <a:ext cx="627888" cy="629920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5640991-AECE-46A0-AEEB-0D665897153D}"/>
              </a:ext>
            </a:extLst>
          </p:cNvPr>
          <p:cNvCxnSpPr>
            <a:cxnSpLocks/>
          </p:cNvCxnSpPr>
          <p:nvPr/>
        </p:nvCxnSpPr>
        <p:spPr>
          <a:xfrm>
            <a:off x="4194218" y="3587752"/>
            <a:ext cx="1820878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554EEC5-894F-40FD-955E-ECE2A2180EDB}"/>
              </a:ext>
            </a:extLst>
          </p:cNvPr>
          <p:cNvCxnSpPr>
            <a:cxnSpLocks/>
          </p:cNvCxnSpPr>
          <p:nvPr/>
        </p:nvCxnSpPr>
        <p:spPr>
          <a:xfrm>
            <a:off x="6527229" y="3587752"/>
            <a:ext cx="1116012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0B115B2-4B99-4E28-BD77-8A2BE4EBF6DF}"/>
              </a:ext>
            </a:extLst>
          </p:cNvPr>
          <p:cNvCxnSpPr>
            <a:cxnSpLocks/>
          </p:cNvCxnSpPr>
          <p:nvPr/>
        </p:nvCxnSpPr>
        <p:spPr>
          <a:xfrm>
            <a:off x="8867204" y="3576242"/>
            <a:ext cx="1116012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A392EC1-E1E0-4E23-B37D-1D163052576F}"/>
              </a:ext>
            </a:extLst>
          </p:cNvPr>
          <p:cNvCxnSpPr>
            <a:cxnSpLocks/>
          </p:cNvCxnSpPr>
          <p:nvPr/>
        </p:nvCxnSpPr>
        <p:spPr>
          <a:xfrm>
            <a:off x="10297160" y="2074864"/>
            <a:ext cx="0" cy="1186418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A42559E-B0E0-4140-84EB-CC82A69A46C9}"/>
              </a:ext>
            </a:extLst>
          </p:cNvPr>
          <p:cNvCxnSpPr>
            <a:cxnSpLocks/>
          </p:cNvCxnSpPr>
          <p:nvPr/>
        </p:nvCxnSpPr>
        <p:spPr>
          <a:xfrm>
            <a:off x="10307066" y="3891202"/>
            <a:ext cx="0" cy="1186418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0" name="Picture 69" descr="Server.png">
            <a:extLst>
              <a:ext uri="{FF2B5EF4-FFF2-40B4-BE49-F238E27FC236}">
                <a16:creationId xmlns:a16="http://schemas.microsoft.com/office/drawing/2014/main" id="{359E1130-0A29-482D-BFD8-432D94D075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0232" y="5061306"/>
            <a:ext cx="1133856" cy="327152"/>
          </a:xfrm>
          <a:prstGeom prst="rect">
            <a:avLst/>
          </a:prstGeom>
        </p:spPr>
      </p:pic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85B32A2-6C89-4B0C-BE9F-C999AD60E26F}"/>
              </a:ext>
            </a:extLst>
          </p:cNvPr>
          <p:cNvCxnSpPr>
            <a:cxnSpLocks/>
          </p:cNvCxnSpPr>
          <p:nvPr/>
        </p:nvCxnSpPr>
        <p:spPr>
          <a:xfrm>
            <a:off x="6587178" y="3666681"/>
            <a:ext cx="947843" cy="0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Bent Arrow 46">
            <a:extLst>
              <a:ext uri="{FF2B5EF4-FFF2-40B4-BE49-F238E27FC236}">
                <a16:creationId xmlns:a16="http://schemas.microsoft.com/office/drawing/2014/main" id="{70D84E9D-8B18-4C00-A281-86BFC15D4783}"/>
              </a:ext>
            </a:extLst>
          </p:cNvPr>
          <p:cNvSpPr>
            <a:spLocks/>
          </p:cNvSpPr>
          <p:nvPr/>
        </p:nvSpPr>
        <p:spPr>
          <a:xfrm rot="16200000" flipV="1">
            <a:off x="8894236" y="2181771"/>
            <a:ext cx="1369449" cy="1202315"/>
          </a:xfrm>
          <a:prstGeom prst="bentArrow">
            <a:avLst>
              <a:gd name="adj1" fmla="val 822"/>
              <a:gd name="adj2" fmla="val 1865"/>
              <a:gd name="adj3" fmla="val 5116"/>
              <a:gd name="adj4" fmla="val 35635"/>
            </a:avLst>
          </a:prstGeom>
          <a:solidFill>
            <a:srgbClr val="FFC000"/>
          </a:solidFill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9" name="Bent Arrow 46">
            <a:extLst>
              <a:ext uri="{FF2B5EF4-FFF2-40B4-BE49-F238E27FC236}">
                <a16:creationId xmlns:a16="http://schemas.microsoft.com/office/drawing/2014/main" id="{DB586FD2-3A65-47D2-9E8A-62852E21076C}"/>
              </a:ext>
            </a:extLst>
          </p:cNvPr>
          <p:cNvSpPr>
            <a:spLocks/>
          </p:cNvSpPr>
          <p:nvPr/>
        </p:nvSpPr>
        <p:spPr>
          <a:xfrm rot="16200000" flipH="1" flipV="1">
            <a:off x="8894239" y="3771423"/>
            <a:ext cx="1369441" cy="1202315"/>
          </a:xfrm>
          <a:prstGeom prst="bentArrow">
            <a:avLst>
              <a:gd name="adj1" fmla="val 822"/>
              <a:gd name="adj2" fmla="val 1865"/>
              <a:gd name="adj3" fmla="val 5116"/>
              <a:gd name="adj4" fmla="val 35635"/>
            </a:avLst>
          </a:prstGeom>
          <a:solidFill>
            <a:srgbClr val="FFC000"/>
          </a:solidFill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39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B9FE-A5B5-49A1-B49E-A9898C8E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63" y="715475"/>
            <a:ext cx="10972800" cy="553892"/>
          </a:xfrm>
        </p:spPr>
        <p:txBody>
          <a:bodyPr/>
          <a:lstStyle/>
          <a:p>
            <a:r>
              <a:rPr lang="en-IN" b="1" i="0" dirty="0"/>
              <a:t>Source IP Persistency</a:t>
            </a:r>
            <a:br>
              <a:rPr lang="en-IN" b="1" i="0" dirty="0"/>
            </a:br>
            <a:endParaRPr lang="en-IN" b="1" i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A3FB194-D780-4429-AEA1-1C98F0AE1AB7}"/>
              </a:ext>
            </a:extLst>
          </p:cNvPr>
          <p:cNvCxnSpPr>
            <a:cxnSpLocks/>
          </p:cNvCxnSpPr>
          <p:nvPr/>
        </p:nvCxnSpPr>
        <p:spPr>
          <a:xfrm>
            <a:off x="1549010" y="3587752"/>
            <a:ext cx="1820878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1AFB151-4DA6-46AB-9703-E50B06DA7585}"/>
              </a:ext>
            </a:extLst>
          </p:cNvPr>
          <p:cNvSpPr txBox="1"/>
          <p:nvPr/>
        </p:nvSpPr>
        <p:spPr>
          <a:xfrm>
            <a:off x="5981208" y="3857058"/>
            <a:ext cx="59778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Firewall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21F3BD0-6B00-4A43-8A15-D1EABA33E9C2}"/>
              </a:ext>
            </a:extLst>
          </p:cNvPr>
          <p:cNvSpPr txBox="1"/>
          <p:nvPr/>
        </p:nvSpPr>
        <p:spPr>
          <a:xfrm>
            <a:off x="8056389" y="3739818"/>
            <a:ext cx="45045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ADC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9D20CDC-1A73-46AF-BF4A-7D60F2DF385E}"/>
              </a:ext>
            </a:extLst>
          </p:cNvPr>
          <p:cNvSpPr txBox="1"/>
          <p:nvPr/>
        </p:nvSpPr>
        <p:spPr>
          <a:xfrm>
            <a:off x="10036604" y="1484545"/>
            <a:ext cx="5889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Server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421FFEE-1B29-4F91-993B-533EAEEE4463}"/>
              </a:ext>
            </a:extLst>
          </p:cNvPr>
          <p:cNvSpPr txBox="1"/>
          <p:nvPr/>
        </p:nvSpPr>
        <p:spPr>
          <a:xfrm>
            <a:off x="10059327" y="5403545"/>
            <a:ext cx="5889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Server 2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FB267EF-50AE-4C28-BD63-487B50993500}"/>
              </a:ext>
            </a:extLst>
          </p:cNvPr>
          <p:cNvCxnSpPr>
            <a:cxnSpLocks/>
            <a:endCxn id="58" idx="1"/>
          </p:cNvCxnSpPr>
          <p:nvPr/>
        </p:nvCxnSpPr>
        <p:spPr>
          <a:xfrm>
            <a:off x="1570627" y="3514281"/>
            <a:ext cx="1799261" cy="246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CE2A620-8113-4061-AF1E-4C3B5786DDEC}"/>
              </a:ext>
            </a:extLst>
          </p:cNvPr>
          <p:cNvCxnSpPr>
            <a:cxnSpLocks/>
          </p:cNvCxnSpPr>
          <p:nvPr/>
        </p:nvCxnSpPr>
        <p:spPr>
          <a:xfrm>
            <a:off x="6594664" y="3514281"/>
            <a:ext cx="947843" cy="0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F99B51D-7140-4D99-A564-1079AEC13A31}"/>
              </a:ext>
            </a:extLst>
          </p:cNvPr>
          <p:cNvCxnSpPr>
            <a:cxnSpLocks/>
          </p:cNvCxnSpPr>
          <p:nvPr/>
        </p:nvCxnSpPr>
        <p:spPr>
          <a:xfrm>
            <a:off x="1570627" y="3671400"/>
            <a:ext cx="1723153" cy="0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94C227D-4459-43EE-A0F2-7AC6E98291DF}"/>
              </a:ext>
            </a:extLst>
          </p:cNvPr>
          <p:cNvCxnSpPr>
            <a:cxnSpLocks/>
          </p:cNvCxnSpPr>
          <p:nvPr/>
        </p:nvCxnSpPr>
        <p:spPr>
          <a:xfrm>
            <a:off x="4213435" y="3514281"/>
            <a:ext cx="1722010" cy="0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3B49CAE-19AF-4D3F-B765-C100720ED1F3}"/>
              </a:ext>
            </a:extLst>
          </p:cNvPr>
          <p:cNvCxnSpPr>
            <a:cxnSpLocks/>
          </p:cNvCxnSpPr>
          <p:nvPr/>
        </p:nvCxnSpPr>
        <p:spPr>
          <a:xfrm>
            <a:off x="4257518" y="3671400"/>
            <a:ext cx="1677927" cy="0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6" name="Picture 55" descr="Firewall_1.png">
            <a:extLst>
              <a:ext uri="{FF2B5EF4-FFF2-40B4-BE49-F238E27FC236}">
                <a16:creationId xmlns:a16="http://schemas.microsoft.com/office/drawing/2014/main" id="{B52C8E10-060E-495C-83B9-3C5C64FC85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096" y="3312098"/>
            <a:ext cx="530004" cy="528289"/>
          </a:xfrm>
          <a:prstGeom prst="rect">
            <a:avLst/>
          </a:prstGeom>
        </p:spPr>
      </p:pic>
      <p:pic>
        <p:nvPicPr>
          <p:cNvPr id="57" name="Picture 56" descr="Product-Thunder_Hardware.png">
            <a:extLst>
              <a:ext uri="{FF2B5EF4-FFF2-40B4-BE49-F238E27FC236}">
                <a16:creationId xmlns:a16="http://schemas.microsoft.com/office/drawing/2014/main" id="{1512D7C9-534B-4C7F-B395-62456B3A1E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9716" y="3412666"/>
            <a:ext cx="1237488" cy="327152"/>
          </a:xfrm>
          <a:prstGeom prst="rect">
            <a:avLst/>
          </a:prstGeom>
        </p:spPr>
      </p:pic>
      <p:pic>
        <p:nvPicPr>
          <p:cNvPr id="58" name="Picture 57" descr="Internet.png">
            <a:extLst>
              <a:ext uri="{FF2B5EF4-FFF2-40B4-BE49-F238E27FC236}">
                <a16:creationId xmlns:a16="http://schemas.microsoft.com/office/drawing/2014/main" id="{70919BD4-A6E1-4A44-BF85-F55BFAA87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888" y="3198877"/>
            <a:ext cx="843547" cy="631300"/>
          </a:xfrm>
          <a:prstGeom prst="rect">
            <a:avLst/>
          </a:prstGeom>
        </p:spPr>
      </p:pic>
      <p:pic>
        <p:nvPicPr>
          <p:cNvPr id="59" name="Picture 58" descr="Server.png">
            <a:extLst>
              <a:ext uri="{FF2B5EF4-FFF2-40B4-BE49-F238E27FC236}">
                <a16:creationId xmlns:a16="http://schemas.microsoft.com/office/drawing/2014/main" id="{DD06EF50-2B78-412A-BD3E-C1524184C5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0232" y="1766203"/>
            <a:ext cx="1133856" cy="327152"/>
          </a:xfrm>
          <a:prstGeom prst="rect">
            <a:avLst/>
          </a:prstGeom>
        </p:spPr>
      </p:pic>
      <p:pic>
        <p:nvPicPr>
          <p:cNvPr id="60" name="Picture 59" descr="User.png">
            <a:extLst>
              <a:ext uri="{FF2B5EF4-FFF2-40B4-BE49-F238E27FC236}">
                <a16:creationId xmlns:a16="http://schemas.microsoft.com/office/drawing/2014/main" id="{3B0B0B21-D2F7-43AC-B4AF-01A6B045F1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612" y="2939415"/>
            <a:ext cx="658015" cy="890762"/>
          </a:xfrm>
          <a:prstGeom prst="rect">
            <a:avLst/>
          </a:prstGeom>
        </p:spPr>
      </p:pic>
      <p:pic>
        <p:nvPicPr>
          <p:cNvPr id="61" name="Picture 60" descr="Switch_1.png">
            <a:extLst>
              <a:ext uri="{FF2B5EF4-FFF2-40B4-BE49-F238E27FC236}">
                <a16:creationId xmlns:a16="http://schemas.microsoft.com/office/drawing/2014/main" id="{77EB1595-63C5-4F7E-9DBF-37B5C527C1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216" y="3261282"/>
            <a:ext cx="627888" cy="629920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5640991-AECE-46A0-AEEB-0D665897153D}"/>
              </a:ext>
            </a:extLst>
          </p:cNvPr>
          <p:cNvCxnSpPr>
            <a:cxnSpLocks/>
          </p:cNvCxnSpPr>
          <p:nvPr/>
        </p:nvCxnSpPr>
        <p:spPr>
          <a:xfrm>
            <a:off x="4194218" y="3587752"/>
            <a:ext cx="1820878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554EEC5-894F-40FD-955E-ECE2A2180EDB}"/>
              </a:ext>
            </a:extLst>
          </p:cNvPr>
          <p:cNvCxnSpPr>
            <a:cxnSpLocks/>
          </p:cNvCxnSpPr>
          <p:nvPr/>
        </p:nvCxnSpPr>
        <p:spPr>
          <a:xfrm>
            <a:off x="6527229" y="3587752"/>
            <a:ext cx="1116012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0B115B2-4B99-4E28-BD77-8A2BE4EBF6DF}"/>
              </a:ext>
            </a:extLst>
          </p:cNvPr>
          <p:cNvCxnSpPr>
            <a:cxnSpLocks/>
          </p:cNvCxnSpPr>
          <p:nvPr/>
        </p:nvCxnSpPr>
        <p:spPr>
          <a:xfrm>
            <a:off x="8867204" y="3576242"/>
            <a:ext cx="1116012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A392EC1-E1E0-4E23-B37D-1D163052576F}"/>
              </a:ext>
            </a:extLst>
          </p:cNvPr>
          <p:cNvCxnSpPr>
            <a:cxnSpLocks/>
          </p:cNvCxnSpPr>
          <p:nvPr/>
        </p:nvCxnSpPr>
        <p:spPr>
          <a:xfrm>
            <a:off x="10297160" y="2074864"/>
            <a:ext cx="0" cy="1186418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A42559E-B0E0-4140-84EB-CC82A69A46C9}"/>
              </a:ext>
            </a:extLst>
          </p:cNvPr>
          <p:cNvCxnSpPr>
            <a:cxnSpLocks/>
          </p:cNvCxnSpPr>
          <p:nvPr/>
        </p:nvCxnSpPr>
        <p:spPr>
          <a:xfrm>
            <a:off x="10307066" y="3891202"/>
            <a:ext cx="0" cy="1186418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0" name="Picture 69" descr="Server.png">
            <a:extLst>
              <a:ext uri="{FF2B5EF4-FFF2-40B4-BE49-F238E27FC236}">
                <a16:creationId xmlns:a16="http://schemas.microsoft.com/office/drawing/2014/main" id="{359E1130-0A29-482D-BFD8-432D94D075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0232" y="5061306"/>
            <a:ext cx="1133856" cy="327152"/>
          </a:xfrm>
          <a:prstGeom prst="rect">
            <a:avLst/>
          </a:prstGeom>
        </p:spPr>
      </p:pic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85B32A2-6C89-4B0C-BE9F-C999AD60E26F}"/>
              </a:ext>
            </a:extLst>
          </p:cNvPr>
          <p:cNvCxnSpPr>
            <a:cxnSpLocks/>
          </p:cNvCxnSpPr>
          <p:nvPr/>
        </p:nvCxnSpPr>
        <p:spPr>
          <a:xfrm>
            <a:off x="6587178" y="3666681"/>
            <a:ext cx="947843" cy="0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ular Callout 36">
            <a:extLst>
              <a:ext uri="{FF2B5EF4-FFF2-40B4-BE49-F238E27FC236}">
                <a16:creationId xmlns:a16="http://schemas.microsoft.com/office/drawing/2014/main" id="{1BBF6B90-AC2D-40B2-8C02-9C9D775A37C0}"/>
              </a:ext>
            </a:extLst>
          </p:cNvPr>
          <p:cNvSpPr/>
          <p:nvPr/>
        </p:nvSpPr>
        <p:spPr>
          <a:xfrm>
            <a:off x="6401286" y="2072354"/>
            <a:ext cx="1349905" cy="715978"/>
          </a:xfrm>
          <a:prstGeom prst="wedgeRoundRectCallout">
            <a:avLst>
              <a:gd name="adj1" fmla="val 62862"/>
              <a:gd name="adj2" fmla="val 1268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900" dirty="0"/>
              <a:t>Creates entry in persistency table</a:t>
            </a:r>
          </a:p>
          <a:p>
            <a:pPr algn="ctr"/>
            <a:r>
              <a:rPr lang="en-IN" sz="900" dirty="0"/>
              <a:t>CIP = Server1</a:t>
            </a:r>
          </a:p>
        </p:txBody>
      </p:sp>
      <p:sp>
        <p:nvSpPr>
          <p:cNvPr id="29" name="Rounded Rectangular Callout 38">
            <a:extLst>
              <a:ext uri="{FF2B5EF4-FFF2-40B4-BE49-F238E27FC236}">
                <a16:creationId xmlns:a16="http://schemas.microsoft.com/office/drawing/2014/main" id="{E67EC7B0-6980-4047-96A8-A397A9479B4C}"/>
              </a:ext>
            </a:extLst>
          </p:cNvPr>
          <p:cNvSpPr/>
          <p:nvPr/>
        </p:nvSpPr>
        <p:spPr>
          <a:xfrm>
            <a:off x="6333319" y="4408302"/>
            <a:ext cx="1931449" cy="715978"/>
          </a:xfrm>
          <a:prstGeom prst="wedgeRoundRectCallout">
            <a:avLst>
              <a:gd name="adj1" fmla="val 57326"/>
              <a:gd name="adj2" fmla="val -14150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900" dirty="0"/>
              <a:t>Matching persistency table</a:t>
            </a:r>
          </a:p>
          <a:p>
            <a:pPr algn="ctr"/>
            <a:r>
              <a:rPr lang="en-IN" sz="900" dirty="0"/>
              <a:t>CIP = Server1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C7FA5B0-5A0E-41D6-85FC-6AFA38796171}"/>
              </a:ext>
            </a:extLst>
          </p:cNvPr>
          <p:cNvSpPr txBox="1"/>
          <p:nvPr/>
        </p:nvSpPr>
        <p:spPr>
          <a:xfrm>
            <a:off x="1080648" y="3846507"/>
            <a:ext cx="59778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CIP</a:t>
            </a:r>
          </a:p>
        </p:txBody>
      </p:sp>
      <p:sp>
        <p:nvSpPr>
          <p:cNvPr id="32" name="Bent Arrow 46">
            <a:extLst>
              <a:ext uri="{FF2B5EF4-FFF2-40B4-BE49-F238E27FC236}">
                <a16:creationId xmlns:a16="http://schemas.microsoft.com/office/drawing/2014/main" id="{E50F3C18-5377-40B5-AB48-0D2E4160240A}"/>
              </a:ext>
            </a:extLst>
          </p:cNvPr>
          <p:cNvSpPr>
            <a:spLocks/>
          </p:cNvSpPr>
          <p:nvPr/>
        </p:nvSpPr>
        <p:spPr>
          <a:xfrm rot="16200000" flipV="1">
            <a:off x="8894236" y="2181771"/>
            <a:ext cx="1369449" cy="1202315"/>
          </a:xfrm>
          <a:prstGeom prst="bentArrow">
            <a:avLst>
              <a:gd name="adj1" fmla="val 822"/>
              <a:gd name="adj2" fmla="val 1865"/>
              <a:gd name="adj3" fmla="val 5116"/>
              <a:gd name="adj4" fmla="val 35635"/>
            </a:avLst>
          </a:prstGeom>
          <a:solidFill>
            <a:srgbClr val="FFC000"/>
          </a:solidFill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3" name="Bent Arrow 46">
            <a:extLst>
              <a:ext uri="{FF2B5EF4-FFF2-40B4-BE49-F238E27FC236}">
                <a16:creationId xmlns:a16="http://schemas.microsoft.com/office/drawing/2014/main" id="{05E72124-3D42-4EDD-944F-3E589B72D77D}"/>
              </a:ext>
            </a:extLst>
          </p:cNvPr>
          <p:cNvSpPr>
            <a:spLocks/>
          </p:cNvSpPr>
          <p:nvPr/>
        </p:nvSpPr>
        <p:spPr>
          <a:xfrm rot="16200000" flipV="1">
            <a:off x="8938705" y="2113960"/>
            <a:ext cx="1596535" cy="1518343"/>
          </a:xfrm>
          <a:prstGeom prst="bentArrow">
            <a:avLst>
              <a:gd name="adj1" fmla="val 822"/>
              <a:gd name="adj2" fmla="val 1865"/>
              <a:gd name="adj3" fmla="val 5116"/>
              <a:gd name="adj4" fmla="val 35635"/>
            </a:avLst>
          </a:prstGeom>
          <a:solidFill>
            <a:srgbClr val="FFC000"/>
          </a:solidFill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40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2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B9FE-A5B5-49A1-B49E-A9898C8E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63" y="650948"/>
            <a:ext cx="10972800" cy="553892"/>
          </a:xfrm>
        </p:spPr>
        <p:txBody>
          <a:bodyPr/>
          <a:lstStyle/>
          <a:p>
            <a:r>
              <a:rPr lang="en-IN" b="1" i="0" dirty="0"/>
              <a:t>Issue with Source IP persistency</a:t>
            </a:r>
            <a:br>
              <a:rPr lang="en-IN" b="1" i="0" dirty="0"/>
            </a:br>
            <a:endParaRPr lang="en-IN" b="1" i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A3FB194-D780-4429-AEA1-1C98F0AE1AB7}"/>
              </a:ext>
            </a:extLst>
          </p:cNvPr>
          <p:cNvCxnSpPr>
            <a:cxnSpLocks/>
          </p:cNvCxnSpPr>
          <p:nvPr/>
        </p:nvCxnSpPr>
        <p:spPr>
          <a:xfrm>
            <a:off x="2459038" y="3587752"/>
            <a:ext cx="91085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1AFB151-4DA6-46AB-9703-E50B06DA7585}"/>
              </a:ext>
            </a:extLst>
          </p:cNvPr>
          <p:cNvSpPr txBox="1"/>
          <p:nvPr/>
        </p:nvSpPr>
        <p:spPr>
          <a:xfrm>
            <a:off x="5981208" y="3857058"/>
            <a:ext cx="59778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Firewall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21F3BD0-6B00-4A43-8A15-D1EABA33E9C2}"/>
              </a:ext>
            </a:extLst>
          </p:cNvPr>
          <p:cNvSpPr txBox="1"/>
          <p:nvPr/>
        </p:nvSpPr>
        <p:spPr>
          <a:xfrm>
            <a:off x="8056389" y="3739818"/>
            <a:ext cx="45045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ADC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9D20CDC-1A73-46AF-BF4A-7D60F2DF385E}"/>
              </a:ext>
            </a:extLst>
          </p:cNvPr>
          <p:cNvSpPr txBox="1"/>
          <p:nvPr/>
        </p:nvSpPr>
        <p:spPr>
          <a:xfrm>
            <a:off x="10036604" y="1484545"/>
            <a:ext cx="5889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Server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421FFEE-1B29-4F91-993B-533EAEEE4463}"/>
              </a:ext>
            </a:extLst>
          </p:cNvPr>
          <p:cNvSpPr txBox="1"/>
          <p:nvPr/>
        </p:nvSpPr>
        <p:spPr>
          <a:xfrm>
            <a:off x="10059327" y="5403545"/>
            <a:ext cx="5889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Server 2</a:t>
            </a:r>
          </a:p>
        </p:txBody>
      </p:sp>
      <p:pic>
        <p:nvPicPr>
          <p:cNvPr id="56" name="Picture 55" descr="Firewall_1.png">
            <a:extLst>
              <a:ext uri="{FF2B5EF4-FFF2-40B4-BE49-F238E27FC236}">
                <a16:creationId xmlns:a16="http://schemas.microsoft.com/office/drawing/2014/main" id="{B52C8E10-060E-495C-83B9-3C5C64FC85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096" y="3312098"/>
            <a:ext cx="530004" cy="528289"/>
          </a:xfrm>
          <a:prstGeom prst="rect">
            <a:avLst/>
          </a:prstGeom>
        </p:spPr>
      </p:pic>
      <p:pic>
        <p:nvPicPr>
          <p:cNvPr id="57" name="Picture 56" descr="Product-Thunder_Hardware.png">
            <a:extLst>
              <a:ext uri="{FF2B5EF4-FFF2-40B4-BE49-F238E27FC236}">
                <a16:creationId xmlns:a16="http://schemas.microsoft.com/office/drawing/2014/main" id="{1512D7C9-534B-4C7F-B395-62456B3A1E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9716" y="3412666"/>
            <a:ext cx="1237488" cy="327152"/>
          </a:xfrm>
          <a:prstGeom prst="rect">
            <a:avLst/>
          </a:prstGeom>
        </p:spPr>
      </p:pic>
      <p:pic>
        <p:nvPicPr>
          <p:cNvPr id="58" name="Picture 57" descr="Internet.png">
            <a:extLst>
              <a:ext uri="{FF2B5EF4-FFF2-40B4-BE49-F238E27FC236}">
                <a16:creationId xmlns:a16="http://schemas.microsoft.com/office/drawing/2014/main" id="{70919BD4-A6E1-4A44-BF85-F55BFAA87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888" y="3198877"/>
            <a:ext cx="843547" cy="631300"/>
          </a:xfrm>
          <a:prstGeom prst="rect">
            <a:avLst/>
          </a:prstGeom>
        </p:spPr>
      </p:pic>
      <p:pic>
        <p:nvPicPr>
          <p:cNvPr id="59" name="Picture 58" descr="Server.png">
            <a:extLst>
              <a:ext uri="{FF2B5EF4-FFF2-40B4-BE49-F238E27FC236}">
                <a16:creationId xmlns:a16="http://schemas.microsoft.com/office/drawing/2014/main" id="{DD06EF50-2B78-412A-BD3E-C1524184C5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0232" y="1766203"/>
            <a:ext cx="1133856" cy="327152"/>
          </a:xfrm>
          <a:prstGeom prst="rect">
            <a:avLst/>
          </a:prstGeom>
        </p:spPr>
      </p:pic>
      <p:pic>
        <p:nvPicPr>
          <p:cNvPr id="61" name="Picture 60" descr="Switch_1.png">
            <a:extLst>
              <a:ext uri="{FF2B5EF4-FFF2-40B4-BE49-F238E27FC236}">
                <a16:creationId xmlns:a16="http://schemas.microsoft.com/office/drawing/2014/main" id="{77EB1595-63C5-4F7E-9DBF-37B5C527C1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216" y="3261282"/>
            <a:ext cx="627888" cy="629920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5640991-AECE-46A0-AEEB-0D665897153D}"/>
              </a:ext>
            </a:extLst>
          </p:cNvPr>
          <p:cNvCxnSpPr>
            <a:cxnSpLocks/>
          </p:cNvCxnSpPr>
          <p:nvPr/>
        </p:nvCxnSpPr>
        <p:spPr>
          <a:xfrm>
            <a:off x="4194218" y="3587752"/>
            <a:ext cx="1820878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554EEC5-894F-40FD-955E-ECE2A2180EDB}"/>
              </a:ext>
            </a:extLst>
          </p:cNvPr>
          <p:cNvCxnSpPr>
            <a:cxnSpLocks/>
          </p:cNvCxnSpPr>
          <p:nvPr/>
        </p:nvCxnSpPr>
        <p:spPr>
          <a:xfrm>
            <a:off x="6527229" y="3587752"/>
            <a:ext cx="1116012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0B115B2-4B99-4E28-BD77-8A2BE4EBF6DF}"/>
              </a:ext>
            </a:extLst>
          </p:cNvPr>
          <p:cNvCxnSpPr>
            <a:cxnSpLocks/>
          </p:cNvCxnSpPr>
          <p:nvPr/>
        </p:nvCxnSpPr>
        <p:spPr>
          <a:xfrm>
            <a:off x="8867204" y="3576242"/>
            <a:ext cx="1116012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A392EC1-E1E0-4E23-B37D-1D163052576F}"/>
              </a:ext>
            </a:extLst>
          </p:cNvPr>
          <p:cNvCxnSpPr>
            <a:cxnSpLocks/>
          </p:cNvCxnSpPr>
          <p:nvPr/>
        </p:nvCxnSpPr>
        <p:spPr>
          <a:xfrm>
            <a:off x="10297160" y="2074864"/>
            <a:ext cx="0" cy="1186418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A42559E-B0E0-4140-84EB-CC82A69A46C9}"/>
              </a:ext>
            </a:extLst>
          </p:cNvPr>
          <p:cNvCxnSpPr>
            <a:cxnSpLocks/>
          </p:cNvCxnSpPr>
          <p:nvPr/>
        </p:nvCxnSpPr>
        <p:spPr>
          <a:xfrm>
            <a:off x="10307066" y="3891202"/>
            <a:ext cx="0" cy="1186418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0" name="Picture 69" descr="Server.png">
            <a:extLst>
              <a:ext uri="{FF2B5EF4-FFF2-40B4-BE49-F238E27FC236}">
                <a16:creationId xmlns:a16="http://schemas.microsoft.com/office/drawing/2014/main" id="{359E1130-0A29-482D-BFD8-432D94D075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0232" y="5061306"/>
            <a:ext cx="1133856" cy="327152"/>
          </a:xfrm>
          <a:prstGeom prst="rect">
            <a:avLst/>
          </a:prstGeom>
        </p:spPr>
      </p:pic>
      <p:pic>
        <p:nvPicPr>
          <p:cNvPr id="29" name="Picture 28" descr="User-Group 5.png">
            <a:extLst>
              <a:ext uri="{FF2B5EF4-FFF2-40B4-BE49-F238E27FC236}">
                <a16:creationId xmlns:a16="http://schemas.microsoft.com/office/drawing/2014/main" id="{F7B5D038-5457-482C-901A-82A6531F54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34" y="3177119"/>
            <a:ext cx="1249680" cy="627888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15AA10F-516B-463D-BD32-0DA5F372C32B}"/>
              </a:ext>
            </a:extLst>
          </p:cNvPr>
          <p:cNvCxnSpPr>
            <a:cxnSpLocks/>
          </p:cNvCxnSpPr>
          <p:nvPr/>
        </p:nvCxnSpPr>
        <p:spPr>
          <a:xfrm flipV="1">
            <a:off x="2459038" y="3412666"/>
            <a:ext cx="910850" cy="16334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DEE9D20-025E-4C23-B50B-C757AC32CBA8}"/>
              </a:ext>
            </a:extLst>
          </p:cNvPr>
          <p:cNvCxnSpPr>
            <a:cxnSpLocks/>
          </p:cNvCxnSpPr>
          <p:nvPr/>
        </p:nvCxnSpPr>
        <p:spPr>
          <a:xfrm>
            <a:off x="4301729" y="3418509"/>
            <a:ext cx="1560907" cy="0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6605D84-91BC-4532-AC86-CDB1BFA9A60F}"/>
              </a:ext>
            </a:extLst>
          </p:cNvPr>
          <p:cNvCxnSpPr>
            <a:cxnSpLocks/>
          </p:cNvCxnSpPr>
          <p:nvPr/>
        </p:nvCxnSpPr>
        <p:spPr>
          <a:xfrm>
            <a:off x="6818363" y="3417582"/>
            <a:ext cx="578414" cy="0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E1A44E0-195C-47E3-9EC7-565221D2957B}"/>
              </a:ext>
            </a:extLst>
          </p:cNvPr>
          <p:cNvCxnSpPr>
            <a:cxnSpLocks/>
            <a:endCxn id="58" idx="1"/>
          </p:cNvCxnSpPr>
          <p:nvPr/>
        </p:nvCxnSpPr>
        <p:spPr>
          <a:xfrm flipV="1">
            <a:off x="2459038" y="3514527"/>
            <a:ext cx="910850" cy="13772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A521AA9-6B01-428B-9552-9B6261A846B3}"/>
              </a:ext>
            </a:extLst>
          </p:cNvPr>
          <p:cNvCxnSpPr>
            <a:cxnSpLocks/>
          </p:cNvCxnSpPr>
          <p:nvPr/>
        </p:nvCxnSpPr>
        <p:spPr>
          <a:xfrm>
            <a:off x="4301729" y="3503241"/>
            <a:ext cx="1566861" cy="16283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CD961C9-D054-403F-8ACC-188DF7DB3316}"/>
              </a:ext>
            </a:extLst>
          </p:cNvPr>
          <p:cNvCxnSpPr>
            <a:cxnSpLocks/>
          </p:cNvCxnSpPr>
          <p:nvPr/>
        </p:nvCxnSpPr>
        <p:spPr>
          <a:xfrm>
            <a:off x="6818363" y="3531882"/>
            <a:ext cx="578414" cy="0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8C7C4D4-E679-43C1-B3B4-CF21F736578F}"/>
              </a:ext>
            </a:extLst>
          </p:cNvPr>
          <p:cNvCxnSpPr>
            <a:cxnSpLocks/>
          </p:cNvCxnSpPr>
          <p:nvPr/>
        </p:nvCxnSpPr>
        <p:spPr>
          <a:xfrm>
            <a:off x="2459038" y="3647210"/>
            <a:ext cx="910850" cy="0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6BCD5E9-AC51-4840-8B90-833D8D70C60B}"/>
              </a:ext>
            </a:extLst>
          </p:cNvPr>
          <p:cNvCxnSpPr>
            <a:cxnSpLocks/>
          </p:cNvCxnSpPr>
          <p:nvPr/>
        </p:nvCxnSpPr>
        <p:spPr>
          <a:xfrm>
            <a:off x="4295775" y="3647210"/>
            <a:ext cx="1566861" cy="0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0CCF3D7-8FAE-4B92-A2ED-796B85836C00}"/>
              </a:ext>
            </a:extLst>
          </p:cNvPr>
          <p:cNvCxnSpPr>
            <a:cxnSpLocks/>
          </p:cNvCxnSpPr>
          <p:nvPr/>
        </p:nvCxnSpPr>
        <p:spPr>
          <a:xfrm>
            <a:off x="6818363" y="3632897"/>
            <a:ext cx="578414" cy="0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D3CA2BB-511C-4A35-9564-B648CF99DC31}"/>
              </a:ext>
            </a:extLst>
          </p:cNvPr>
          <p:cNvCxnSpPr>
            <a:cxnSpLocks/>
          </p:cNvCxnSpPr>
          <p:nvPr/>
        </p:nvCxnSpPr>
        <p:spPr>
          <a:xfrm flipV="1">
            <a:off x="2459038" y="3739818"/>
            <a:ext cx="910850" cy="3796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5DD0197-F11D-49C6-9F61-15D8B457DF72}"/>
              </a:ext>
            </a:extLst>
          </p:cNvPr>
          <p:cNvCxnSpPr>
            <a:cxnSpLocks/>
          </p:cNvCxnSpPr>
          <p:nvPr/>
        </p:nvCxnSpPr>
        <p:spPr>
          <a:xfrm flipV="1">
            <a:off x="4295775" y="3758379"/>
            <a:ext cx="1566861" cy="11302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83641AC-8A9F-4B44-8E3E-A667A108C3DB}"/>
              </a:ext>
            </a:extLst>
          </p:cNvPr>
          <p:cNvCxnSpPr>
            <a:cxnSpLocks/>
          </p:cNvCxnSpPr>
          <p:nvPr/>
        </p:nvCxnSpPr>
        <p:spPr>
          <a:xfrm>
            <a:off x="6818363" y="3747197"/>
            <a:ext cx="578414" cy="0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Bent Arrow 71">
            <a:extLst>
              <a:ext uri="{FF2B5EF4-FFF2-40B4-BE49-F238E27FC236}">
                <a16:creationId xmlns:a16="http://schemas.microsoft.com/office/drawing/2014/main" id="{9F81EFD7-E693-4555-863F-C891F1766625}"/>
              </a:ext>
            </a:extLst>
          </p:cNvPr>
          <p:cNvSpPr>
            <a:spLocks/>
          </p:cNvSpPr>
          <p:nvPr/>
        </p:nvSpPr>
        <p:spPr>
          <a:xfrm rot="16200000" flipV="1">
            <a:off x="8963317" y="2286935"/>
            <a:ext cx="1046781" cy="950964"/>
          </a:xfrm>
          <a:prstGeom prst="bentArrow">
            <a:avLst>
              <a:gd name="adj1" fmla="val 1494"/>
              <a:gd name="adj2" fmla="val 4121"/>
              <a:gd name="adj3" fmla="val 11260"/>
              <a:gd name="adj4" fmla="val 35635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1" name="Bent Arrow 72">
            <a:extLst>
              <a:ext uri="{FF2B5EF4-FFF2-40B4-BE49-F238E27FC236}">
                <a16:creationId xmlns:a16="http://schemas.microsoft.com/office/drawing/2014/main" id="{EFEAD356-F003-42EA-AF21-36698C476FA4}"/>
              </a:ext>
            </a:extLst>
          </p:cNvPr>
          <p:cNvSpPr>
            <a:spLocks/>
          </p:cNvSpPr>
          <p:nvPr/>
        </p:nvSpPr>
        <p:spPr>
          <a:xfrm rot="16200000" flipV="1">
            <a:off x="8938414" y="2286394"/>
            <a:ext cx="1145557" cy="1050821"/>
          </a:xfrm>
          <a:prstGeom prst="bentArrow">
            <a:avLst>
              <a:gd name="adj1" fmla="val 908"/>
              <a:gd name="adj2" fmla="val 2977"/>
              <a:gd name="adj3" fmla="val 8647"/>
              <a:gd name="adj4" fmla="val 35635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2" name="Bent Arrow 73">
            <a:extLst>
              <a:ext uri="{FF2B5EF4-FFF2-40B4-BE49-F238E27FC236}">
                <a16:creationId xmlns:a16="http://schemas.microsoft.com/office/drawing/2014/main" id="{53B0E50B-0265-42CC-8598-B9ED1E47F861}"/>
              </a:ext>
            </a:extLst>
          </p:cNvPr>
          <p:cNvSpPr>
            <a:spLocks/>
          </p:cNvSpPr>
          <p:nvPr/>
        </p:nvSpPr>
        <p:spPr>
          <a:xfrm rot="16200000" flipV="1">
            <a:off x="8855502" y="2213195"/>
            <a:ext cx="1406933" cy="1225066"/>
          </a:xfrm>
          <a:prstGeom prst="bentArrow">
            <a:avLst>
              <a:gd name="adj1" fmla="val 477"/>
              <a:gd name="adj2" fmla="val 3104"/>
              <a:gd name="adj3" fmla="val 6174"/>
              <a:gd name="adj4" fmla="val 35635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3" name="Bent Arrow 74">
            <a:extLst>
              <a:ext uri="{FF2B5EF4-FFF2-40B4-BE49-F238E27FC236}">
                <a16:creationId xmlns:a16="http://schemas.microsoft.com/office/drawing/2014/main" id="{525DF9FE-67F6-4ADD-A0BA-708F3971E73D}"/>
              </a:ext>
            </a:extLst>
          </p:cNvPr>
          <p:cNvSpPr>
            <a:spLocks/>
          </p:cNvSpPr>
          <p:nvPr/>
        </p:nvSpPr>
        <p:spPr>
          <a:xfrm rot="16200000" flipV="1">
            <a:off x="8829529" y="2207905"/>
            <a:ext cx="1519056" cy="1347768"/>
          </a:xfrm>
          <a:prstGeom prst="bentArrow">
            <a:avLst>
              <a:gd name="adj1" fmla="val 822"/>
              <a:gd name="adj2" fmla="val 1865"/>
              <a:gd name="adj3" fmla="val 5116"/>
              <a:gd name="adj4" fmla="val 35635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B4785B1-16F8-4435-9333-0A24B4369805}"/>
              </a:ext>
            </a:extLst>
          </p:cNvPr>
          <p:cNvSpPr/>
          <p:nvPr/>
        </p:nvSpPr>
        <p:spPr>
          <a:xfrm>
            <a:off x="9730232" y="1773238"/>
            <a:ext cx="1133856" cy="301626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8" name="Picture 37" descr="Firewall_1.png">
            <a:extLst>
              <a:ext uri="{FF2B5EF4-FFF2-40B4-BE49-F238E27FC236}">
                <a16:creationId xmlns:a16="http://schemas.microsoft.com/office/drawing/2014/main" id="{091ED60B-2A88-44DA-8125-376E3D5A9C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50" y="3312098"/>
            <a:ext cx="530004" cy="52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1" grpId="0" animBg="1"/>
      <p:bldP spid="72" grpId="0" animBg="1"/>
      <p:bldP spid="73" grpId="0" animBg="1"/>
      <p:bldP spid="8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B9FE-A5B5-49A1-B49E-A9898C8E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63" y="650948"/>
            <a:ext cx="10972800" cy="553892"/>
          </a:xfrm>
        </p:spPr>
        <p:txBody>
          <a:bodyPr/>
          <a:lstStyle/>
          <a:p>
            <a:r>
              <a:rPr lang="en-IN" b="1" i="0" dirty="0"/>
              <a:t>Cookie Persistency</a:t>
            </a:r>
            <a:br>
              <a:rPr lang="en-IN" b="1" i="0" dirty="0"/>
            </a:br>
            <a:endParaRPr lang="en-IN" b="1" i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A3FB194-D780-4429-AEA1-1C98F0AE1AB7}"/>
              </a:ext>
            </a:extLst>
          </p:cNvPr>
          <p:cNvCxnSpPr>
            <a:cxnSpLocks/>
          </p:cNvCxnSpPr>
          <p:nvPr/>
        </p:nvCxnSpPr>
        <p:spPr>
          <a:xfrm>
            <a:off x="2459038" y="3587752"/>
            <a:ext cx="91085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1AFB151-4DA6-46AB-9703-E50B06DA7585}"/>
              </a:ext>
            </a:extLst>
          </p:cNvPr>
          <p:cNvSpPr txBox="1"/>
          <p:nvPr/>
        </p:nvSpPr>
        <p:spPr>
          <a:xfrm>
            <a:off x="5981208" y="3857058"/>
            <a:ext cx="59778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Firewall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21F3BD0-6B00-4A43-8A15-D1EABA33E9C2}"/>
              </a:ext>
            </a:extLst>
          </p:cNvPr>
          <p:cNvSpPr txBox="1"/>
          <p:nvPr/>
        </p:nvSpPr>
        <p:spPr>
          <a:xfrm>
            <a:off x="8056389" y="3739818"/>
            <a:ext cx="45045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ADC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9D20CDC-1A73-46AF-BF4A-7D60F2DF385E}"/>
              </a:ext>
            </a:extLst>
          </p:cNvPr>
          <p:cNvSpPr txBox="1"/>
          <p:nvPr/>
        </p:nvSpPr>
        <p:spPr>
          <a:xfrm>
            <a:off x="10036604" y="1484545"/>
            <a:ext cx="5889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Server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421FFEE-1B29-4F91-993B-533EAEEE4463}"/>
              </a:ext>
            </a:extLst>
          </p:cNvPr>
          <p:cNvSpPr txBox="1"/>
          <p:nvPr/>
        </p:nvSpPr>
        <p:spPr>
          <a:xfrm>
            <a:off x="10059327" y="5403545"/>
            <a:ext cx="5889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Server 2</a:t>
            </a:r>
          </a:p>
        </p:txBody>
      </p:sp>
      <p:pic>
        <p:nvPicPr>
          <p:cNvPr id="56" name="Picture 55" descr="Firewall_1.png">
            <a:extLst>
              <a:ext uri="{FF2B5EF4-FFF2-40B4-BE49-F238E27FC236}">
                <a16:creationId xmlns:a16="http://schemas.microsoft.com/office/drawing/2014/main" id="{B52C8E10-060E-495C-83B9-3C5C64FC85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096" y="3312098"/>
            <a:ext cx="530004" cy="528289"/>
          </a:xfrm>
          <a:prstGeom prst="rect">
            <a:avLst/>
          </a:prstGeom>
        </p:spPr>
      </p:pic>
      <p:pic>
        <p:nvPicPr>
          <p:cNvPr id="57" name="Picture 56" descr="Product-Thunder_Hardware.png">
            <a:extLst>
              <a:ext uri="{FF2B5EF4-FFF2-40B4-BE49-F238E27FC236}">
                <a16:creationId xmlns:a16="http://schemas.microsoft.com/office/drawing/2014/main" id="{1512D7C9-534B-4C7F-B395-62456B3A1E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9716" y="3412666"/>
            <a:ext cx="1237488" cy="327152"/>
          </a:xfrm>
          <a:prstGeom prst="rect">
            <a:avLst/>
          </a:prstGeom>
        </p:spPr>
      </p:pic>
      <p:pic>
        <p:nvPicPr>
          <p:cNvPr id="58" name="Picture 57" descr="Internet.png">
            <a:extLst>
              <a:ext uri="{FF2B5EF4-FFF2-40B4-BE49-F238E27FC236}">
                <a16:creationId xmlns:a16="http://schemas.microsoft.com/office/drawing/2014/main" id="{70919BD4-A6E1-4A44-BF85-F55BFAA87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888" y="3198877"/>
            <a:ext cx="843547" cy="631300"/>
          </a:xfrm>
          <a:prstGeom prst="rect">
            <a:avLst/>
          </a:prstGeom>
        </p:spPr>
      </p:pic>
      <p:pic>
        <p:nvPicPr>
          <p:cNvPr id="59" name="Picture 58" descr="Server.png">
            <a:extLst>
              <a:ext uri="{FF2B5EF4-FFF2-40B4-BE49-F238E27FC236}">
                <a16:creationId xmlns:a16="http://schemas.microsoft.com/office/drawing/2014/main" id="{DD06EF50-2B78-412A-BD3E-C1524184C5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0232" y="1766203"/>
            <a:ext cx="1133856" cy="327152"/>
          </a:xfrm>
          <a:prstGeom prst="rect">
            <a:avLst/>
          </a:prstGeom>
        </p:spPr>
      </p:pic>
      <p:pic>
        <p:nvPicPr>
          <p:cNvPr id="61" name="Picture 60" descr="Switch_1.png">
            <a:extLst>
              <a:ext uri="{FF2B5EF4-FFF2-40B4-BE49-F238E27FC236}">
                <a16:creationId xmlns:a16="http://schemas.microsoft.com/office/drawing/2014/main" id="{77EB1595-63C5-4F7E-9DBF-37B5C527C1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216" y="3261282"/>
            <a:ext cx="627888" cy="629920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5640991-AECE-46A0-AEEB-0D665897153D}"/>
              </a:ext>
            </a:extLst>
          </p:cNvPr>
          <p:cNvCxnSpPr>
            <a:cxnSpLocks/>
          </p:cNvCxnSpPr>
          <p:nvPr/>
        </p:nvCxnSpPr>
        <p:spPr>
          <a:xfrm>
            <a:off x="4194218" y="3587752"/>
            <a:ext cx="1820878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554EEC5-894F-40FD-955E-ECE2A2180EDB}"/>
              </a:ext>
            </a:extLst>
          </p:cNvPr>
          <p:cNvCxnSpPr>
            <a:cxnSpLocks/>
          </p:cNvCxnSpPr>
          <p:nvPr/>
        </p:nvCxnSpPr>
        <p:spPr>
          <a:xfrm>
            <a:off x="6527229" y="3587752"/>
            <a:ext cx="1116012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0B115B2-4B99-4E28-BD77-8A2BE4EBF6DF}"/>
              </a:ext>
            </a:extLst>
          </p:cNvPr>
          <p:cNvCxnSpPr>
            <a:cxnSpLocks/>
          </p:cNvCxnSpPr>
          <p:nvPr/>
        </p:nvCxnSpPr>
        <p:spPr>
          <a:xfrm>
            <a:off x="8867204" y="3576242"/>
            <a:ext cx="1116012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A392EC1-E1E0-4E23-B37D-1D163052576F}"/>
              </a:ext>
            </a:extLst>
          </p:cNvPr>
          <p:cNvCxnSpPr>
            <a:cxnSpLocks/>
          </p:cNvCxnSpPr>
          <p:nvPr/>
        </p:nvCxnSpPr>
        <p:spPr>
          <a:xfrm>
            <a:off x="10297160" y="2074864"/>
            <a:ext cx="0" cy="1186418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A42559E-B0E0-4140-84EB-CC82A69A46C9}"/>
              </a:ext>
            </a:extLst>
          </p:cNvPr>
          <p:cNvCxnSpPr>
            <a:cxnSpLocks/>
          </p:cNvCxnSpPr>
          <p:nvPr/>
        </p:nvCxnSpPr>
        <p:spPr>
          <a:xfrm>
            <a:off x="10307066" y="3891202"/>
            <a:ext cx="0" cy="1186418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0" name="Picture 69" descr="Server.png">
            <a:extLst>
              <a:ext uri="{FF2B5EF4-FFF2-40B4-BE49-F238E27FC236}">
                <a16:creationId xmlns:a16="http://schemas.microsoft.com/office/drawing/2014/main" id="{359E1130-0A29-482D-BFD8-432D94D075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0232" y="5061306"/>
            <a:ext cx="1133856" cy="327152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15AA10F-516B-463D-BD32-0DA5F372C32B}"/>
              </a:ext>
            </a:extLst>
          </p:cNvPr>
          <p:cNvCxnSpPr>
            <a:cxnSpLocks/>
          </p:cNvCxnSpPr>
          <p:nvPr/>
        </p:nvCxnSpPr>
        <p:spPr>
          <a:xfrm flipV="1">
            <a:off x="2459038" y="3412666"/>
            <a:ext cx="910850" cy="16334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DEE9D20-025E-4C23-B50B-C757AC32CBA8}"/>
              </a:ext>
            </a:extLst>
          </p:cNvPr>
          <p:cNvCxnSpPr>
            <a:cxnSpLocks/>
          </p:cNvCxnSpPr>
          <p:nvPr/>
        </p:nvCxnSpPr>
        <p:spPr>
          <a:xfrm>
            <a:off x="4301729" y="3418509"/>
            <a:ext cx="1560907" cy="0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6605D84-91BC-4532-AC86-CDB1BFA9A60F}"/>
              </a:ext>
            </a:extLst>
          </p:cNvPr>
          <p:cNvCxnSpPr>
            <a:cxnSpLocks/>
          </p:cNvCxnSpPr>
          <p:nvPr/>
        </p:nvCxnSpPr>
        <p:spPr>
          <a:xfrm>
            <a:off x="6818363" y="3417582"/>
            <a:ext cx="578414" cy="0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E1A44E0-195C-47E3-9EC7-565221D2957B}"/>
              </a:ext>
            </a:extLst>
          </p:cNvPr>
          <p:cNvCxnSpPr>
            <a:cxnSpLocks/>
            <a:endCxn id="58" idx="1"/>
          </p:cNvCxnSpPr>
          <p:nvPr/>
        </p:nvCxnSpPr>
        <p:spPr>
          <a:xfrm flipV="1">
            <a:off x="2459038" y="3514527"/>
            <a:ext cx="910850" cy="13772"/>
          </a:xfrm>
          <a:prstGeom prst="straightConnector1">
            <a:avLst/>
          </a:prstGeom>
          <a:ln w="19050">
            <a:solidFill>
              <a:srgbClr val="FFC00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A521AA9-6B01-428B-9552-9B6261A846B3}"/>
              </a:ext>
            </a:extLst>
          </p:cNvPr>
          <p:cNvCxnSpPr>
            <a:cxnSpLocks/>
          </p:cNvCxnSpPr>
          <p:nvPr/>
        </p:nvCxnSpPr>
        <p:spPr>
          <a:xfrm>
            <a:off x="4301729" y="3503241"/>
            <a:ext cx="1566861" cy="16283"/>
          </a:xfrm>
          <a:prstGeom prst="straightConnector1">
            <a:avLst/>
          </a:prstGeom>
          <a:ln w="19050">
            <a:solidFill>
              <a:srgbClr val="FFC00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CD961C9-D054-403F-8ACC-188DF7DB3316}"/>
              </a:ext>
            </a:extLst>
          </p:cNvPr>
          <p:cNvCxnSpPr>
            <a:cxnSpLocks/>
          </p:cNvCxnSpPr>
          <p:nvPr/>
        </p:nvCxnSpPr>
        <p:spPr>
          <a:xfrm>
            <a:off x="6818363" y="3531882"/>
            <a:ext cx="578414" cy="0"/>
          </a:xfrm>
          <a:prstGeom prst="straightConnector1">
            <a:avLst/>
          </a:prstGeom>
          <a:ln w="19050">
            <a:solidFill>
              <a:srgbClr val="FFC00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8C7C4D4-E679-43C1-B3B4-CF21F736578F}"/>
              </a:ext>
            </a:extLst>
          </p:cNvPr>
          <p:cNvCxnSpPr>
            <a:cxnSpLocks/>
          </p:cNvCxnSpPr>
          <p:nvPr/>
        </p:nvCxnSpPr>
        <p:spPr>
          <a:xfrm>
            <a:off x="2459038" y="3647210"/>
            <a:ext cx="910850" cy="0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6BCD5E9-AC51-4840-8B90-833D8D70C60B}"/>
              </a:ext>
            </a:extLst>
          </p:cNvPr>
          <p:cNvCxnSpPr>
            <a:cxnSpLocks/>
          </p:cNvCxnSpPr>
          <p:nvPr/>
        </p:nvCxnSpPr>
        <p:spPr>
          <a:xfrm>
            <a:off x="4295775" y="3647210"/>
            <a:ext cx="1566861" cy="0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0CCF3D7-8FAE-4B92-A2ED-796B85836C00}"/>
              </a:ext>
            </a:extLst>
          </p:cNvPr>
          <p:cNvCxnSpPr>
            <a:cxnSpLocks/>
          </p:cNvCxnSpPr>
          <p:nvPr/>
        </p:nvCxnSpPr>
        <p:spPr>
          <a:xfrm>
            <a:off x="6818363" y="3632897"/>
            <a:ext cx="578414" cy="0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Bent Arrow 71">
            <a:extLst>
              <a:ext uri="{FF2B5EF4-FFF2-40B4-BE49-F238E27FC236}">
                <a16:creationId xmlns:a16="http://schemas.microsoft.com/office/drawing/2014/main" id="{9F81EFD7-E693-4555-863F-C891F1766625}"/>
              </a:ext>
            </a:extLst>
          </p:cNvPr>
          <p:cNvSpPr>
            <a:spLocks/>
          </p:cNvSpPr>
          <p:nvPr/>
        </p:nvSpPr>
        <p:spPr>
          <a:xfrm rot="16200000" flipV="1">
            <a:off x="8963317" y="2286935"/>
            <a:ext cx="1046781" cy="950964"/>
          </a:xfrm>
          <a:prstGeom prst="bentArrow">
            <a:avLst>
              <a:gd name="adj1" fmla="val 1494"/>
              <a:gd name="adj2" fmla="val 4121"/>
              <a:gd name="adj3" fmla="val 11260"/>
              <a:gd name="adj4" fmla="val 35635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2" name="Bent Arrow 73">
            <a:extLst>
              <a:ext uri="{FF2B5EF4-FFF2-40B4-BE49-F238E27FC236}">
                <a16:creationId xmlns:a16="http://schemas.microsoft.com/office/drawing/2014/main" id="{53B0E50B-0265-42CC-8598-B9ED1E47F861}"/>
              </a:ext>
            </a:extLst>
          </p:cNvPr>
          <p:cNvSpPr>
            <a:spLocks/>
          </p:cNvSpPr>
          <p:nvPr/>
        </p:nvSpPr>
        <p:spPr>
          <a:xfrm rot="16200000" flipV="1">
            <a:off x="8855502" y="2213195"/>
            <a:ext cx="1406933" cy="1225066"/>
          </a:xfrm>
          <a:prstGeom prst="bentArrow">
            <a:avLst>
              <a:gd name="adj1" fmla="val 477"/>
              <a:gd name="adj2" fmla="val 3104"/>
              <a:gd name="adj3" fmla="val 6174"/>
              <a:gd name="adj4" fmla="val 35635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8" name="Bent Arrow 72">
            <a:extLst>
              <a:ext uri="{FF2B5EF4-FFF2-40B4-BE49-F238E27FC236}">
                <a16:creationId xmlns:a16="http://schemas.microsoft.com/office/drawing/2014/main" id="{64B450D4-5344-45EF-B027-3B7F92ACE150}"/>
              </a:ext>
            </a:extLst>
          </p:cNvPr>
          <p:cNvSpPr>
            <a:spLocks/>
          </p:cNvSpPr>
          <p:nvPr/>
        </p:nvSpPr>
        <p:spPr>
          <a:xfrm flipH="1" flipV="1">
            <a:off x="8940787" y="2223942"/>
            <a:ext cx="1116013" cy="1194567"/>
          </a:xfrm>
          <a:prstGeom prst="bentArrow">
            <a:avLst>
              <a:gd name="adj1" fmla="val 908"/>
              <a:gd name="adj2" fmla="val 2977"/>
              <a:gd name="adj3" fmla="val 8647"/>
              <a:gd name="adj4" fmla="val 35635"/>
            </a:avLst>
          </a:prstGeom>
          <a:solidFill>
            <a:srgbClr val="FFC000"/>
          </a:solidFill>
          <a:ln>
            <a:solidFill>
              <a:srgbClr val="FFC000"/>
            </a:solidFill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2" name="Rounded Rectangular Callout 70">
            <a:extLst>
              <a:ext uri="{FF2B5EF4-FFF2-40B4-BE49-F238E27FC236}">
                <a16:creationId xmlns:a16="http://schemas.microsoft.com/office/drawing/2014/main" id="{51B0C351-0263-4882-9446-B6EEC878F385}"/>
              </a:ext>
            </a:extLst>
          </p:cNvPr>
          <p:cNvSpPr/>
          <p:nvPr/>
        </p:nvSpPr>
        <p:spPr>
          <a:xfrm>
            <a:off x="6527229" y="4484411"/>
            <a:ext cx="1349905" cy="715978"/>
          </a:xfrm>
          <a:prstGeom prst="wedgeRoundRectCallout">
            <a:avLst>
              <a:gd name="adj1" fmla="val 57326"/>
              <a:gd name="adj2" fmla="val -14150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900" dirty="0"/>
              <a:t>Insert cookie header and create persistency entry</a:t>
            </a:r>
          </a:p>
          <a:p>
            <a:pPr algn="ctr"/>
            <a:r>
              <a:rPr lang="en-IN" sz="900" dirty="0"/>
              <a:t>Cookie1 = Server1</a:t>
            </a:r>
          </a:p>
        </p:txBody>
      </p:sp>
      <p:sp>
        <p:nvSpPr>
          <p:cNvPr id="48" name="Rounded Rectangular Callout 82">
            <a:extLst>
              <a:ext uri="{FF2B5EF4-FFF2-40B4-BE49-F238E27FC236}">
                <a16:creationId xmlns:a16="http://schemas.microsoft.com/office/drawing/2014/main" id="{A24296B3-7457-478C-82A1-049D0F6D2895}"/>
              </a:ext>
            </a:extLst>
          </p:cNvPr>
          <p:cNvSpPr/>
          <p:nvPr/>
        </p:nvSpPr>
        <p:spPr>
          <a:xfrm>
            <a:off x="6871345" y="2282414"/>
            <a:ext cx="1349905" cy="715978"/>
          </a:xfrm>
          <a:prstGeom prst="wedgeRoundRectCallout">
            <a:avLst>
              <a:gd name="adj1" fmla="val 57000"/>
              <a:gd name="adj2" fmla="val 9366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900" dirty="0"/>
              <a:t>match persistency entry</a:t>
            </a:r>
          </a:p>
          <a:p>
            <a:pPr algn="ctr"/>
            <a:r>
              <a:rPr lang="en-IN" sz="900" dirty="0"/>
              <a:t>Cookie1 = Server1</a:t>
            </a:r>
          </a:p>
        </p:txBody>
      </p:sp>
      <p:sp>
        <p:nvSpPr>
          <p:cNvPr id="50" name="Rounded Rectangular Callout 82">
            <a:extLst>
              <a:ext uri="{FF2B5EF4-FFF2-40B4-BE49-F238E27FC236}">
                <a16:creationId xmlns:a16="http://schemas.microsoft.com/office/drawing/2014/main" id="{3B251730-A0DC-4BC4-9351-4DC48B33DE73}"/>
              </a:ext>
            </a:extLst>
          </p:cNvPr>
          <p:cNvSpPr/>
          <p:nvPr/>
        </p:nvSpPr>
        <p:spPr>
          <a:xfrm>
            <a:off x="8056389" y="1460917"/>
            <a:ext cx="1349905" cy="715978"/>
          </a:xfrm>
          <a:prstGeom prst="wedgeRoundRectCallout">
            <a:avLst>
              <a:gd name="adj1" fmla="val -15080"/>
              <a:gd name="adj2" fmla="val 2082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900" dirty="0"/>
              <a:t>Load-balancing decision</a:t>
            </a:r>
          </a:p>
        </p:txBody>
      </p:sp>
      <p:pic>
        <p:nvPicPr>
          <p:cNvPr id="43" name="Picture 42" descr="User-Group 5.png">
            <a:extLst>
              <a:ext uri="{FF2B5EF4-FFF2-40B4-BE49-F238E27FC236}">
                <a16:creationId xmlns:a16="http://schemas.microsoft.com/office/drawing/2014/main" id="{95C00E14-58AC-4A58-BF95-203BF261E6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34" y="3177119"/>
            <a:ext cx="1249680" cy="627888"/>
          </a:xfrm>
          <a:prstGeom prst="rect">
            <a:avLst/>
          </a:prstGeom>
        </p:spPr>
      </p:pic>
      <p:pic>
        <p:nvPicPr>
          <p:cNvPr id="49" name="Picture 48" descr="Firewall_1.png">
            <a:extLst>
              <a:ext uri="{FF2B5EF4-FFF2-40B4-BE49-F238E27FC236}">
                <a16:creationId xmlns:a16="http://schemas.microsoft.com/office/drawing/2014/main" id="{14F560AD-D935-4453-BA61-CF4B4E484A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50" y="3312098"/>
            <a:ext cx="530004" cy="52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2" grpId="0" animBg="1"/>
      <p:bldP spid="38" grpId="0" animBg="1"/>
      <p:bldP spid="42" grpId="0" animBg="1"/>
      <p:bldP spid="48" grpId="0" animBg="1"/>
      <p:bldP spid="5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B9FE-A5B5-49A1-B49E-A9898C8E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63" y="650948"/>
            <a:ext cx="10972800" cy="553892"/>
          </a:xfrm>
        </p:spPr>
        <p:txBody>
          <a:bodyPr/>
          <a:lstStyle/>
          <a:p>
            <a:r>
              <a:rPr lang="en-IN" b="1" i="0" dirty="0"/>
              <a:t>Cookie Persistency with Load-balancing</a:t>
            </a:r>
            <a:br>
              <a:rPr lang="en-IN" b="1" i="0" dirty="0"/>
            </a:br>
            <a:endParaRPr lang="en-IN" b="1" i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A3FB194-D780-4429-AEA1-1C98F0AE1AB7}"/>
              </a:ext>
            </a:extLst>
          </p:cNvPr>
          <p:cNvCxnSpPr>
            <a:cxnSpLocks/>
          </p:cNvCxnSpPr>
          <p:nvPr/>
        </p:nvCxnSpPr>
        <p:spPr>
          <a:xfrm>
            <a:off x="2459038" y="3587752"/>
            <a:ext cx="91085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1AFB151-4DA6-46AB-9703-E50B06DA7585}"/>
              </a:ext>
            </a:extLst>
          </p:cNvPr>
          <p:cNvSpPr txBox="1"/>
          <p:nvPr/>
        </p:nvSpPr>
        <p:spPr>
          <a:xfrm>
            <a:off x="5981208" y="3857058"/>
            <a:ext cx="59778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Firewall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21F3BD0-6B00-4A43-8A15-D1EABA33E9C2}"/>
              </a:ext>
            </a:extLst>
          </p:cNvPr>
          <p:cNvSpPr txBox="1"/>
          <p:nvPr/>
        </p:nvSpPr>
        <p:spPr>
          <a:xfrm>
            <a:off x="8056389" y="3739818"/>
            <a:ext cx="45045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ADC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9D20CDC-1A73-46AF-BF4A-7D60F2DF385E}"/>
              </a:ext>
            </a:extLst>
          </p:cNvPr>
          <p:cNvSpPr txBox="1"/>
          <p:nvPr/>
        </p:nvSpPr>
        <p:spPr>
          <a:xfrm>
            <a:off x="10036604" y="1484545"/>
            <a:ext cx="5889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Server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421FFEE-1B29-4F91-993B-533EAEEE4463}"/>
              </a:ext>
            </a:extLst>
          </p:cNvPr>
          <p:cNvSpPr txBox="1"/>
          <p:nvPr/>
        </p:nvSpPr>
        <p:spPr>
          <a:xfrm>
            <a:off x="10059327" y="5403545"/>
            <a:ext cx="5889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Server 2</a:t>
            </a:r>
          </a:p>
        </p:txBody>
      </p:sp>
      <p:pic>
        <p:nvPicPr>
          <p:cNvPr id="56" name="Picture 55" descr="Firewall_1.png">
            <a:extLst>
              <a:ext uri="{FF2B5EF4-FFF2-40B4-BE49-F238E27FC236}">
                <a16:creationId xmlns:a16="http://schemas.microsoft.com/office/drawing/2014/main" id="{B52C8E10-060E-495C-83B9-3C5C64FC85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096" y="3312098"/>
            <a:ext cx="530004" cy="528289"/>
          </a:xfrm>
          <a:prstGeom prst="rect">
            <a:avLst/>
          </a:prstGeom>
        </p:spPr>
      </p:pic>
      <p:pic>
        <p:nvPicPr>
          <p:cNvPr id="57" name="Picture 56" descr="Product-Thunder_Hardware.png">
            <a:extLst>
              <a:ext uri="{FF2B5EF4-FFF2-40B4-BE49-F238E27FC236}">
                <a16:creationId xmlns:a16="http://schemas.microsoft.com/office/drawing/2014/main" id="{1512D7C9-534B-4C7F-B395-62456B3A1E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9716" y="3412666"/>
            <a:ext cx="1237488" cy="327152"/>
          </a:xfrm>
          <a:prstGeom prst="rect">
            <a:avLst/>
          </a:prstGeom>
        </p:spPr>
      </p:pic>
      <p:pic>
        <p:nvPicPr>
          <p:cNvPr id="58" name="Picture 57" descr="Internet.png">
            <a:extLst>
              <a:ext uri="{FF2B5EF4-FFF2-40B4-BE49-F238E27FC236}">
                <a16:creationId xmlns:a16="http://schemas.microsoft.com/office/drawing/2014/main" id="{70919BD4-A6E1-4A44-BF85-F55BFAA87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888" y="3198877"/>
            <a:ext cx="843547" cy="631300"/>
          </a:xfrm>
          <a:prstGeom prst="rect">
            <a:avLst/>
          </a:prstGeom>
        </p:spPr>
      </p:pic>
      <p:pic>
        <p:nvPicPr>
          <p:cNvPr id="59" name="Picture 58" descr="Server.png">
            <a:extLst>
              <a:ext uri="{FF2B5EF4-FFF2-40B4-BE49-F238E27FC236}">
                <a16:creationId xmlns:a16="http://schemas.microsoft.com/office/drawing/2014/main" id="{DD06EF50-2B78-412A-BD3E-C1524184C5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0232" y="1766203"/>
            <a:ext cx="1133856" cy="327152"/>
          </a:xfrm>
          <a:prstGeom prst="rect">
            <a:avLst/>
          </a:prstGeom>
        </p:spPr>
      </p:pic>
      <p:pic>
        <p:nvPicPr>
          <p:cNvPr id="61" name="Picture 60" descr="Switch_1.png">
            <a:extLst>
              <a:ext uri="{FF2B5EF4-FFF2-40B4-BE49-F238E27FC236}">
                <a16:creationId xmlns:a16="http://schemas.microsoft.com/office/drawing/2014/main" id="{77EB1595-63C5-4F7E-9DBF-37B5C527C1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216" y="3261282"/>
            <a:ext cx="627888" cy="629920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5640991-AECE-46A0-AEEB-0D665897153D}"/>
              </a:ext>
            </a:extLst>
          </p:cNvPr>
          <p:cNvCxnSpPr>
            <a:cxnSpLocks/>
          </p:cNvCxnSpPr>
          <p:nvPr/>
        </p:nvCxnSpPr>
        <p:spPr>
          <a:xfrm>
            <a:off x="4194218" y="3587752"/>
            <a:ext cx="1820878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554EEC5-894F-40FD-955E-ECE2A2180EDB}"/>
              </a:ext>
            </a:extLst>
          </p:cNvPr>
          <p:cNvCxnSpPr>
            <a:cxnSpLocks/>
          </p:cNvCxnSpPr>
          <p:nvPr/>
        </p:nvCxnSpPr>
        <p:spPr>
          <a:xfrm>
            <a:off x="6527229" y="3587752"/>
            <a:ext cx="1116012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0B115B2-4B99-4E28-BD77-8A2BE4EBF6DF}"/>
              </a:ext>
            </a:extLst>
          </p:cNvPr>
          <p:cNvCxnSpPr>
            <a:cxnSpLocks/>
          </p:cNvCxnSpPr>
          <p:nvPr/>
        </p:nvCxnSpPr>
        <p:spPr>
          <a:xfrm>
            <a:off x="8867204" y="3576242"/>
            <a:ext cx="1116012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A392EC1-E1E0-4E23-B37D-1D163052576F}"/>
              </a:ext>
            </a:extLst>
          </p:cNvPr>
          <p:cNvCxnSpPr>
            <a:cxnSpLocks/>
          </p:cNvCxnSpPr>
          <p:nvPr/>
        </p:nvCxnSpPr>
        <p:spPr>
          <a:xfrm>
            <a:off x="10297160" y="2074864"/>
            <a:ext cx="0" cy="1186418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A42559E-B0E0-4140-84EB-CC82A69A46C9}"/>
              </a:ext>
            </a:extLst>
          </p:cNvPr>
          <p:cNvCxnSpPr>
            <a:cxnSpLocks/>
          </p:cNvCxnSpPr>
          <p:nvPr/>
        </p:nvCxnSpPr>
        <p:spPr>
          <a:xfrm>
            <a:off x="10307066" y="3891202"/>
            <a:ext cx="0" cy="1186418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0" name="Picture 69" descr="Server.png">
            <a:extLst>
              <a:ext uri="{FF2B5EF4-FFF2-40B4-BE49-F238E27FC236}">
                <a16:creationId xmlns:a16="http://schemas.microsoft.com/office/drawing/2014/main" id="{359E1130-0A29-482D-BFD8-432D94D075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0232" y="5061306"/>
            <a:ext cx="1133856" cy="327152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20BD918-30E7-4626-91A7-125912B0475F}"/>
              </a:ext>
            </a:extLst>
          </p:cNvPr>
          <p:cNvCxnSpPr>
            <a:cxnSpLocks/>
          </p:cNvCxnSpPr>
          <p:nvPr/>
        </p:nvCxnSpPr>
        <p:spPr>
          <a:xfrm>
            <a:off x="2492183" y="3412589"/>
            <a:ext cx="837757" cy="0"/>
          </a:xfrm>
          <a:prstGeom prst="straightConnector1">
            <a:avLst/>
          </a:prstGeom>
          <a:ln w="19050">
            <a:solidFill>
              <a:schemeClr val="accent6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014E13B-DAC9-4C45-A6F6-EFC4B4DC68A2}"/>
              </a:ext>
            </a:extLst>
          </p:cNvPr>
          <p:cNvCxnSpPr>
            <a:cxnSpLocks/>
          </p:cNvCxnSpPr>
          <p:nvPr/>
        </p:nvCxnSpPr>
        <p:spPr>
          <a:xfrm>
            <a:off x="2492183" y="3526889"/>
            <a:ext cx="837757" cy="0"/>
          </a:xfrm>
          <a:prstGeom prst="straightConnector1">
            <a:avLst/>
          </a:prstGeom>
          <a:ln w="19050">
            <a:solidFill>
              <a:schemeClr val="accent6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612F7F0-6935-40CC-BFAC-1E04180E39C1}"/>
              </a:ext>
            </a:extLst>
          </p:cNvPr>
          <p:cNvCxnSpPr>
            <a:cxnSpLocks/>
          </p:cNvCxnSpPr>
          <p:nvPr/>
        </p:nvCxnSpPr>
        <p:spPr>
          <a:xfrm>
            <a:off x="2492183" y="3627905"/>
            <a:ext cx="837757" cy="0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3041FE2-9270-4CB6-A8EC-B58E1841570B}"/>
              </a:ext>
            </a:extLst>
          </p:cNvPr>
          <p:cNvCxnSpPr>
            <a:cxnSpLocks/>
          </p:cNvCxnSpPr>
          <p:nvPr/>
        </p:nvCxnSpPr>
        <p:spPr>
          <a:xfrm>
            <a:off x="2492183" y="3725109"/>
            <a:ext cx="837757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8A80880-F744-4915-831C-51E412180354}"/>
              </a:ext>
            </a:extLst>
          </p:cNvPr>
          <p:cNvCxnSpPr>
            <a:cxnSpLocks/>
          </p:cNvCxnSpPr>
          <p:nvPr/>
        </p:nvCxnSpPr>
        <p:spPr>
          <a:xfrm>
            <a:off x="4213435" y="3412589"/>
            <a:ext cx="1767773" cy="0"/>
          </a:xfrm>
          <a:prstGeom prst="straightConnector1">
            <a:avLst/>
          </a:prstGeom>
          <a:ln w="19050">
            <a:solidFill>
              <a:schemeClr val="accent6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9CA84FB-68C1-462A-B769-7A22AD2E3E04}"/>
              </a:ext>
            </a:extLst>
          </p:cNvPr>
          <p:cNvCxnSpPr>
            <a:cxnSpLocks/>
            <a:stCxn id="58" idx="3"/>
          </p:cNvCxnSpPr>
          <p:nvPr/>
        </p:nvCxnSpPr>
        <p:spPr>
          <a:xfrm flipV="1">
            <a:off x="4213435" y="3514033"/>
            <a:ext cx="1767773" cy="494"/>
          </a:xfrm>
          <a:prstGeom prst="straightConnector1">
            <a:avLst/>
          </a:prstGeom>
          <a:ln w="19050">
            <a:solidFill>
              <a:schemeClr val="accent6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99688F2-44C1-4633-9883-1DA0233CF78A}"/>
              </a:ext>
            </a:extLst>
          </p:cNvPr>
          <p:cNvCxnSpPr>
            <a:cxnSpLocks/>
          </p:cNvCxnSpPr>
          <p:nvPr/>
        </p:nvCxnSpPr>
        <p:spPr>
          <a:xfrm>
            <a:off x="4213435" y="3644900"/>
            <a:ext cx="1767773" cy="0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9CDAD5C-6485-4E0D-9B1F-DA1F321EFD00}"/>
              </a:ext>
            </a:extLst>
          </p:cNvPr>
          <p:cNvCxnSpPr>
            <a:cxnSpLocks/>
          </p:cNvCxnSpPr>
          <p:nvPr/>
        </p:nvCxnSpPr>
        <p:spPr>
          <a:xfrm flipV="1">
            <a:off x="4213435" y="3733183"/>
            <a:ext cx="1767773" cy="1344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45C87E3B-D2C4-4132-85E5-0F754011CFB2}"/>
              </a:ext>
            </a:extLst>
          </p:cNvPr>
          <p:cNvCxnSpPr>
            <a:cxnSpLocks/>
          </p:cNvCxnSpPr>
          <p:nvPr/>
        </p:nvCxnSpPr>
        <p:spPr>
          <a:xfrm flipV="1">
            <a:off x="6595082" y="3408959"/>
            <a:ext cx="967768" cy="3707"/>
          </a:xfrm>
          <a:prstGeom prst="straightConnector1">
            <a:avLst/>
          </a:prstGeom>
          <a:ln w="19050">
            <a:solidFill>
              <a:schemeClr val="accent6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0958E27-64B5-4FAD-AAA4-621222ECB186}"/>
              </a:ext>
            </a:extLst>
          </p:cNvPr>
          <p:cNvCxnSpPr>
            <a:cxnSpLocks/>
          </p:cNvCxnSpPr>
          <p:nvPr/>
        </p:nvCxnSpPr>
        <p:spPr>
          <a:xfrm>
            <a:off x="6595082" y="3523259"/>
            <a:ext cx="967768" cy="0"/>
          </a:xfrm>
          <a:prstGeom prst="straightConnector1">
            <a:avLst/>
          </a:prstGeom>
          <a:ln w="19050">
            <a:solidFill>
              <a:schemeClr val="accent6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A8A6F61-02F3-4362-9748-2A4DD7458281}"/>
              </a:ext>
            </a:extLst>
          </p:cNvPr>
          <p:cNvCxnSpPr>
            <a:cxnSpLocks/>
          </p:cNvCxnSpPr>
          <p:nvPr/>
        </p:nvCxnSpPr>
        <p:spPr>
          <a:xfrm>
            <a:off x="6595082" y="3627516"/>
            <a:ext cx="967768" cy="389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63760F7-49E1-4CA8-BEA6-406E2F8FD74C}"/>
              </a:ext>
            </a:extLst>
          </p:cNvPr>
          <p:cNvCxnSpPr>
            <a:cxnSpLocks/>
          </p:cNvCxnSpPr>
          <p:nvPr/>
        </p:nvCxnSpPr>
        <p:spPr>
          <a:xfrm>
            <a:off x="6595082" y="3721664"/>
            <a:ext cx="967768" cy="11519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Bent Arrow 71">
            <a:extLst>
              <a:ext uri="{FF2B5EF4-FFF2-40B4-BE49-F238E27FC236}">
                <a16:creationId xmlns:a16="http://schemas.microsoft.com/office/drawing/2014/main" id="{A1821A69-2DC2-4014-A002-A3B21489562B}"/>
              </a:ext>
            </a:extLst>
          </p:cNvPr>
          <p:cNvSpPr>
            <a:spLocks/>
          </p:cNvSpPr>
          <p:nvPr/>
        </p:nvSpPr>
        <p:spPr>
          <a:xfrm rot="16200000" flipV="1">
            <a:off x="8900516" y="2310490"/>
            <a:ext cx="1126234" cy="1039160"/>
          </a:xfrm>
          <a:prstGeom prst="bentArrow">
            <a:avLst>
              <a:gd name="adj1" fmla="val 1494"/>
              <a:gd name="adj2" fmla="val 4121"/>
              <a:gd name="adj3" fmla="val 11260"/>
              <a:gd name="adj4" fmla="val 35635"/>
            </a:avLst>
          </a:prstGeom>
          <a:solidFill>
            <a:schemeClr val="accent6"/>
          </a:solidFill>
          <a:ln w="63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9" name="Bent Arrow 72">
            <a:extLst>
              <a:ext uri="{FF2B5EF4-FFF2-40B4-BE49-F238E27FC236}">
                <a16:creationId xmlns:a16="http://schemas.microsoft.com/office/drawing/2014/main" id="{5C5B7F66-B6F2-4A0A-904B-8EB8772F2E55}"/>
              </a:ext>
            </a:extLst>
          </p:cNvPr>
          <p:cNvSpPr>
            <a:spLocks/>
          </p:cNvSpPr>
          <p:nvPr/>
        </p:nvSpPr>
        <p:spPr>
          <a:xfrm rot="16200000" flipV="1">
            <a:off x="8926272" y="2284733"/>
            <a:ext cx="1236713" cy="1201152"/>
          </a:xfrm>
          <a:prstGeom prst="bentArrow">
            <a:avLst>
              <a:gd name="adj1" fmla="val 1494"/>
              <a:gd name="adj2" fmla="val 4121"/>
              <a:gd name="adj3" fmla="val 11260"/>
              <a:gd name="adj4" fmla="val 35635"/>
            </a:avLst>
          </a:prstGeom>
          <a:solidFill>
            <a:schemeClr val="accent6"/>
          </a:solidFill>
          <a:ln w="63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80" name="Bent Arrow 73">
            <a:extLst>
              <a:ext uri="{FF2B5EF4-FFF2-40B4-BE49-F238E27FC236}">
                <a16:creationId xmlns:a16="http://schemas.microsoft.com/office/drawing/2014/main" id="{9AF26018-C0D8-4EBB-B4F3-85324E669C27}"/>
              </a:ext>
            </a:extLst>
          </p:cNvPr>
          <p:cNvSpPr>
            <a:spLocks/>
          </p:cNvSpPr>
          <p:nvPr/>
        </p:nvSpPr>
        <p:spPr>
          <a:xfrm rot="16200000" flipH="1" flipV="1">
            <a:off x="8920533" y="3701660"/>
            <a:ext cx="1248194" cy="1201151"/>
          </a:xfrm>
          <a:prstGeom prst="bentArrow">
            <a:avLst>
              <a:gd name="adj1" fmla="val 1494"/>
              <a:gd name="adj2" fmla="val 4121"/>
              <a:gd name="adj3" fmla="val 11260"/>
              <a:gd name="adj4" fmla="val 35635"/>
            </a:avLst>
          </a:prstGeom>
          <a:solidFill>
            <a:schemeClr val="tx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81" name="Bent Arrow 74">
            <a:extLst>
              <a:ext uri="{FF2B5EF4-FFF2-40B4-BE49-F238E27FC236}">
                <a16:creationId xmlns:a16="http://schemas.microsoft.com/office/drawing/2014/main" id="{21CD1472-54C4-48A7-A0A5-353982C5744A}"/>
              </a:ext>
            </a:extLst>
          </p:cNvPr>
          <p:cNvSpPr>
            <a:spLocks/>
          </p:cNvSpPr>
          <p:nvPr/>
        </p:nvSpPr>
        <p:spPr>
          <a:xfrm rot="16200000" flipH="1" flipV="1">
            <a:off x="8911132" y="3854253"/>
            <a:ext cx="1105004" cy="1039160"/>
          </a:xfrm>
          <a:prstGeom prst="bentArrow">
            <a:avLst>
              <a:gd name="adj1" fmla="val 1494"/>
              <a:gd name="adj2" fmla="val 4121"/>
              <a:gd name="adj3" fmla="val 11260"/>
              <a:gd name="adj4" fmla="val 35635"/>
            </a:avLst>
          </a:prstGeom>
          <a:solidFill>
            <a:srgbClr val="FF0000"/>
          </a:solidFill>
          <a:ln w="63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82" name="Rounded Rectangular Callout 82">
            <a:extLst>
              <a:ext uri="{FF2B5EF4-FFF2-40B4-BE49-F238E27FC236}">
                <a16:creationId xmlns:a16="http://schemas.microsoft.com/office/drawing/2014/main" id="{52356A6F-F3D6-4833-8FA4-2C211C248FC1}"/>
              </a:ext>
            </a:extLst>
          </p:cNvPr>
          <p:cNvSpPr/>
          <p:nvPr/>
        </p:nvSpPr>
        <p:spPr>
          <a:xfrm>
            <a:off x="6252056" y="2360566"/>
            <a:ext cx="1349905" cy="469504"/>
          </a:xfrm>
          <a:prstGeom prst="wedgeRoundRectCallout">
            <a:avLst>
              <a:gd name="adj1" fmla="val 60474"/>
              <a:gd name="adj2" fmla="val 1585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900" dirty="0"/>
              <a:t>Load-balancing</a:t>
            </a:r>
          </a:p>
        </p:txBody>
      </p:sp>
      <p:sp>
        <p:nvSpPr>
          <p:cNvPr id="83" name="Rounded Rectangular Callout 82">
            <a:extLst>
              <a:ext uri="{FF2B5EF4-FFF2-40B4-BE49-F238E27FC236}">
                <a16:creationId xmlns:a16="http://schemas.microsoft.com/office/drawing/2014/main" id="{8B02FE91-0FB0-4BC2-BAAE-784C794405BC}"/>
              </a:ext>
            </a:extLst>
          </p:cNvPr>
          <p:cNvSpPr/>
          <p:nvPr/>
        </p:nvSpPr>
        <p:spPr>
          <a:xfrm>
            <a:off x="7831888" y="1661608"/>
            <a:ext cx="1349905" cy="469504"/>
          </a:xfrm>
          <a:prstGeom prst="wedgeRoundRectCallout">
            <a:avLst>
              <a:gd name="adj1" fmla="val -16817"/>
              <a:gd name="adj2" fmla="val 2959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900" dirty="0"/>
              <a:t>Persistency  match</a:t>
            </a:r>
          </a:p>
        </p:txBody>
      </p:sp>
      <p:sp>
        <p:nvSpPr>
          <p:cNvPr id="84" name="Rounded Rectangular Callout 82">
            <a:extLst>
              <a:ext uri="{FF2B5EF4-FFF2-40B4-BE49-F238E27FC236}">
                <a16:creationId xmlns:a16="http://schemas.microsoft.com/office/drawing/2014/main" id="{D8973676-3495-45BB-982F-3B9F8795311F}"/>
              </a:ext>
            </a:extLst>
          </p:cNvPr>
          <p:cNvSpPr/>
          <p:nvPr/>
        </p:nvSpPr>
        <p:spPr>
          <a:xfrm>
            <a:off x="6404013" y="4873865"/>
            <a:ext cx="1349905" cy="407510"/>
          </a:xfrm>
          <a:prstGeom prst="wedgeRoundRectCallout">
            <a:avLst>
              <a:gd name="adj1" fmla="val 55263"/>
              <a:gd name="adj2" fmla="val -30084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900" dirty="0"/>
              <a:t>Load-balancing</a:t>
            </a:r>
          </a:p>
        </p:txBody>
      </p:sp>
      <p:sp>
        <p:nvSpPr>
          <p:cNvPr id="85" name="Rounded Rectangular Callout 82">
            <a:extLst>
              <a:ext uri="{FF2B5EF4-FFF2-40B4-BE49-F238E27FC236}">
                <a16:creationId xmlns:a16="http://schemas.microsoft.com/office/drawing/2014/main" id="{FC478E2E-041A-4217-B1CC-8F8B93B908C8}"/>
              </a:ext>
            </a:extLst>
          </p:cNvPr>
          <p:cNvSpPr/>
          <p:nvPr/>
        </p:nvSpPr>
        <p:spPr>
          <a:xfrm>
            <a:off x="7915778" y="5035794"/>
            <a:ext cx="1349905" cy="407510"/>
          </a:xfrm>
          <a:prstGeom prst="wedgeRoundRectCallout">
            <a:avLst>
              <a:gd name="adj1" fmla="val -3791"/>
              <a:gd name="adj2" fmla="val -3468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900" dirty="0"/>
              <a:t>Load-balancing</a:t>
            </a:r>
          </a:p>
        </p:txBody>
      </p:sp>
      <p:pic>
        <p:nvPicPr>
          <p:cNvPr id="40" name="Picture 39" descr="User-Group 5.png">
            <a:extLst>
              <a:ext uri="{FF2B5EF4-FFF2-40B4-BE49-F238E27FC236}">
                <a16:creationId xmlns:a16="http://schemas.microsoft.com/office/drawing/2014/main" id="{21B356F0-24C7-4BA1-8693-80FB77DD18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34" y="3177119"/>
            <a:ext cx="1249680" cy="627888"/>
          </a:xfrm>
          <a:prstGeom prst="rect">
            <a:avLst/>
          </a:prstGeom>
        </p:spPr>
      </p:pic>
      <p:pic>
        <p:nvPicPr>
          <p:cNvPr id="41" name="Picture 40" descr="Firewall_1.png">
            <a:extLst>
              <a:ext uri="{FF2B5EF4-FFF2-40B4-BE49-F238E27FC236}">
                <a16:creationId xmlns:a16="http://schemas.microsoft.com/office/drawing/2014/main" id="{0B36E305-F3C7-4BAA-B68B-F12CA0A1A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50" y="3312098"/>
            <a:ext cx="530004" cy="52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0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B9FE-A5B5-49A1-B49E-A9898C8E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63" y="650948"/>
            <a:ext cx="10972800" cy="553892"/>
          </a:xfrm>
        </p:spPr>
        <p:txBody>
          <a:bodyPr/>
          <a:lstStyle/>
          <a:p>
            <a:r>
              <a:rPr lang="en-IN" b="1" i="0" dirty="0"/>
              <a:t>L4 Load-balancing</a:t>
            </a:r>
            <a:br>
              <a:rPr lang="en-IN" b="1" i="0" dirty="0"/>
            </a:br>
            <a:endParaRPr lang="en-IN" b="1" i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A3FB194-D780-4429-AEA1-1C98F0AE1AB7}"/>
              </a:ext>
            </a:extLst>
          </p:cNvPr>
          <p:cNvCxnSpPr>
            <a:cxnSpLocks/>
          </p:cNvCxnSpPr>
          <p:nvPr/>
        </p:nvCxnSpPr>
        <p:spPr>
          <a:xfrm>
            <a:off x="814629" y="3587752"/>
            <a:ext cx="1820878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1AFB151-4DA6-46AB-9703-E50B06DA7585}"/>
              </a:ext>
            </a:extLst>
          </p:cNvPr>
          <p:cNvSpPr txBox="1"/>
          <p:nvPr/>
        </p:nvSpPr>
        <p:spPr>
          <a:xfrm>
            <a:off x="5246827" y="3857058"/>
            <a:ext cx="59778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Firewall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21F3BD0-6B00-4A43-8A15-D1EABA33E9C2}"/>
              </a:ext>
            </a:extLst>
          </p:cNvPr>
          <p:cNvSpPr txBox="1"/>
          <p:nvPr/>
        </p:nvSpPr>
        <p:spPr>
          <a:xfrm>
            <a:off x="7322008" y="3739818"/>
            <a:ext cx="45045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ADC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9D20CDC-1A73-46AF-BF4A-7D60F2DF385E}"/>
              </a:ext>
            </a:extLst>
          </p:cNvPr>
          <p:cNvSpPr txBox="1"/>
          <p:nvPr/>
        </p:nvSpPr>
        <p:spPr>
          <a:xfrm>
            <a:off x="9302223" y="1484545"/>
            <a:ext cx="5889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Server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421FFEE-1B29-4F91-993B-533EAEEE4463}"/>
              </a:ext>
            </a:extLst>
          </p:cNvPr>
          <p:cNvSpPr txBox="1"/>
          <p:nvPr/>
        </p:nvSpPr>
        <p:spPr>
          <a:xfrm>
            <a:off x="9324946" y="5403545"/>
            <a:ext cx="5889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Server 2</a:t>
            </a:r>
          </a:p>
        </p:txBody>
      </p:sp>
      <p:pic>
        <p:nvPicPr>
          <p:cNvPr id="56" name="Picture 55" descr="Firewall_1.png">
            <a:extLst>
              <a:ext uri="{FF2B5EF4-FFF2-40B4-BE49-F238E27FC236}">
                <a16:creationId xmlns:a16="http://schemas.microsoft.com/office/drawing/2014/main" id="{B52C8E10-060E-495C-83B9-3C5C64FC85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715" y="3312098"/>
            <a:ext cx="530004" cy="528289"/>
          </a:xfrm>
          <a:prstGeom prst="rect">
            <a:avLst/>
          </a:prstGeom>
        </p:spPr>
      </p:pic>
      <p:pic>
        <p:nvPicPr>
          <p:cNvPr id="57" name="Picture 56" descr="Product-Thunder_Hardware.png">
            <a:extLst>
              <a:ext uri="{FF2B5EF4-FFF2-40B4-BE49-F238E27FC236}">
                <a16:creationId xmlns:a16="http://schemas.microsoft.com/office/drawing/2014/main" id="{1512D7C9-534B-4C7F-B395-62456B3A1E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5335" y="3412666"/>
            <a:ext cx="1237488" cy="327152"/>
          </a:xfrm>
          <a:prstGeom prst="rect">
            <a:avLst/>
          </a:prstGeom>
        </p:spPr>
      </p:pic>
      <p:pic>
        <p:nvPicPr>
          <p:cNvPr id="58" name="Picture 57" descr="Internet.png">
            <a:extLst>
              <a:ext uri="{FF2B5EF4-FFF2-40B4-BE49-F238E27FC236}">
                <a16:creationId xmlns:a16="http://schemas.microsoft.com/office/drawing/2014/main" id="{70919BD4-A6E1-4A44-BF85-F55BFAA87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507" y="3198877"/>
            <a:ext cx="843547" cy="631300"/>
          </a:xfrm>
          <a:prstGeom prst="rect">
            <a:avLst/>
          </a:prstGeom>
        </p:spPr>
      </p:pic>
      <p:pic>
        <p:nvPicPr>
          <p:cNvPr id="59" name="Picture 58" descr="Server.png">
            <a:extLst>
              <a:ext uri="{FF2B5EF4-FFF2-40B4-BE49-F238E27FC236}">
                <a16:creationId xmlns:a16="http://schemas.microsoft.com/office/drawing/2014/main" id="{DD06EF50-2B78-412A-BD3E-C1524184C5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851" y="1766203"/>
            <a:ext cx="1133856" cy="327152"/>
          </a:xfrm>
          <a:prstGeom prst="rect">
            <a:avLst/>
          </a:prstGeom>
        </p:spPr>
      </p:pic>
      <p:pic>
        <p:nvPicPr>
          <p:cNvPr id="60" name="Picture 59" descr="User.png">
            <a:extLst>
              <a:ext uri="{FF2B5EF4-FFF2-40B4-BE49-F238E27FC236}">
                <a16:creationId xmlns:a16="http://schemas.microsoft.com/office/drawing/2014/main" id="{3B0B0B21-D2F7-43AC-B4AF-01A6B045F1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31" y="2939415"/>
            <a:ext cx="658015" cy="890762"/>
          </a:xfrm>
          <a:prstGeom prst="rect">
            <a:avLst/>
          </a:prstGeom>
        </p:spPr>
      </p:pic>
      <p:pic>
        <p:nvPicPr>
          <p:cNvPr id="61" name="Picture 60" descr="Switch_1.png">
            <a:extLst>
              <a:ext uri="{FF2B5EF4-FFF2-40B4-BE49-F238E27FC236}">
                <a16:creationId xmlns:a16="http://schemas.microsoft.com/office/drawing/2014/main" id="{77EB1595-63C5-4F7E-9DBF-37B5C527C1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8835" y="3261282"/>
            <a:ext cx="627888" cy="629920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5640991-AECE-46A0-AEEB-0D665897153D}"/>
              </a:ext>
            </a:extLst>
          </p:cNvPr>
          <p:cNvCxnSpPr>
            <a:cxnSpLocks/>
          </p:cNvCxnSpPr>
          <p:nvPr/>
        </p:nvCxnSpPr>
        <p:spPr>
          <a:xfrm>
            <a:off x="3459837" y="3587752"/>
            <a:ext cx="1820878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554EEC5-894F-40FD-955E-ECE2A2180EDB}"/>
              </a:ext>
            </a:extLst>
          </p:cNvPr>
          <p:cNvCxnSpPr>
            <a:cxnSpLocks/>
          </p:cNvCxnSpPr>
          <p:nvPr/>
        </p:nvCxnSpPr>
        <p:spPr>
          <a:xfrm>
            <a:off x="5792848" y="3587752"/>
            <a:ext cx="1116012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0B115B2-4B99-4E28-BD77-8A2BE4EBF6DF}"/>
              </a:ext>
            </a:extLst>
          </p:cNvPr>
          <p:cNvCxnSpPr>
            <a:cxnSpLocks/>
          </p:cNvCxnSpPr>
          <p:nvPr/>
        </p:nvCxnSpPr>
        <p:spPr>
          <a:xfrm>
            <a:off x="8132823" y="3576242"/>
            <a:ext cx="1116012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A392EC1-E1E0-4E23-B37D-1D163052576F}"/>
              </a:ext>
            </a:extLst>
          </p:cNvPr>
          <p:cNvCxnSpPr>
            <a:cxnSpLocks/>
          </p:cNvCxnSpPr>
          <p:nvPr/>
        </p:nvCxnSpPr>
        <p:spPr>
          <a:xfrm>
            <a:off x="9562779" y="2074864"/>
            <a:ext cx="0" cy="1186418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A42559E-B0E0-4140-84EB-CC82A69A46C9}"/>
              </a:ext>
            </a:extLst>
          </p:cNvPr>
          <p:cNvCxnSpPr>
            <a:cxnSpLocks/>
          </p:cNvCxnSpPr>
          <p:nvPr/>
        </p:nvCxnSpPr>
        <p:spPr>
          <a:xfrm>
            <a:off x="9572685" y="3891202"/>
            <a:ext cx="0" cy="1186418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0" name="Picture 69" descr="Server.png">
            <a:extLst>
              <a:ext uri="{FF2B5EF4-FFF2-40B4-BE49-F238E27FC236}">
                <a16:creationId xmlns:a16="http://schemas.microsoft.com/office/drawing/2014/main" id="{359E1130-0A29-482D-BFD8-432D94D075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851" y="5061306"/>
            <a:ext cx="1133856" cy="327152"/>
          </a:xfrm>
          <a:prstGeom prst="rect">
            <a:avLst/>
          </a:prstGeom>
        </p:spPr>
      </p:pic>
      <p:pic>
        <p:nvPicPr>
          <p:cNvPr id="28" name="Picture 27" descr="Server.png">
            <a:extLst>
              <a:ext uri="{FF2B5EF4-FFF2-40B4-BE49-F238E27FC236}">
                <a16:creationId xmlns:a16="http://schemas.microsoft.com/office/drawing/2014/main" id="{C56CF412-3526-48D3-876F-1862B239AC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1181" y="3412666"/>
            <a:ext cx="1133856" cy="32715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786410E-6B4C-475C-A8E2-27E554129814}"/>
              </a:ext>
            </a:extLst>
          </p:cNvPr>
          <p:cNvCxnSpPr>
            <a:cxnSpLocks/>
          </p:cNvCxnSpPr>
          <p:nvPr/>
        </p:nvCxnSpPr>
        <p:spPr>
          <a:xfrm>
            <a:off x="9876723" y="3587752"/>
            <a:ext cx="866802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F61612F-AB6A-4CD0-835E-4A29BD2A0EB4}"/>
              </a:ext>
            </a:extLst>
          </p:cNvPr>
          <p:cNvCxnSpPr>
            <a:cxnSpLocks/>
          </p:cNvCxnSpPr>
          <p:nvPr/>
        </p:nvCxnSpPr>
        <p:spPr>
          <a:xfrm>
            <a:off x="836246" y="3514527"/>
            <a:ext cx="5864470" cy="0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2341C5B-3248-4F7C-8F54-ED8A10CAB3F5}"/>
              </a:ext>
            </a:extLst>
          </p:cNvPr>
          <p:cNvCxnSpPr>
            <a:cxnSpLocks/>
          </p:cNvCxnSpPr>
          <p:nvPr/>
        </p:nvCxnSpPr>
        <p:spPr>
          <a:xfrm>
            <a:off x="8217198" y="3514527"/>
            <a:ext cx="2368740" cy="0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ounded Rectangular Callout 8">
            <a:extLst>
              <a:ext uri="{FF2B5EF4-FFF2-40B4-BE49-F238E27FC236}">
                <a16:creationId xmlns:a16="http://schemas.microsoft.com/office/drawing/2014/main" id="{C465F317-5DAF-4B7F-81A9-5FA2D00B30E6}"/>
              </a:ext>
            </a:extLst>
          </p:cNvPr>
          <p:cNvSpPr/>
          <p:nvPr/>
        </p:nvSpPr>
        <p:spPr>
          <a:xfrm>
            <a:off x="3947021" y="1929779"/>
            <a:ext cx="846510" cy="346502"/>
          </a:xfrm>
          <a:prstGeom prst="wedgeRoundRectCallout">
            <a:avLst>
              <a:gd name="adj1" fmla="val -31014"/>
              <a:gd name="adj2" fmla="val 388564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TCP-SYN</a:t>
            </a:r>
          </a:p>
        </p:txBody>
      </p:sp>
      <p:sp>
        <p:nvSpPr>
          <p:cNvPr id="35" name="Rounded Rectangular Callout 40">
            <a:extLst>
              <a:ext uri="{FF2B5EF4-FFF2-40B4-BE49-F238E27FC236}">
                <a16:creationId xmlns:a16="http://schemas.microsoft.com/office/drawing/2014/main" id="{CC7E4422-849E-4C8F-9622-66000C95FD20}"/>
              </a:ext>
            </a:extLst>
          </p:cNvPr>
          <p:cNvSpPr/>
          <p:nvPr/>
        </p:nvSpPr>
        <p:spPr>
          <a:xfrm>
            <a:off x="8132823" y="1899946"/>
            <a:ext cx="808052" cy="346502"/>
          </a:xfrm>
          <a:prstGeom prst="wedgeRoundRectCallout">
            <a:avLst>
              <a:gd name="adj1" fmla="val -31014"/>
              <a:gd name="adj2" fmla="val 388564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TCP-SYN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B29A51-BA8E-4E8B-9FFD-C00B05471DDD}"/>
              </a:ext>
            </a:extLst>
          </p:cNvPr>
          <p:cNvSpPr txBox="1"/>
          <p:nvPr/>
        </p:nvSpPr>
        <p:spPr>
          <a:xfrm>
            <a:off x="11192571" y="3781556"/>
            <a:ext cx="5889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Server 3</a:t>
            </a:r>
          </a:p>
        </p:txBody>
      </p:sp>
    </p:spTree>
    <p:extLst>
      <p:ext uri="{BB962C8B-B14F-4D97-AF65-F5344CB8AC3E}">
        <p14:creationId xmlns:p14="http://schemas.microsoft.com/office/powerpoint/2010/main" val="352677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B9FE-A5B5-49A1-B49E-A9898C8E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63" y="650948"/>
            <a:ext cx="10972800" cy="553892"/>
          </a:xfrm>
        </p:spPr>
        <p:txBody>
          <a:bodyPr/>
          <a:lstStyle/>
          <a:p>
            <a:r>
              <a:rPr lang="en-IN" b="1" i="0" dirty="0"/>
              <a:t>L7  Load-balancing</a:t>
            </a:r>
            <a:br>
              <a:rPr lang="en-IN" b="1" i="0" dirty="0"/>
            </a:br>
            <a:endParaRPr lang="en-IN" b="1" i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A3FB194-D780-4429-AEA1-1C98F0AE1AB7}"/>
              </a:ext>
            </a:extLst>
          </p:cNvPr>
          <p:cNvCxnSpPr>
            <a:cxnSpLocks/>
          </p:cNvCxnSpPr>
          <p:nvPr/>
        </p:nvCxnSpPr>
        <p:spPr>
          <a:xfrm>
            <a:off x="814629" y="3587752"/>
            <a:ext cx="1820878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1AFB151-4DA6-46AB-9703-E50B06DA7585}"/>
              </a:ext>
            </a:extLst>
          </p:cNvPr>
          <p:cNvSpPr txBox="1"/>
          <p:nvPr/>
        </p:nvSpPr>
        <p:spPr>
          <a:xfrm>
            <a:off x="5246827" y="3857058"/>
            <a:ext cx="59778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Firewall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21F3BD0-6B00-4A43-8A15-D1EABA33E9C2}"/>
              </a:ext>
            </a:extLst>
          </p:cNvPr>
          <p:cNvSpPr txBox="1"/>
          <p:nvPr/>
        </p:nvSpPr>
        <p:spPr>
          <a:xfrm>
            <a:off x="7322008" y="3739818"/>
            <a:ext cx="45045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ADC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9D20CDC-1A73-46AF-BF4A-7D60F2DF385E}"/>
              </a:ext>
            </a:extLst>
          </p:cNvPr>
          <p:cNvSpPr txBox="1"/>
          <p:nvPr/>
        </p:nvSpPr>
        <p:spPr>
          <a:xfrm>
            <a:off x="9302223" y="1484545"/>
            <a:ext cx="5889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Server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421FFEE-1B29-4F91-993B-533EAEEE4463}"/>
              </a:ext>
            </a:extLst>
          </p:cNvPr>
          <p:cNvSpPr txBox="1"/>
          <p:nvPr/>
        </p:nvSpPr>
        <p:spPr>
          <a:xfrm>
            <a:off x="9324946" y="5403545"/>
            <a:ext cx="5889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Server 2</a:t>
            </a:r>
          </a:p>
        </p:txBody>
      </p:sp>
      <p:pic>
        <p:nvPicPr>
          <p:cNvPr id="56" name="Picture 55" descr="Firewall_1.png">
            <a:extLst>
              <a:ext uri="{FF2B5EF4-FFF2-40B4-BE49-F238E27FC236}">
                <a16:creationId xmlns:a16="http://schemas.microsoft.com/office/drawing/2014/main" id="{B52C8E10-060E-495C-83B9-3C5C64FC85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715" y="3312098"/>
            <a:ext cx="530004" cy="528289"/>
          </a:xfrm>
          <a:prstGeom prst="rect">
            <a:avLst/>
          </a:prstGeom>
        </p:spPr>
      </p:pic>
      <p:pic>
        <p:nvPicPr>
          <p:cNvPr id="57" name="Picture 56" descr="Product-Thunder_Hardware.png">
            <a:extLst>
              <a:ext uri="{FF2B5EF4-FFF2-40B4-BE49-F238E27FC236}">
                <a16:creationId xmlns:a16="http://schemas.microsoft.com/office/drawing/2014/main" id="{1512D7C9-534B-4C7F-B395-62456B3A1E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5335" y="3412666"/>
            <a:ext cx="1237488" cy="327152"/>
          </a:xfrm>
          <a:prstGeom prst="rect">
            <a:avLst/>
          </a:prstGeom>
        </p:spPr>
      </p:pic>
      <p:pic>
        <p:nvPicPr>
          <p:cNvPr id="58" name="Picture 57" descr="Internet.png">
            <a:extLst>
              <a:ext uri="{FF2B5EF4-FFF2-40B4-BE49-F238E27FC236}">
                <a16:creationId xmlns:a16="http://schemas.microsoft.com/office/drawing/2014/main" id="{70919BD4-A6E1-4A44-BF85-F55BFAA87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507" y="3198877"/>
            <a:ext cx="843547" cy="631300"/>
          </a:xfrm>
          <a:prstGeom prst="rect">
            <a:avLst/>
          </a:prstGeom>
        </p:spPr>
      </p:pic>
      <p:pic>
        <p:nvPicPr>
          <p:cNvPr id="59" name="Picture 58" descr="Server.png">
            <a:extLst>
              <a:ext uri="{FF2B5EF4-FFF2-40B4-BE49-F238E27FC236}">
                <a16:creationId xmlns:a16="http://schemas.microsoft.com/office/drawing/2014/main" id="{DD06EF50-2B78-412A-BD3E-C1524184C5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851" y="1766203"/>
            <a:ext cx="1133856" cy="327152"/>
          </a:xfrm>
          <a:prstGeom prst="rect">
            <a:avLst/>
          </a:prstGeom>
        </p:spPr>
      </p:pic>
      <p:pic>
        <p:nvPicPr>
          <p:cNvPr id="60" name="Picture 59" descr="User.png">
            <a:extLst>
              <a:ext uri="{FF2B5EF4-FFF2-40B4-BE49-F238E27FC236}">
                <a16:creationId xmlns:a16="http://schemas.microsoft.com/office/drawing/2014/main" id="{3B0B0B21-D2F7-43AC-B4AF-01A6B045F1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31" y="2939415"/>
            <a:ext cx="658015" cy="890762"/>
          </a:xfrm>
          <a:prstGeom prst="rect">
            <a:avLst/>
          </a:prstGeom>
        </p:spPr>
      </p:pic>
      <p:pic>
        <p:nvPicPr>
          <p:cNvPr id="61" name="Picture 60" descr="Switch_1.png">
            <a:extLst>
              <a:ext uri="{FF2B5EF4-FFF2-40B4-BE49-F238E27FC236}">
                <a16:creationId xmlns:a16="http://schemas.microsoft.com/office/drawing/2014/main" id="{77EB1595-63C5-4F7E-9DBF-37B5C527C1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8835" y="3261282"/>
            <a:ext cx="627888" cy="629920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5640991-AECE-46A0-AEEB-0D665897153D}"/>
              </a:ext>
            </a:extLst>
          </p:cNvPr>
          <p:cNvCxnSpPr>
            <a:cxnSpLocks/>
          </p:cNvCxnSpPr>
          <p:nvPr/>
        </p:nvCxnSpPr>
        <p:spPr>
          <a:xfrm>
            <a:off x="3459837" y="3587752"/>
            <a:ext cx="1820878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554EEC5-894F-40FD-955E-ECE2A2180EDB}"/>
              </a:ext>
            </a:extLst>
          </p:cNvPr>
          <p:cNvCxnSpPr>
            <a:cxnSpLocks/>
          </p:cNvCxnSpPr>
          <p:nvPr/>
        </p:nvCxnSpPr>
        <p:spPr>
          <a:xfrm>
            <a:off x="5792848" y="3587752"/>
            <a:ext cx="1116012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0B115B2-4B99-4E28-BD77-8A2BE4EBF6DF}"/>
              </a:ext>
            </a:extLst>
          </p:cNvPr>
          <p:cNvCxnSpPr>
            <a:cxnSpLocks/>
          </p:cNvCxnSpPr>
          <p:nvPr/>
        </p:nvCxnSpPr>
        <p:spPr>
          <a:xfrm>
            <a:off x="8132823" y="3576242"/>
            <a:ext cx="1116012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A392EC1-E1E0-4E23-B37D-1D163052576F}"/>
              </a:ext>
            </a:extLst>
          </p:cNvPr>
          <p:cNvCxnSpPr>
            <a:cxnSpLocks/>
          </p:cNvCxnSpPr>
          <p:nvPr/>
        </p:nvCxnSpPr>
        <p:spPr>
          <a:xfrm>
            <a:off x="9562779" y="2074864"/>
            <a:ext cx="0" cy="1186418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A42559E-B0E0-4140-84EB-CC82A69A46C9}"/>
              </a:ext>
            </a:extLst>
          </p:cNvPr>
          <p:cNvCxnSpPr>
            <a:cxnSpLocks/>
          </p:cNvCxnSpPr>
          <p:nvPr/>
        </p:nvCxnSpPr>
        <p:spPr>
          <a:xfrm>
            <a:off x="9572685" y="3891202"/>
            <a:ext cx="0" cy="1186418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0" name="Picture 69" descr="Server.png">
            <a:extLst>
              <a:ext uri="{FF2B5EF4-FFF2-40B4-BE49-F238E27FC236}">
                <a16:creationId xmlns:a16="http://schemas.microsoft.com/office/drawing/2014/main" id="{359E1130-0A29-482D-BFD8-432D94D075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851" y="5061306"/>
            <a:ext cx="1133856" cy="327152"/>
          </a:xfrm>
          <a:prstGeom prst="rect">
            <a:avLst/>
          </a:prstGeom>
        </p:spPr>
      </p:pic>
      <p:pic>
        <p:nvPicPr>
          <p:cNvPr id="28" name="Picture 27" descr="Server.png">
            <a:extLst>
              <a:ext uri="{FF2B5EF4-FFF2-40B4-BE49-F238E27FC236}">
                <a16:creationId xmlns:a16="http://schemas.microsoft.com/office/drawing/2014/main" id="{C56CF412-3526-48D3-876F-1862B239AC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1181" y="3412666"/>
            <a:ext cx="1133856" cy="32715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786410E-6B4C-475C-A8E2-27E554129814}"/>
              </a:ext>
            </a:extLst>
          </p:cNvPr>
          <p:cNvCxnSpPr>
            <a:cxnSpLocks/>
          </p:cNvCxnSpPr>
          <p:nvPr/>
        </p:nvCxnSpPr>
        <p:spPr>
          <a:xfrm>
            <a:off x="9876723" y="3587752"/>
            <a:ext cx="866802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2BD58EC-7719-4D6F-AAB6-3120429C8EE6}"/>
              </a:ext>
            </a:extLst>
          </p:cNvPr>
          <p:cNvCxnSpPr>
            <a:cxnSpLocks/>
          </p:cNvCxnSpPr>
          <p:nvPr/>
        </p:nvCxnSpPr>
        <p:spPr>
          <a:xfrm>
            <a:off x="883288" y="3658751"/>
            <a:ext cx="5875284" cy="0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5A546CE-DFDD-4CE8-B8B3-A7CEB4FB641F}"/>
              </a:ext>
            </a:extLst>
          </p:cNvPr>
          <p:cNvCxnSpPr>
            <a:cxnSpLocks/>
          </p:cNvCxnSpPr>
          <p:nvPr/>
        </p:nvCxnSpPr>
        <p:spPr>
          <a:xfrm>
            <a:off x="8148638" y="3312098"/>
            <a:ext cx="2411412" cy="0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ular Callout 8">
            <a:extLst>
              <a:ext uri="{FF2B5EF4-FFF2-40B4-BE49-F238E27FC236}">
                <a16:creationId xmlns:a16="http://schemas.microsoft.com/office/drawing/2014/main" id="{F27AA743-F498-40DE-98F2-34C21CC8F7B1}"/>
              </a:ext>
            </a:extLst>
          </p:cNvPr>
          <p:cNvSpPr/>
          <p:nvPr/>
        </p:nvSpPr>
        <p:spPr>
          <a:xfrm>
            <a:off x="1634954" y="1668561"/>
            <a:ext cx="824084" cy="346502"/>
          </a:xfrm>
          <a:prstGeom prst="wedgeRoundRectCallout">
            <a:avLst>
              <a:gd name="adj1" fmla="val -31014"/>
              <a:gd name="adj2" fmla="val 388564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TCP-SYN</a:t>
            </a:r>
          </a:p>
        </p:txBody>
      </p:sp>
      <p:sp>
        <p:nvSpPr>
          <p:cNvPr id="36" name="Rounded Rectangular Callout 40">
            <a:extLst>
              <a:ext uri="{FF2B5EF4-FFF2-40B4-BE49-F238E27FC236}">
                <a16:creationId xmlns:a16="http://schemas.microsoft.com/office/drawing/2014/main" id="{03532CA6-AA6F-4245-ABB8-77D01DDBE263}"/>
              </a:ext>
            </a:extLst>
          </p:cNvPr>
          <p:cNvSpPr/>
          <p:nvPr/>
        </p:nvSpPr>
        <p:spPr>
          <a:xfrm>
            <a:off x="7456976" y="1520825"/>
            <a:ext cx="844760" cy="346502"/>
          </a:xfrm>
          <a:prstGeom prst="wedgeRoundRectCallout">
            <a:avLst>
              <a:gd name="adj1" fmla="val 80005"/>
              <a:gd name="adj2" fmla="val 459613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TCP-SYN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3AD038D-87D8-4F3F-868F-894BA1E80096}"/>
              </a:ext>
            </a:extLst>
          </p:cNvPr>
          <p:cNvCxnSpPr>
            <a:cxnSpLocks/>
          </p:cNvCxnSpPr>
          <p:nvPr/>
        </p:nvCxnSpPr>
        <p:spPr>
          <a:xfrm>
            <a:off x="759230" y="3384796"/>
            <a:ext cx="6020983" cy="0"/>
          </a:xfrm>
          <a:prstGeom prst="straightConnector1">
            <a:avLst/>
          </a:prstGeom>
          <a:ln>
            <a:solidFill>
              <a:srgbClr val="FFC00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7B02EE5-5154-406E-977C-8F3983DA4C96}"/>
              </a:ext>
            </a:extLst>
          </p:cNvPr>
          <p:cNvCxnSpPr>
            <a:cxnSpLocks/>
          </p:cNvCxnSpPr>
          <p:nvPr/>
        </p:nvCxnSpPr>
        <p:spPr>
          <a:xfrm flipV="1">
            <a:off x="759230" y="3261282"/>
            <a:ext cx="5999342" cy="3514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EC53514-F834-4154-88D3-6C09D1810809}"/>
              </a:ext>
            </a:extLst>
          </p:cNvPr>
          <p:cNvCxnSpPr>
            <a:cxnSpLocks/>
          </p:cNvCxnSpPr>
          <p:nvPr/>
        </p:nvCxnSpPr>
        <p:spPr>
          <a:xfrm flipV="1">
            <a:off x="883288" y="3762839"/>
            <a:ext cx="5875284" cy="8655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A4947B8-FAF2-483B-87E7-8F24EC1FA42B}"/>
              </a:ext>
            </a:extLst>
          </p:cNvPr>
          <p:cNvCxnSpPr>
            <a:cxnSpLocks/>
          </p:cNvCxnSpPr>
          <p:nvPr/>
        </p:nvCxnSpPr>
        <p:spPr>
          <a:xfrm>
            <a:off x="8148638" y="3429000"/>
            <a:ext cx="2411412" cy="0"/>
          </a:xfrm>
          <a:prstGeom prst="straightConnector1">
            <a:avLst/>
          </a:prstGeom>
          <a:ln>
            <a:solidFill>
              <a:srgbClr val="FFC00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F4E85EE-C4B0-4FA9-A75B-CCFEBC151511}"/>
              </a:ext>
            </a:extLst>
          </p:cNvPr>
          <p:cNvCxnSpPr>
            <a:cxnSpLocks/>
          </p:cNvCxnSpPr>
          <p:nvPr/>
        </p:nvCxnSpPr>
        <p:spPr>
          <a:xfrm>
            <a:off x="8148638" y="3644900"/>
            <a:ext cx="2411412" cy="0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5853E91-D85D-4DA2-B37F-87F9C83B60C7}"/>
              </a:ext>
            </a:extLst>
          </p:cNvPr>
          <p:cNvCxnSpPr>
            <a:cxnSpLocks/>
          </p:cNvCxnSpPr>
          <p:nvPr/>
        </p:nvCxnSpPr>
        <p:spPr>
          <a:xfrm>
            <a:off x="8148638" y="3739818"/>
            <a:ext cx="2411412" cy="0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ounded Rectangular Callout 45">
            <a:extLst>
              <a:ext uri="{FF2B5EF4-FFF2-40B4-BE49-F238E27FC236}">
                <a16:creationId xmlns:a16="http://schemas.microsoft.com/office/drawing/2014/main" id="{B7D33CE8-1AC7-46B1-AAD1-71926658D3FF}"/>
              </a:ext>
            </a:extLst>
          </p:cNvPr>
          <p:cNvSpPr/>
          <p:nvPr/>
        </p:nvSpPr>
        <p:spPr>
          <a:xfrm>
            <a:off x="2515308" y="1841812"/>
            <a:ext cx="912604" cy="346502"/>
          </a:xfrm>
          <a:prstGeom prst="wedgeRoundRectCallout">
            <a:avLst>
              <a:gd name="adj1" fmla="val -31014"/>
              <a:gd name="adj2" fmla="val 388564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SYN-ACK</a:t>
            </a:r>
          </a:p>
        </p:txBody>
      </p:sp>
      <p:sp>
        <p:nvSpPr>
          <p:cNvPr id="48" name="Rounded Rectangular Callout 46">
            <a:extLst>
              <a:ext uri="{FF2B5EF4-FFF2-40B4-BE49-F238E27FC236}">
                <a16:creationId xmlns:a16="http://schemas.microsoft.com/office/drawing/2014/main" id="{609A5291-81CA-474A-9403-E71C6FA8EB50}"/>
              </a:ext>
            </a:extLst>
          </p:cNvPr>
          <p:cNvSpPr/>
          <p:nvPr/>
        </p:nvSpPr>
        <p:spPr>
          <a:xfrm>
            <a:off x="3653877" y="2176103"/>
            <a:ext cx="672374" cy="346502"/>
          </a:xfrm>
          <a:prstGeom prst="wedgeRoundRectCallout">
            <a:avLst>
              <a:gd name="adj1" fmla="val -31014"/>
              <a:gd name="adj2" fmla="val 388564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ACK</a:t>
            </a:r>
          </a:p>
        </p:txBody>
      </p:sp>
      <p:sp>
        <p:nvSpPr>
          <p:cNvPr id="49" name="Rounded Rectangular Callout 47">
            <a:extLst>
              <a:ext uri="{FF2B5EF4-FFF2-40B4-BE49-F238E27FC236}">
                <a16:creationId xmlns:a16="http://schemas.microsoft.com/office/drawing/2014/main" id="{BDAD5A9B-2E98-4BF0-B25E-A735F24FF9FA}"/>
              </a:ext>
            </a:extLst>
          </p:cNvPr>
          <p:cNvSpPr/>
          <p:nvPr/>
        </p:nvSpPr>
        <p:spPr>
          <a:xfrm>
            <a:off x="3226960" y="4597189"/>
            <a:ext cx="853834" cy="346502"/>
          </a:xfrm>
          <a:prstGeom prst="wedgeRoundRectCallout">
            <a:avLst>
              <a:gd name="adj1" fmla="val 125458"/>
              <a:gd name="adj2" fmla="val -269245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HTTP:GET</a:t>
            </a:r>
          </a:p>
        </p:txBody>
      </p:sp>
      <p:sp>
        <p:nvSpPr>
          <p:cNvPr id="50" name="Rounded Rectangular Callout 48">
            <a:extLst>
              <a:ext uri="{FF2B5EF4-FFF2-40B4-BE49-F238E27FC236}">
                <a16:creationId xmlns:a16="http://schemas.microsoft.com/office/drawing/2014/main" id="{8A48731D-2433-44CC-81CC-5D1101B9765A}"/>
              </a:ext>
            </a:extLst>
          </p:cNvPr>
          <p:cNvSpPr/>
          <p:nvPr/>
        </p:nvSpPr>
        <p:spPr>
          <a:xfrm>
            <a:off x="8811235" y="2252191"/>
            <a:ext cx="875199" cy="346502"/>
          </a:xfrm>
          <a:prstGeom prst="wedgeRoundRectCallout">
            <a:avLst>
              <a:gd name="adj1" fmla="val -12261"/>
              <a:gd name="adj2" fmla="val 276916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SYN-ACK</a:t>
            </a:r>
          </a:p>
        </p:txBody>
      </p:sp>
      <p:sp>
        <p:nvSpPr>
          <p:cNvPr id="51" name="Rounded Rectangular Callout 49">
            <a:extLst>
              <a:ext uri="{FF2B5EF4-FFF2-40B4-BE49-F238E27FC236}">
                <a16:creationId xmlns:a16="http://schemas.microsoft.com/office/drawing/2014/main" id="{1F83E15D-4825-4EFD-AC8D-0D239A00693F}"/>
              </a:ext>
            </a:extLst>
          </p:cNvPr>
          <p:cNvSpPr/>
          <p:nvPr/>
        </p:nvSpPr>
        <p:spPr>
          <a:xfrm>
            <a:off x="10223863" y="2494822"/>
            <a:ext cx="672374" cy="346502"/>
          </a:xfrm>
          <a:prstGeom prst="wedgeRoundRectCallout">
            <a:avLst>
              <a:gd name="adj1" fmla="val -47153"/>
              <a:gd name="adj2" fmla="val 259540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ACK</a:t>
            </a:r>
          </a:p>
        </p:txBody>
      </p:sp>
      <p:sp>
        <p:nvSpPr>
          <p:cNvPr id="52" name="Rounded Rectangular Callout 50">
            <a:extLst>
              <a:ext uri="{FF2B5EF4-FFF2-40B4-BE49-F238E27FC236}">
                <a16:creationId xmlns:a16="http://schemas.microsoft.com/office/drawing/2014/main" id="{F99A1665-D90B-435C-91F9-021DA336AB16}"/>
              </a:ext>
            </a:extLst>
          </p:cNvPr>
          <p:cNvSpPr/>
          <p:nvPr/>
        </p:nvSpPr>
        <p:spPr>
          <a:xfrm>
            <a:off x="8722434" y="4576124"/>
            <a:ext cx="874283" cy="346502"/>
          </a:xfrm>
          <a:prstGeom prst="wedgeRoundRectCallout">
            <a:avLst>
              <a:gd name="adj1" fmla="val 133915"/>
              <a:gd name="adj2" fmla="val -262902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HTTP:GET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24B351A-7261-435E-A5E1-32FCF08BA664}"/>
              </a:ext>
            </a:extLst>
          </p:cNvPr>
          <p:cNvSpPr txBox="1"/>
          <p:nvPr/>
        </p:nvSpPr>
        <p:spPr>
          <a:xfrm>
            <a:off x="11192571" y="3781556"/>
            <a:ext cx="5889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Server 3</a:t>
            </a:r>
          </a:p>
        </p:txBody>
      </p:sp>
    </p:spTree>
    <p:extLst>
      <p:ext uri="{BB962C8B-B14F-4D97-AF65-F5344CB8AC3E}">
        <p14:creationId xmlns:p14="http://schemas.microsoft.com/office/powerpoint/2010/main" val="141388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6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B9FE-A5B5-49A1-B49E-A9898C8E3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/>
              <a:t>Server Load Balancing (SLB)</a:t>
            </a:r>
            <a:endParaRPr lang="en-IN" b="1" i="0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B078FC28-192D-4463-86BB-A4FBA51BD9C2}"/>
              </a:ext>
            </a:extLst>
          </p:cNvPr>
          <p:cNvSpPr txBox="1">
            <a:spLocks/>
          </p:cNvSpPr>
          <p:nvPr/>
        </p:nvSpPr>
        <p:spPr>
          <a:xfrm>
            <a:off x="604604" y="1272984"/>
            <a:ext cx="8415337" cy="940879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Thunder SLB configuration has three core elements</a:t>
            </a:r>
          </a:p>
          <a:p>
            <a:pPr lvl="1"/>
            <a:r>
              <a:rPr lang="en-US"/>
              <a:t>Servers, Service Groups, Virtual Servers (VIPs)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C32FC7-1852-4678-8731-60B5BC2AF5FA}"/>
              </a:ext>
            </a:extLst>
          </p:cNvPr>
          <p:cNvGrpSpPr/>
          <p:nvPr/>
        </p:nvGrpSpPr>
        <p:grpSpPr>
          <a:xfrm>
            <a:off x="4691063" y="2848042"/>
            <a:ext cx="3970143" cy="2882543"/>
            <a:chOff x="4506567" y="1524140"/>
            <a:chExt cx="3970143" cy="2882543"/>
          </a:xfrm>
        </p:grpSpPr>
        <p:sp>
          <p:nvSpPr>
            <p:cNvPr id="5" name="Rounded Rectangle 26">
              <a:extLst>
                <a:ext uri="{FF2B5EF4-FFF2-40B4-BE49-F238E27FC236}">
                  <a16:creationId xmlns:a16="http://schemas.microsoft.com/office/drawing/2014/main" id="{2893F7F8-EC3F-4992-932E-C7F0E20256C2}"/>
                </a:ext>
              </a:extLst>
            </p:cNvPr>
            <p:cNvSpPr/>
            <p:nvPr/>
          </p:nvSpPr>
          <p:spPr bwMode="auto">
            <a:xfrm>
              <a:off x="4506567" y="1524140"/>
              <a:ext cx="829605" cy="1882201"/>
            </a:xfrm>
            <a:prstGeom prst="roundRect">
              <a:avLst>
                <a:gd name="adj" fmla="val 4216"/>
              </a:avLst>
            </a:prstGeom>
            <a:solidFill>
              <a:srgbClr val="0078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378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3151875-C96E-4D6A-9B36-E85E30FED560}"/>
                </a:ext>
              </a:extLst>
            </p:cNvPr>
            <p:cNvGrpSpPr/>
            <p:nvPr/>
          </p:nvGrpSpPr>
          <p:grpSpPr>
            <a:xfrm>
              <a:off x="4506567" y="1640664"/>
              <a:ext cx="2876193" cy="1841499"/>
              <a:chOff x="4506567" y="1640664"/>
              <a:chExt cx="2876193" cy="1841499"/>
            </a:xfrm>
          </p:grpSpPr>
          <p:sp>
            <p:nvSpPr>
              <p:cNvPr id="24" name="Rounded Rectangle 27">
                <a:extLst>
                  <a:ext uri="{FF2B5EF4-FFF2-40B4-BE49-F238E27FC236}">
                    <a16:creationId xmlns:a16="http://schemas.microsoft.com/office/drawing/2014/main" id="{0622DF38-000F-4C63-98A3-008090321E5D}"/>
                  </a:ext>
                </a:extLst>
              </p:cNvPr>
              <p:cNvSpPr/>
              <p:nvPr/>
            </p:nvSpPr>
            <p:spPr bwMode="auto">
              <a:xfrm>
                <a:off x="5762687" y="1960497"/>
                <a:ext cx="360168" cy="1480748"/>
              </a:xfrm>
              <a:prstGeom prst="roundRect">
                <a:avLst/>
              </a:prstGeom>
              <a:solidFill>
                <a:srgbClr val="ADD6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8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lang="en-US" sz="3600">
                  <a:latin typeface="Arial" pitchFamily="29" charset="0"/>
                </a:endParaRPr>
              </a:p>
            </p:txBody>
          </p:sp>
          <p:sp>
            <p:nvSpPr>
              <p:cNvPr id="25" name="Rounded Rectangle 32">
                <a:extLst>
                  <a:ext uri="{FF2B5EF4-FFF2-40B4-BE49-F238E27FC236}">
                    <a16:creationId xmlns:a16="http://schemas.microsoft.com/office/drawing/2014/main" id="{12E906CE-1FE2-414E-B36F-9D7D918658B2}"/>
                  </a:ext>
                </a:extLst>
              </p:cNvPr>
              <p:cNvSpPr/>
              <p:nvPr/>
            </p:nvSpPr>
            <p:spPr bwMode="auto">
              <a:xfrm>
                <a:off x="5762687" y="3059797"/>
                <a:ext cx="1620073" cy="422366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8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lang="en-US" sz="3600">
                  <a:latin typeface="Arial" pitchFamily="29" charset="0"/>
                </a:endParaRPr>
              </a:p>
            </p:txBody>
          </p:sp>
          <p:sp>
            <p:nvSpPr>
              <p:cNvPr id="26" name="Rounded Rectangle 24">
                <a:extLst>
                  <a:ext uri="{FF2B5EF4-FFF2-40B4-BE49-F238E27FC236}">
                    <a16:creationId xmlns:a16="http://schemas.microsoft.com/office/drawing/2014/main" id="{84262120-2AB6-43A4-B17D-A1A4E34EE7BB}"/>
                  </a:ext>
                </a:extLst>
              </p:cNvPr>
              <p:cNvSpPr/>
              <p:nvPr/>
            </p:nvSpPr>
            <p:spPr bwMode="auto">
              <a:xfrm>
                <a:off x="4506567" y="1640664"/>
                <a:ext cx="2876193" cy="422366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8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lang="en-US" sz="3600">
                  <a:latin typeface="Arial" pitchFamily="29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3086ACF-877C-4F24-83C5-421DC0E428C4}"/>
                </a:ext>
              </a:extLst>
            </p:cNvPr>
            <p:cNvGrpSpPr/>
            <p:nvPr/>
          </p:nvGrpSpPr>
          <p:grpSpPr>
            <a:xfrm>
              <a:off x="6402047" y="1592092"/>
              <a:ext cx="2074663" cy="1374127"/>
              <a:chOff x="5734251" y="1592092"/>
              <a:chExt cx="2074663" cy="1374127"/>
            </a:xfrm>
          </p:grpSpPr>
          <p:sp>
            <p:nvSpPr>
              <p:cNvPr id="18" name="Rounded Rectangle 5">
                <a:extLst>
                  <a:ext uri="{FF2B5EF4-FFF2-40B4-BE49-F238E27FC236}">
                    <a16:creationId xmlns:a16="http://schemas.microsoft.com/office/drawing/2014/main" id="{1AC61249-E650-486C-AA75-82D8B7D2E673}"/>
                  </a:ext>
                </a:extLst>
              </p:cNvPr>
              <p:cNvSpPr/>
              <p:nvPr/>
            </p:nvSpPr>
            <p:spPr bwMode="auto">
              <a:xfrm>
                <a:off x="5971205" y="1592092"/>
                <a:ext cx="1837709" cy="1374127"/>
              </a:xfrm>
              <a:prstGeom prst="roundRect">
                <a:avLst>
                  <a:gd name="adj" fmla="val 6321"/>
                </a:avLst>
              </a:prstGeom>
              <a:noFill/>
              <a:ln w="285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8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lang="en-US" sz="3600">
                  <a:latin typeface="Arial" pitchFamily="29" charset="0"/>
                </a:endParaRPr>
              </a:p>
            </p:txBody>
          </p:sp>
          <p:sp>
            <p:nvSpPr>
              <p:cNvPr id="20" name="Rounded Rectangle 3">
                <a:extLst>
                  <a:ext uri="{FF2B5EF4-FFF2-40B4-BE49-F238E27FC236}">
                    <a16:creationId xmlns:a16="http://schemas.microsoft.com/office/drawing/2014/main" id="{AC24F647-82F0-4EF3-B6CA-6095F4FB48FB}"/>
                  </a:ext>
                </a:extLst>
              </p:cNvPr>
              <p:cNvSpPr/>
              <p:nvPr/>
            </p:nvSpPr>
            <p:spPr bwMode="auto">
              <a:xfrm>
                <a:off x="5734251" y="1705813"/>
                <a:ext cx="881464" cy="294968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378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chemeClr val="bg1"/>
                    </a:solidFill>
                    <a:latin typeface="Calibri"/>
                    <a:cs typeface="Calibri"/>
                  </a:rPr>
                  <a:t>Web</a:t>
                </a:r>
              </a:p>
            </p:txBody>
          </p:sp>
          <p:sp>
            <p:nvSpPr>
              <p:cNvPr id="21" name="Rounded Rectangle 9">
                <a:extLst>
                  <a:ext uri="{FF2B5EF4-FFF2-40B4-BE49-F238E27FC236}">
                    <a16:creationId xmlns:a16="http://schemas.microsoft.com/office/drawing/2014/main" id="{18BE42A5-7078-49DF-945E-5CBE15616BD9}"/>
                  </a:ext>
                </a:extLst>
              </p:cNvPr>
              <p:cNvSpPr/>
              <p:nvPr/>
            </p:nvSpPr>
            <p:spPr bwMode="auto">
              <a:xfrm>
                <a:off x="5734251" y="2091461"/>
                <a:ext cx="881464" cy="294968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378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chemeClr val="bg1"/>
                    </a:solidFill>
                    <a:latin typeface="Calibri"/>
                    <a:cs typeface="Calibri"/>
                  </a:rPr>
                  <a:t>DNS</a:t>
                </a:r>
              </a:p>
            </p:txBody>
          </p:sp>
          <p:sp>
            <p:nvSpPr>
              <p:cNvPr id="22" name="Rounded Rectangle 10">
                <a:extLst>
                  <a:ext uri="{FF2B5EF4-FFF2-40B4-BE49-F238E27FC236}">
                    <a16:creationId xmlns:a16="http://schemas.microsoft.com/office/drawing/2014/main" id="{F50D6E34-5AFC-495B-8A03-095C10EA374E}"/>
                  </a:ext>
                </a:extLst>
              </p:cNvPr>
              <p:cNvSpPr/>
              <p:nvPr/>
            </p:nvSpPr>
            <p:spPr bwMode="auto">
              <a:xfrm>
                <a:off x="5734251" y="2498961"/>
                <a:ext cx="881464" cy="294968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378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chemeClr val="bg1"/>
                    </a:solidFill>
                    <a:latin typeface="Calibri"/>
                    <a:cs typeface="Calibri"/>
                  </a:rPr>
                  <a:t>SMTP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EC9DB6F-E5B3-4727-8640-D818FD21844E}"/>
                  </a:ext>
                </a:extLst>
              </p:cNvPr>
              <p:cNvSpPr txBox="1"/>
              <p:nvPr/>
            </p:nvSpPr>
            <p:spPr>
              <a:xfrm>
                <a:off x="7013795" y="2314295"/>
                <a:ext cx="7856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/>
                    <a:cs typeface="Calibri"/>
                  </a:rPr>
                  <a:t>Server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3284FA4-B7CC-4CA2-A75C-48976FA2E77F}"/>
                </a:ext>
              </a:extLst>
            </p:cNvPr>
            <p:cNvGrpSpPr/>
            <p:nvPr/>
          </p:nvGrpSpPr>
          <p:grpSpPr>
            <a:xfrm>
              <a:off x="6402047" y="3032556"/>
              <a:ext cx="2074663" cy="1374127"/>
              <a:chOff x="5734251" y="1592092"/>
              <a:chExt cx="2074663" cy="1374127"/>
            </a:xfrm>
          </p:grpSpPr>
          <p:sp>
            <p:nvSpPr>
              <p:cNvPr id="12" name="Rounded Rectangle 16">
                <a:extLst>
                  <a:ext uri="{FF2B5EF4-FFF2-40B4-BE49-F238E27FC236}">
                    <a16:creationId xmlns:a16="http://schemas.microsoft.com/office/drawing/2014/main" id="{04E10205-A695-4AC4-9350-B649C10CE4CB}"/>
                  </a:ext>
                </a:extLst>
              </p:cNvPr>
              <p:cNvSpPr/>
              <p:nvPr/>
            </p:nvSpPr>
            <p:spPr bwMode="auto">
              <a:xfrm>
                <a:off x="5971205" y="1592092"/>
                <a:ext cx="1837709" cy="1374127"/>
              </a:xfrm>
              <a:prstGeom prst="roundRect">
                <a:avLst>
                  <a:gd name="adj" fmla="val 6321"/>
                </a:avLst>
              </a:prstGeom>
              <a:noFill/>
              <a:ln w="285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8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lang="en-US" sz="3600">
                  <a:latin typeface="Arial" pitchFamily="29" charset="0"/>
                </a:endParaRPr>
              </a:p>
            </p:txBody>
          </p:sp>
          <p:sp>
            <p:nvSpPr>
              <p:cNvPr id="14" name="Rounded Rectangle 18">
                <a:extLst>
                  <a:ext uri="{FF2B5EF4-FFF2-40B4-BE49-F238E27FC236}">
                    <a16:creationId xmlns:a16="http://schemas.microsoft.com/office/drawing/2014/main" id="{3F62631F-2516-4A8C-BFAF-BE48BAFBE72C}"/>
                  </a:ext>
                </a:extLst>
              </p:cNvPr>
              <p:cNvSpPr/>
              <p:nvPr/>
            </p:nvSpPr>
            <p:spPr bwMode="auto">
              <a:xfrm>
                <a:off x="5734251" y="1705813"/>
                <a:ext cx="881464" cy="294968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378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chemeClr val="bg1"/>
                    </a:solidFill>
                    <a:latin typeface="Calibri"/>
                    <a:cs typeface="Calibri"/>
                  </a:rPr>
                  <a:t>Web</a:t>
                </a:r>
              </a:p>
            </p:txBody>
          </p:sp>
          <p:sp>
            <p:nvSpPr>
              <p:cNvPr id="15" name="Rounded Rectangle 19">
                <a:extLst>
                  <a:ext uri="{FF2B5EF4-FFF2-40B4-BE49-F238E27FC236}">
                    <a16:creationId xmlns:a16="http://schemas.microsoft.com/office/drawing/2014/main" id="{325CE74E-747A-4A57-9FCF-0862EE0C408D}"/>
                  </a:ext>
                </a:extLst>
              </p:cNvPr>
              <p:cNvSpPr/>
              <p:nvPr/>
            </p:nvSpPr>
            <p:spPr bwMode="auto">
              <a:xfrm>
                <a:off x="5734251" y="2091461"/>
                <a:ext cx="881464" cy="294968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378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chemeClr val="bg1"/>
                    </a:solidFill>
                    <a:latin typeface="Calibri"/>
                    <a:cs typeface="Calibri"/>
                  </a:rPr>
                  <a:t>DNS</a:t>
                </a:r>
              </a:p>
            </p:txBody>
          </p:sp>
          <p:sp>
            <p:nvSpPr>
              <p:cNvPr id="16" name="Rounded Rectangle 20">
                <a:extLst>
                  <a:ext uri="{FF2B5EF4-FFF2-40B4-BE49-F238E27FC236}">
                    <a16:creationId xmlns:a16="http://schemas.microsoft.com/office/drawing/2014/main" id="{E7507DA2-C204-4BE7-ACD0-95A1120B2694}"/>
                  </a:ext>
                </a:extLst>
              </p:cNvPr>
              <p:cNvSpPr/>
              <p:nvPr/>
            </p:nvSpPr>
            <p:spPr bwMode="auto">
              <a:xfrm>
                <a:off x="5734251" y="2498961"/>
                <a:ext cx="881464" cy="294968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378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chemeClr val="bg1"/>
                    </a:solidFill>
                    <a:latin typeface="Calibri"/>
                    <a:cs typeface="Calibri"/>
                  </a:rPr>
                  <a:t>SMTP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15B0FD1-D99D-4B7E-A946-EA15BD06D03B}"/>
                  </a:ext>
                </a:extLst>
              </p:cNvPr>
              <p:cNvSpPr txBox="1"/>
              <p:nvPr/>
            </p:nvSpPr>
            <p:spPr>
              <a:xfrm>
                <a:off x="7013795" y="2314295"/>
                <a:ext cx="7856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/>
                    <a:cs typeface="Calibri"/>
                  </a:rPr>
                  <a:t>Server</a:t>
                </a:r>
              </a:p>
            </p:txBody>
          </p:sp>
        </p:grpSp>
        <p:sp>
          <p:nvSpPr>
            <p:cNvPr id="9" name="Rounded Rectangle 14">
              <a:extLst>
                <a:ext uri="{FF2B5EF4-FFF2-40B4-BE49-F238E27FC236}">
                  <a16:creationId xmlns:a16="http://schemas.microsoft.com/office/drawing/2014/main" id="{77294D2F-B17E-4218-A429-1B5E731BD17B}"/>
                </a:ext>
              </a:extLst>
            </p:cNvPr>
            <p:cNvSpPr/>
            <p:nvPr/>
          </p:nvSpPr>
          <p:spPr bwMode="auto">
            <a:xfrm>
              <a:off x="4805398" y="1592092"/>
              <a:ext cx="2478113" cy="499369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8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lang="en-US" sz="3600">
                <a:latin typeface="Arial" pitchFamily="29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25ED8E-B402-42D5-BF9F-6D613E3649DF}"/>
                </a:ext>
              </a:extLst>
            </p:cNvPr>
            <p:cNvSpPr txBox="1"/>
            <p:nvPr/>
          </p:nvSpPr>
          <p:spPr>
            <a:xfrm>
              <a:off x="4780877" y="2961611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alibri"/>
                  <a:cs typeface="Calibri"/>
                </a:rPr>
                <a:t>VIP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3600C5-65FD-42C3-B037-9DC2DE818D97}"/>
                </a:ext>
              </a:extLst>
            </p:cNvPr>
            <p:cNvSpPr txBox="1"/>
            <p:nvPr/>
          </p:nvSpPr>
          <p:spPr>
            <a:xfrm>
              <a:off x="4586633" y="1690539"/>
              <a:ext cx="1815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cs typeface="Calibri"/>
                </a:rPr>
                <a:t>Service Group - Web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3BECD06E-9059-4FC0-8B18-8E1EB2A81646}"/>
              </a:ext>
            </a:extLst>
          </p:cNvPr>
          <p:cNvSpPr/>
          <p:nvPr/>
        </p:nvSpPr>
        <p:spPr>
          <a:xfrm>
            <a:off x="7984153" y="3284399"/>
            <a:ext cx="1418492" cy="2979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ADF415-D0F9-4114-8F25-E682182F6744}"/>
              </a:ext>
            </a:extLst>
          </p:cNvPr>
          <p:cNvSpPr/>
          <p:nvPr/>
        </p:nvSpPr>
        <p:spPr>
          <a:xfrm>
            <a:off x="8060693" y="4701725"/>
            <a:ext cx="1418492" cy="2979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9" name="Picture 28" descr="Server.png">
            <a:extLst>
              <a:ext uri="{FF2B5EF4-FFF2-40B4-BE49-F238E27FC236}">
                <a16:creationId xmlns:a16="http://schemas.microsoft.com/office/drawing/2014/main" id="{FFA82F71-881E-4B74-889C-EECF157528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6203" y="3284399"/>
            <a:ext cx="1133856" cy="327152"/>
          </a:xfrm>
          <a:prstGeom prst="rect">
            <a:avLst/>
          </a:prstGeom>
        </p:spPr>
      </p:pic>
      <p:pic>
        <p:nvPicPr>
          <p:cNvPr id="30" name="Picture 29" descr="Server.png">
            <a:extLst>
              <a:ext uri="{FF2B5EF4-FFF2-40B4-BE49-F238E27FC236}">
                <a16:creationId xmlns:a16="http://schemas.microsoft.com/office/drawing/2014/main" id="{BD82865D-4CFA-40A0-AE98-0953BB062E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0693" y="4676553"/>
            <a:ext cx="1133856" cy="32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90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C7D46-1B7F-4589-94AF-F3335A22C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ADC Platform</a:t>
            </a:r>
          </a:p>
          <a:p>
            <a:r>
              <a:rPr lang="en-IN" dirty="0"/>
              <a:t>ADC Concept</a:t>
            </a:r>
          </a:p>
          <a:p>
            <a:r>
              <a:rPr lang="en-IN" dirty="0"/>
              <a:t>L4-L7 Load-balancing</a:t>
            </a:r>
          </a:p>
          <a:p>
            <a:r>
              <a:rPr lang="en-IN" dirty="0"/>
              <a:t>Application Acceleration</a:t>
            </a:r>
          </a:p>
          <a:p>
            <a:r>
              <a:rPr lang="en-IN" dirty="0"/>
              <a:t>WAF</a:t>
            </a:r>
          </a:p>
          <a:p>
            <a:r>
              <a:rPr lang="en-IN" dirty="0"/>
              <a:t>DDOS</a:t>
            </a:r>
          </a:p>
          <a:p>
            <a:r>
              <a:rPr lang="en-IN" dirty="0"/>
              <a:t>VRRP</a:t>
            </a:r>
          </a:p>
          <a:p>
            <a:r>
              <a:rPr lang="en-IN" dirty="0"/>
              <a:t>Troubleshooting</a:t>
            </a:r>
          </a:p>
        </p:txBody>
      </p:sp>
    </p:spTree>
    <p:extLst>
      <p:ext uri="{BB962C8B-B14F-4D97-AF65-F5344CB8AC3E}">
        <p14:creationId xmlns:p14="http://schemas.microsoft.com/office/powerpoint/2010/main" val="29834846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B9FE-A5B5-49A1-B49E-A9898C8E3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/>
              <a:t>Putting the configuration together</a:t>
            </a:r>
            <a:endParaRPr lang="en-IN" b="1" i="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4D2023-7770-469E-92B0-944700BA3730}"/>
              </a:ext>
            </a:extLst>
          </p:cNvPr>
          <p:cNvGrpSpPr/>
          <p:nvPr/>
        </p:nvGrpSpPr>
        <p:grpSpPr>
          <a:xfrm>
            <a:off x="1492600" y="2837191"/>
            <a:ext cx="3695833" cy="1738851"/>
            <a:chOff x="4780877" y="1592092"/>
            <a:chExt cx="3695833" cy="173885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C550155-9940-4EE4-A68E-6D3D6E34CFF3}"/>
                </a:ext>
              </a:extLst>
            </p:cNvPr>
            <p:cNvGrpSpPr/>
            <p:nvPr/>
          </p:nvGrpSpPr>
          <p:grpSpPr>
            <a:xfrm>
              <a:off x="6402047" y="1592092"/>
              <a:ext cx="2074663" cy="1374127"/>
              <a:chOff x="5734251" y="1592092"/>
              <a:chExt cx="2074663" cy="1374127"/>
            </a:xfrm>
          </p:grpSpPr>
          <p:sp>
            <p:nvSpPr>
              <p:cNvPr id="7" name="Rounded Rectangle 5">
                <a:extLst>
                  <a:ext uri="{FF2B5EF4-FFF2-40B4-BE49-F238E27FC236}">
                    <a16:creationId xmlns:a16="http://schemas.microsoft.com/office/drawing/2014/main" id="{DE320233-8ECC-49F3-AC97-5C6C865602DB}"/>
                  </a:ext>
                </a:extLst>
              </p:cNvPr>
              <p:cNvSpPr/>
              <p:nvPr/>
            </p:nvSpPr>
            <p:spPr bwMode="auto">
              <a:xfrm>
                <a:off x="5971205" y="1592092"/>
                <a:ext cx="1837709" cy="1374127"/>
              </a:xfrm>
              <a:prstGeom prst="roundRect">
                <a:avLst>
                  <a:gd name="adj" fmla="val 6321"/>
                </a:avLst>
              </a:prstGeom>
              <a:noFill/>
              <a:ln w="285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8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lang="en-US" sz="3600">
                  <a:latin typeface="Arial" pitchFamily="29" charset="0"/>
                </a:endParaRPr>
              </a:p>
            </p:txBody>
          </p:sp>
          <p:sp>
            <p:nvSpPr>
              <p:cNvPr id="9" name="Rounded Rectangle 3">
                <a:extLst>
                  <a:ext uri="{FF2B5EF4-FFF2-40B4-BE49-F238E27FC236}">
                    <a16:creationId xmlns:a16="http://schemas.microsoft.com/office/drawing/2014/main" id="{24715823-0F3B-4FB0-AE6E-4497B937CC86}"/>
                  </a:ext>
                </a:extLst>
              </p:cNvPr>
              <p:cNvSpPr/>
              <p:nvPr/>
            </p:nvSpPr>
            <p:spPr bwMode="auto">
              <a:xfrm>
                <a:off x="5734251" y="1705813"/>
                <a:ext cx="881464" cy="294968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378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chemeClr val="bg1"/>
                    </a:solidFill>
                    <a:latin typeface="Calibri"/>
                    <a:cs typeface="Calibri"/>
                  </a:rPr>
                  <a:t>Web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C8EA737-60FB-41DC-A069-DC80ADE27745}"/>
                  </a:ext>
                </a:extLst>
              </p:cNvPr>
              <p:cNvSpPr txBox="1"/>
              <p:nvPr/>
            </p:nvSpPr>
            <p:spPr>
              <a:xfrm>
                <a:off x="7013795" y="2314295"/>
                <a:ext cx="7856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/>
                    <a:cs typeface="Calibri"/>
                  </a:rPr>
                  <a:t>Server</a:t>
                </a:r>
              </a:p>
            </p:txBody>
          </p:sp>
        </p:grpSp>
        <p:sp>
          <p:nvSpPr>
            <p:cNvPr id="5" name="Rounded Rectangle 14">
              <a:extLst>
                <a:ext uri="{FF2B5EF4-FFF2-40B4-BE49-F238E27FC236}">
                  <a16:creationId xmlns:a16="http://schemas.microsoft.com/office/drawing/2014/main" id="{AD9569C7-FF30-42C1-B90D-232E3BEA8DB0}"/>
                </a:ext>
              </a:extLst>
            </p:cNvPr>
            <p:cNvSpPr/>
            <p:nvPr/>
          </p:nvSpPr>
          <p:spPr bwMode="auto">
            <a:xfrm>
              <a:off x="4805398" y="1592092"/>
              <a:ext cx="2478113" cy="499369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8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lang="en-US" sz="3600">
                <a:latin typeface="Arial" pitchFamily="29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9F28C20-0791-40AC-9FDB-7CCEC8A07701}"/>
                </a:ext>
              </a:extLst>
            </p:cNvPr>
            <p:cNvSpPr txBox="1"/>
            <p:nvPr/>
          </p:nvSpPr>
          <p:spPr>
            <a:xfrm>
              <a:off x="4780877" y="2961611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alibri"/>
                  <a:cs typeface="Calibri"/>
                </a:rPr>
                <a:t>VIP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9F2D0A7-9CB2-4CF7-A32F-2A0D6B9436D4}"/>
              </a:ext>
            </a:extLst>
          </p:cNvPr>
          <p:cNvSpPr txBox="1"/>
          <p:nvPr/>
        </p:nvSpPr>
        <p:spPr>
          <a:xfrm>
            <a:off x="7820434" y="1898205"/>
            <a:ext cx="30361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server S1 192.168.1.10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port 80 </a:t>
            </a:r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tcp</a:t>
            </a:r>
            <a:endParaRPr lang="en-IN" sz="1350" dirty="0">
              <a:solidFill>
                <a:srgbClr val="595959"/>
              </a:solidFill>
              <a:latin typeface="Roboto Light"/>
              <a:cs typeface="Roboto Ligh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35107B-3498-438A-9670-9CB2965BBE78}"/>
              </a:ext>
            </a:extLst>
          </p:cNvPr>
          <p:cNvGrpSpPr/>
          <p:nvPr/>
        </p:nvGrpSpPr>
        <p:grpSpPr>
          <a:xfrm>
            <a:off x="1492600" y="2837190"/>
            <a:ext cx="3695833" cy="2814591"/>
            <a:chOff x="4780877" y="1592092"/>
            <a:chExt cx="3695833" cy="281459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C169FCE-B20F-4168-9687-C3B24A6B1D12}"/>
                </a:ext>
              </a:extLst>
            </p:cNvPr>
            <p:cNvGrpSpPr/>
            <p:nvPr/>
          </p:nvGrpSpPr>
          <p:grpSpPr>
            <a:xfrm>
              <a:off x="6402047" y="3032556"/>
              <a:ext cx="2074663" cy="1374127"/>
              <a:chOff x="5734251" y="1592092"/>
              <a:chExt cx="2074663" cy="1374127"/>
            </a:xfrm>
          </p:grpSpPr>
          <p:sp>
            <p:nvSpPr>
              <p:cNvPr id="16" name="Rounded Rectangle 33">
                <a:extLst>
                  <a:ext uri="{FF2B5EF4-FFF2-40B4-BE49-F238E27FC236}">
                    <a16:creationId xmlns:a16="http://schemas.microsoft.com/office/drawing/2014/main" id="{626EB607-C466-43F5-9B33-8213682B3C70}"/>
                  </a:ext>
                </a:extLst>
              </p:cNvPr>
              <p:cNvSpPr/>
              <p:nvPr/>
            </p:nvSpPr>
            <p:spPr bwMode="auto">
              <a:xfrm>
                <a:off x="5971205" y="1592092"/>
                <a:ext cx="1837709" cy="1374127"/>
              </a:xfrm>
              <a:prstGeom prst="roundRect">
                <a:avLst>
                  <a:gd name="adj" fmla="val 6321"/>
                </a:avLst>
              </a:prstGeom>
              <a:noFill/>
              <a:ln w="285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8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lang="en-US" sz="3600">
                  <a:latin typeface="Arial" pitchFamily="29" charset="0"/>
                </a:endParaRPr>
              </a:p>
            </p:txBody>
          </p:sp>
          <p:sp>
            <p:nvSpPr>
              <p:cNvPr id="18" name="Rounded Rectangle 35">
                <a:extLst>
                  <a:ext uri="{FF2B5EF4-FFF2-40B4-BE49-F238E27FC236}">
                    <a16:creationId xmlns:a16="http://schemas.microsoft.com/office/drawing/2014/main" id="{8F78649C-A8E2-4F61-BBC6-C0CD781A6C87}"/>
                  </a:ext>
                </a:extLst>
              </p:cNvPr>
              <p:cNvSpPr/>
              <p:nvPr/>
            </p:nvSpPr>
            <p:spPr bwMode="auto">
              <a:xfrm>
                <a:off x="5734251" y="1705813"/>
                <a:ext cx="881464" cy="294968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378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chemeClr val="bg1"/>
                    </a:solidFill>
                    <a:latin typeface="Calibri"/>
                    <a:cs typeface="Calibri"/>
                  </a:rPr>
                  <a:t>Web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F0399C3-8618-4EBC-9DF1-60B6A54A1F9E}"/>
                  </a:ext>
                </a:extLst>
              </p:cNvPr>
              <p:cNvSpPr txBox="1"/>
              <p:nvPr/>
            </p:nvSpPr>
            <p:spPr>
              <a:xfrm>
                <a:off x="7013795" y="2314295"/>
                <a:ext cx="7856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/>
                    <a:cs typeface="Calibri"/>
                  </a:rPr>
                  <a:t>Server</a:t>
                </a:r>
              </a:p>
            </p:txBody>
          </p:sp>
        </p:grpSp>
        <p:sp>
          <p:nvSpPr>
            <p:cNvPr id="14" name="Rounded Rectangle 25">
              <a:extLst>
                <a:ext uri="{FF2B5EF4-FFF2-40B4-BE49-F238E27FC236}">
                  <a16:creationId xmlns:a16="http://schemas.microsoft.com/office/drawing/2014/main" id="{C7681354-A009-42CD-A019-B023D481F2B3}"/>
                </a:ext>
              </a:extLst>
            </p:cNvPr>
            <p:cNvSpPr/>
            <p:nvPr/>
          </p:nvSpPr>
          <p:spPr bwMode="auto">
            <a:xfrm>
              <a:off x="4805398" y="1592092"/>
              <a:ext cx="2478113" cy="499369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8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lang="en-US" sz="3600">
                <a:latin typeface="Arial" pitchFamily="29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8D5B2A-505E-41BE-855E-FE060EF80B25}"/>
                </a:ext>
              </a:extLst>
            </p:cNvPr>
            <p:cNvSpPr txBox="1"/>
            <p:nvPr/>
          </p:nvSpPr>
          <p:spPr>
            <a:xfrm>
              <a:off x="4780877" y="2961611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alibri"/>
                  <a:cs typeface="Calibri"/>
                </a:rPr>
                <a:t>VIP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6CDF75E-A674-4466-BB61-B23BCA281FB7}"/>
              </a:ext>
            </a:extLst>
          </p:cNvPr>
          <p:cNvSpPr txBox="1"/>
          <p:nvPr/>
        </p:nvSpPr>
        <p:spPr>
          <a:xfrm>
            <a:off x="7820434" y="2426288"/>
            <a:ext cx="30361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server S2 192.168.1.20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port 80 </a:t>
            </a:r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tcp</a:t>
            </a:r>
            <a:endParaRPr lang="en-IN" sz="1350" dirty="0">
              <a:solidFill>
                <a:srgbClr val="595959"/>
              </a:solidFill>
              <a:latin typeface="Roboto Light"/>
              <a:cs typeface="Roboto Light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7B7E48-DB39-438D-AAD3-C88ADA0FBB4F}"/>
              </a:ext>
            </a:extLst>
          </p:cNvPr>
          <p:cNvGrpSpPr/>
          <p:nvPr/>
        </p:nvGrpSpPr>
        <p:grpSpPr>
          <a:xfrm>
            <a:off x="1218291" y="2837190"/>
            <a:ext cx="2876193" cy="1890071"/>
            <a:chOff x="4506567" y="1592092"/>
            <a:chExt cx="2876193" cy="189007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5116269-9565-48F6-B102-D036786B4060}"/>
                </a:ext>
              </a:extLst>
            </p:cNvPr>
            <p:cNvGrpSpPr/>
            <p:nvPr/>
          </p:nvGrpSpPr>
          <p:grpSpPr>
            <a:xfrm>
              <a:off x="4506567" y="1640664"/>
              <a:ext cx="2876193" cy="1841499"/>
              <a:chOff x="4506567" y="1640664"/>
              <a:chExt cx="2876193" cy="1841499"/>
            </a:xfrm>
          </p:grpSpPr>
          <p:sp>
            <p:nvSpPr>
              <p:cNvPr id="26" name="Rounded Rectangle 43">
                <a:extLst>
                  <a:ext uri="{FF2B5EF4-FFF2-40B4-BE49-F238E27FC236}">
                    <a16:creationId xmlns:a16="http://schemas.microsoft.com/office/drawing/2014/main" id="{62B7F37C-34A0-4A64-8C6B-AB0775565422}"/>
                  </a:ext>
                </a:extLst>
              </p:cNvPr>
              <p:cNvSpPr/>
              <p:nvPr/>
            </p:nvSpPr>
            <p:spPr bwMode="auto">
              <a:xfrm>
                <a:off x="5762687" y="1960497"/>
                <a:ext cx="360168" cy="1480748"/>
              </a:xfrm>
              <a:prstGeom prst="roundRect">
                <a:avLst/>
              </a:prstGeom>
              <a:solidFill>
                <a:srgbClr val="ADD6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8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lang="en-US" sz="3600">
                  <a:latin typeface="Arial" pitchFamily="29" charset="0"/>
                </a:endParaRPr>
              </a:p>
            </p:txBody>
          </p:sp>
          <p:sp>
            <p:nvSpPr>
              <p:cNvPr id="27" name="Rounded Rectangle 44">
                <a:extLst>
                  <a:ext uri="{FF2B5EF4-FFF2-40B4-BE49-F238E27FC236}">
                    <a16:creationId xmlns:a16="http://schemas.microsoft.com/office/drawing/2014/main" id="{6458838A-CD2A-4521-BC9C-F824DDCA2CFD}"/>
                  </a:ext>
                </a:extLst>
              </p:cNvPr>
              <p:cNvSpPr/>
              <p:nvPr/>
            </p:nvSpPr>
            <p:spPr bwMode="auto">
              <a:xfrm>
                <a:off x="5762687" y="3059797"/>
                <a:ext cx="1620073" cy="422366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8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lang="en-US" sz="3600">
                  <a:latin typeface="Arial" pitchFamily="29" charset="0"/>
                </a:endParaRPr>
              </a:p>
            </p:txBody>
          </p:sp>
          <p:sp>
            <p:nvSpPr>
              <p:cNvPr id="28" name="Rounded Rectangle 45">
                <a:extLst>
                  <a:ext uri="{FF2B5EF4-FFF2-40B4-BE49-F238E27FC236}">
                    <a16:creationId xmlns:a16="http://schemas.microsoft.com/office/drawing/2014/main" id="{04F54430-B42E-48CE-BA22-21A23B5C89A2}"/>
                  </a:ext>
                </a:extLst>
              </p:cNvPr>
              <p:cNvSpPr/>
              <p:nvPr/>
            </p:nvSpPr>
            <p:spPr bwMode="auto">
              <a:xfrm>
                <a:off x="4506567" y="1640664"/>
                <a:ext cx="2876193" cy="422366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8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lang="en-US" sz="3600">
                  <a:latin typeface="Arial" pitchFamily="29" charset="0"/>
                </a:endParaRPr>
              </a:p>
            </p:txBody>
          </p:sp>
        </p:grpSp>
        <p:sp>
          <p:nvSpPr>
            <p:cNvPr id="23" name="Rounded Rectangle 40">
              <a:extLst>
                <a:ext uri="{FF2B5EF4-FFF2-40B4-BE49-F238E27FC236}">
                  <a16:creationId xmlns:a16="http://schemas.microsoft.com/office/drawing/2014/main" id="{F3D7771E-F53C-4E50-9D9B-D1CF62BA5AC8}"/>
                </a:ext>
              </a:extLst>
            </p:cNvPr>
            <p:cNvSpPr/>
            <p:nvPr/>
          </p:nvSpPr>
          <p:spPr bwMode="auto">
            <a:xfrm>
              <a:off x="4805398" y="1592092"/>
              <a:ext cx="2478113" cy="499369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8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lang="en-US" sz="3600">
                <a:latin typeface="Arial" pitchFamily="29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6778C13-A106-4263-A306-E04C16965DCF}"/>
                </a:ext>
              </a:extLst>
            </p:cNvPr>
            <p:cNvSpPr txBox="1"/>
            <p:nvPr/>
          </p:nvSpPr>
          <p:spPr>
            <a:xfrm>
              <a:off x="4780877" y="2961611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alibri"/>
                  <a:cs typeface="Calibri"/>
                </a:rPr>
                <a:t>VIP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E6BA5D-599F-440E-919F-DC130D363309}"/>
                </a:ext>
              </a:extLst>
            </p:cNvPr>
            <p:cNvSpPr txBox="1"/>
            <p:nvPr/>
          </p:nvSpPr>
          <p:spPr>
            <a:xfrm>
              <a:off x="4586633" y="1690539"/>
              <a:ext cx="1815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cs typeface="Calibri"/>
                </a:rPr>
                <a:t>Service Group - Web</a:t>
              </a:r>
            </a:p>
          </p:txBody>
        </p:sp>
      </p:grpSp>
      <p:sp>
        <p:nvSpPr>
          <p:cNvPr id="29" name="Rounded Rectangle 46">
            <a:extLst>
              <a:ext uri="{FF2B5EF4-FFF2-40B4-BE49-F238E27FC236}">
                <a16:creationId xmlns:a16="http://schemas.microsoft.com/office/drawing/2014/main" id="{9A93F56B-F974-4A43-8D54-A7FAE34D3203}"/>
              </a:ext>
            </a:extLst>
          </p:cNvPr>
          <p:cNvSpPr/>
          <p:nvPr/>
        </p:nvSpPr>
        <p:spPr bwMode="auto">
          <a:xfrm>
            <a:off x="3113771" y="2950913"/>
            <a:ext cx="881464" cy="29496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8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Calibri"/>
                <a:cs typeface="Calibri"/>
              </a:rPr>
              <a:t>Web</a:t>
            </a:r>
          </a:p>
        </p:txBody>
      </p:sp>
      <p:sp>
        <p:nvSpPr>
          <p:cNvPr id="30" name="Rounded Rectangle 47">
            <a:extLst>
              <a:ext uri="{FF2B5EF4-FFF2-40B4-BE49-F238E27FC236}">
                <a16:creationId xmlns:a16="http://schemas.microsoft.com/office/drawing/2014/main" id="{B7924098-B7C9-49E4-84D4-8D9ECFCE631C}"/>
              </a:ext>
            </a:extLst>
          </p:cNvPr>
          <p:cNvSpPr/>
          <p:nvPr/>
        </p:nvSpPr>
        <p:spPr bwMode="auto">
          <a:xfrm>
            <a:off x="3113771" y="4391377"/>
            <a:ext cx="881464" cy="29496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8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Calibri"/>
                <a:cs typeface="Calibri"/>
              </a:rPr>
              <a:t>Web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F4E94B-E50A-4D3D-A0F2-5702B8462771}"/>
              </a:ext>
            </a:extLst>
          </p:cNvPr>
          <p:cNvSpPr txBox="1"/>
          <p:nvPr/>
        </p:nvSpPr>
        <p:spPr>
          <a:xfrm>
            <a:off x="7820433" y="3019189"/>
            <a:ext cx="303617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service-group SG1 </a:t>
            </a:r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tcp</a:t>
            </a:r>
            <a:endParaRPr lang="en-IN" sz="1350" dirty="0">
              <a:solidFill>
                <a:srgbClr val="595959"/>
              </a:solidFill>
              <a:latin typeface="Roboto Light"/>
              <a:cs typeface="Roboto Light"/>
            </a:endParaRP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member S1 80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member S2 80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AA76986-914C-49B8-886D-37B7370A1CA3}"/>
              </a:ext>
            </a:extLst>
          </p:cNvPr>
          <p:cNvGrpSpPr/>
          <p:nvPr/>
        </p:nvGrpSpPr>
        <p:grpSpPr>
          <a:xfrm>
            <a:off x="1218291" y="2769239"/>
            <a:ext cx="2907291" cy="1882201"/>
            <a:chOff x="4506567" y="1524140"/>
            <a:chExt cx="2907291" cy="1882201"/>
          </a:xfrm>
        </p:grpSpPr>
        <p:sp>
          <p:nvSpPr>
            <p:cNvPr id="33" name="Rounded Rectangle 51">
              <a:extLst>
                <a:ext uri="{FF2B5EF4-FFF2-40B4-BE49-F238E27FC236}">
                  <a16:creationId xmlns:a16="http://schemas.microsoft.com/office/drawing/2014/main" id="{959326E8-F615-4166-9C12-15C45AE267CC}"/>
                </a:ext>
              </a:extLst>
            </p:cNvPr>
            <p:cNvSpPr/>
            <p:nvPr/>
          </p:nvSpPr>
          <p:spPr bwMode="auto">
            <a:xfrm>
              <a:off x="4506567" y="1524140"/>
              <a:ext cx="829605" cy="1882201"/>
            </a:xfrm>
            <a:prstGeom prst="roundRect">
              <a:avLst>
                <a:gd name="adj" fmla="val 4216"/>
              </a:avLst>
            </a:prstGeom>
            <a:solidFill>
              <a:srgbClr val="0078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378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4" name="Rounded Rectangle 52">
              <a:extLst>
                <a:ext uri="{FF2B5EF4-FFF2-40B4-BE49-F238E27FC236}">
                  <a16:creationId xmlns:a16="http://schemas.microsoft.com/office/drawing/2014/main" id="{0C1C3731-5CDC-44BB-B706-0D18C222D40B}"/>
                </a:ext>
              </a:extLst>
            </p:cNvPr>
            <p:cNvSpPr/>
            <p:nvPr/>
          </p:nvSpPr>
          <p:spPr bwMode="auto">
            <a:xfrm>
              <a:off x="4537665" y="1667904"/>
              <a:ext cx="2876193" cy="422366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8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lang="en-US" sz="3600">
                <a:latin typeface="Arial" pitchFamily="29" charset="0"/>
              </a:endParaRPr>
            </a:p>
          </p:txBody>
        </p:sp>
        <p:sp>
          <p:nvSpPr>
            <p:cNvPr id="35" name="Rounded Rectangle 53">
              <a:extLst>
                <a:ext uri="{FF2B5EF4-FFF2-40B4-BE49-F238E27FC236}">
                  <a16:creationId xmlns:a16="http://schemas.microsoft.com/office/drawing/2014/main" id="{57980F8F-2CD1-4647-8EBA-D17E2EFFB7FD}"/>
                </a:ext>
              </a:extLst>
            </p:cNvPr>
            <p:cNvSpPr/>
            <p:nvPr/>
          </p:nvSpPr>
          <p:spPr bwMode="auto">
            <a:xfrm>
              <a:off x="4805398" y="1592092"/>
              <a:ext cx="2478113" cy="499369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8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lang="en-US" sz="3600">
                <a:latin typeface="Arial" pitchFamily="29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E85D5C1-A6B5-4F7E-8776-3AF9E43EAB6F}"/>
                </a:ext>
              </a:extLst>
            </p:cNvPr>
            <p:cNvSpPr txBox="1"/>
            <p:nvPr/>
          </p:nvSpPr>
          <p:spPr>
            <a:xfrm>
              <a:off x="4780877" y="2961611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alibri"/>
                  <a:cs typeface="Calibri"/>
                </a:rPr>
                <a:t>VIP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A8B44FE-8D50-4605-BC81-1D87E088A231}"/>
                </a:ext>
              </a:extLst>
            </p:cNvPr>
            <p:cNvSpPr txBox="1"/>
            <p:nvPr/>
          </p:nvSpPr>
          <p:spPr>
            <a:xfrm>
              <a:off x="4586633" y="1690539"/>
              <a:ext cx="1815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cs typeface="Calibri"/>
                </a:rPr>
                <a:t>Service Group - Web</a:t>
              </a:r>
            </a:p>
          </p:txBody>
        </p:sp>
      </p:grpSp>
      <p:sp>
        <p:nvSpPr>
          <p:cNvPr id="38" name="Rounded Rectangle 56">
            <a:extLst>
              <a:ext uri="{FF2B5EF4-FFF2-40B4-BE49-F238E27FC236}">
                <a16:creationId xmlns:a16="http://schemas.microsoft.com/office/drawing/2014/main" id="{B92C9F1A-7174-4EF3-AAA9-6772EEFFA444}"/>
              </a:ext>
            </a:extLst>
          </p:cNvPr>
          <p:cNvSpPr/>
          <p:nvPr/>
        </p:nvSpPr>
        <p:spPr bwMode="auto">
          <a:xfrm>
            <a:off x="3152634" y="2965127"/>
            <a:ext cx="881464" cy="29496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8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Calibri"/>
                <a:cs typeface="Calibri"/>
              </a:rPr>
              <a:t>Web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60223A-5293-4BAD-93CF-97F6E1536E3D}"/>
              </a:ext>
            </a:extLst>
          </p:cNvPr>
          <p:cNvSpPr txBox="1"/>
          <p:nvPr/>
        </p:nvSpPr>
        <p:spPr>
          <a:xfrm>
            <a:off x="7820434" y="3862298"/>
            <a:ext cx="303617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virtual-server VIP1 192.168.1.100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port 80 http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  service-group SG1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61A6E51-09FB-4188-AB3F-3D177A370DED}"/>
              </a:ext>
            </a:extLst>
          </p:cNvPr>
          <p:cNvSpPr/>
          <p:nvPr/>
        </p:nvSpPr>
        <p:spPr>
          <a:xfrm>
            <a:off x="4468193" y="3202401"/>
            <a:ext cx="1418492" cy="2979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2" name="Picture 41" descr="Server.png">
            <a:extLst>
              <a:ext uri="{FF2B5EF4-FFF2-40B4-BE49-F238E27FC236}">
                <a16:creationId xmlns:a16="http://schemas.microsoft.com/office/drawing/2014/main" id="{641B5926-6E5A-4E6D-9AA1-AF3AC3849E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0243" y="3202401"/>
            <a:ext cx="1133856" cy="327152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854BCEC9-2CD1-4DA7-A687-7B89BBD8FCC8}"/>
              </a:ext>
            </a:extLst>
          </p:cNvPr>
          <p:cNvSpPr/>
          <p:nvPr/>
        </p:nvSpPr>
        <p:spPr>
          <a:xfrm>
            <a:off x="4429329" y="4553689"/>
            <a:ext cx="1418492" cy="2979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4" name="Picture 43" descr="Server.png">
            <a:extLst>
              <a:ext uri="{FF2B5EF4-FFF2-40B4-BE49-F238E27FC236}">
                <a16:creationId xmlns:a16="http://schemas.microsoft.com/office/drawing/2014/main" id="{3FA7E1C5-A7DF-415A-9B0E-538ACF6CFC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379" y="4553689"/>
            <a:ext cx="1133856" cy="32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9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9" grpId="0" animBg="1"/>
      <p:bldP spid="30" grpId="0" animBg="1"/>
      <p:bldP spid="31" grpId="0"/>
      <p:bldP spid="38" grpId="0" animBg="1"/>
      <p:bldP spid="39" grpId="0"/>
      <p:bldP spid="41" grpId="0" animBg="1"/>
      <p:bldP spid="4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B9FE-A5B5-49A1-B49E-A9898C8E3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Default Behaviour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73C1C4-7845-4110-A482-DCCE91BB5B3A}"/>
              </a:ext>
            </a:extLst>
          </p:cNvPr>
          <p:cNvSpPr txBox="1"/>
          <p:nvPr/>
        </p:nvSpPr>
        <p:spPr>
          <a:xfrm>
            <a:off x="2108992" y="2322627"/>
            <a:ext cx="3036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600" dirty="0">
                <a:solidFill>
                  <a:srgbClr val="595959"/>
                </a:solidFill>
                <a:latin typeface="Roboto Light"/>
                <a:cs typeface="Roboto Light"/>
              </a:rPr>
              <a:t> server S1 192.168.1.10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3F6AFF-7B63-41FA-BF61-8F312E55C3CD}"/>
              </a:ext>
            </a:extLst>
          </p:cNvPr>
          <p:cNvSpPr txBox="1"/>
          <p:nvPr/>
        </p:nvSpPr>
        <p:spPr>
          <a:xfrm>
            <a:off x="2238635" y="2584948"/>
            <a:ext cx="3036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>
                <a:solidFill>
                  <a:srgbClr val="595959"/>
                </a:solidFill>
                <a:latin typeface="Roboto Light"/>
                <a:cs typeface="Roboto Light"/>
              </a:rPr>
              <a:t>port 80 </a:t>
            </a:r>
            <a:r>
              <a:rPr lang="en-IN" sz="1600" dirty="0" err="1">
                <a:solidFill>
                  <a:srgbClr val="595959"/>
                </a:solidFill>
                <a:latin typeface="Roboto Light"/>
                <a:cs typeface="Roboto Light"/>
              </a:rPr>
              <a:t>tcp</a:t>
            </a:r>
            <a:endParaRPr lang="en-IN" sz="1600" dirty="0">
              <a:solidFill>
                <a:srgbClr val="595959"/>
              </a:solidFill>
              <a:latin typeface="Roboto Light"/>
              <a:cs typeface="Roboto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E725BF-8FB3-40F1-AAC9-4AD87E92BDD3}"/>
              </a:ext>
            </a:extLst>
          </p:cNvPr>
          <p:cNvSpPr txBox="1"/>
          <p:nvPr/>
        </p:nvSpPr>
        <p:spPr>
          <a:xfrm>
            <a:off x="2108991" y="3443612"/>
            <a:ext cx="3036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600" dirty="0">
                <a:solidFill>
                  <a:srgbClr val="595959"/>
                </a:solidFill>
                <a:latin typeface="Roboto Light"/>
                <a:cs typeface="Roboto Light"/>
              </a:rPr>
              <a:t> service-group SG1 </a:t>
            </a:r>
            <a:r>
              <a:rPr lang="en-IN" sz="1600" dirty="0" err="1">
                <a:solidFill>
                  <a:srgbClr val="595959"/>
                </a:solidFill>
                <a:latin typeface="Roboto Light"/>
                <a:cs typeface="Roboto Light"/>
              </a:rPr>
              <a:t>tcp</a:t>
            </a:r>
            <a:endParaRPr lang="en-IN" sz="1600" dirty="0">
              <a:solidFill>
                <a:srgbClr val="595959"/>
              </a:solidFill>
              <a:latin typeface="Roboto Light"/>
              <a:cs typeface="Roboto Light"/>
            </a:endParaRPr>
          </a:p>
          <a:p>
            <a:r>
              <a:rPr lang="en-IN" sz="1600" dirty="0">
                <a:solidFill>
                  <a:srgbClr val="595959"/>
                </a:solidFill>
                <a:latin typeface="Roboto Light"/>
                <a:cs typeface="Roboto Light"/>
              </a:rPr>
              <a:t>  member S1 80</a:t>
            </a:r>
          </a:p>
          <a:p>
            <a:r>
              <a:rPr lang="en-IN" sz="1600" dirty="0">
                <a:solidFill>
                  <a:srgbClr val="595959"/>
                </a:solidFill>
                <a:latin typeface="Roboto Light"/>
                <a:cs typeface="Roboto Light"/>
              </a:rPr>
              <a:t>  member S2 80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F5658-DC30-4214-A130-C0C3186B86AE}"/>
              </a:ext>
            </a:extLst>
          </p:cNvPr>
          <p:cNvSpPr txBox="1"/>
          <p:nvPr/>
        </p:nvSpPr>
        <p:spPr>
          <a:xfrm>
            <a:off x="2108992" y="4286721"/>
            <a:ext cx="3036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600" dirty="0">
                <a:solidFill>
                  <a:srgbClr val="595959"/>
                </a:solidFill>
                <a:latin typeface="Roboto Light"/>
                <a:cs typeface="Roboto Light"/>
              </a:rPr>
              <a:t> virtual-server VIP1 192.168.1.100</a:t>
            </a:r>
          </a:p>
          <a:p>
            <a:r>
              <a:rPr lang="en-IN" sz="1600" dirty="0">
                <a:solidFill>
                  <a:srgbClr val="595959"/>
                </a:solidFill>
                <a:latin typeface="Roboto Light"/>
                <a:cs typeface="Roboto Light"/>
              </a:rPr>
              <a:t>  port 80 http</a:t>
            </a:r>
          </a:p>
          <a:p>
            <a:r>
              <a:rPr lang="en-IN" sz="1600" dirty="0">
                <a:solidFill>
                  <a:srgbClr val="595959"/>
                </a:solidFill>
                <a:latin typeface="Roboto Light"/>
                <a:cs typeface="Roboto Light"/>
              </a:rPr>
              <a:t>    service-group SG1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D96E1C5-DCBD-41EC-B043-7298C10C6417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4768907" y="2543469"/>
            <a:ext cx="3682356" cy="320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C10A02C-D1A8-480B-BE9D-7F538E8B9D01}"/>
              </a:ext>
            </a:extLst>
          </p:cNvPr>
          <p:cNvSpPr txBox="1"/>
          <p:nvPr/>
        </p:nvSpPr>
        <p:spPr>
          <a:xfrm>
            <a:off x="8451263" y="2408172"/>
            <a:ext cx="3004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b="1" dirty="0">
                <a:solidFill>
                  <a:srgbClr val="595959"/>
                </a:solidFill>
                <a:latin typeface="Roboto Light"/>
                <a:cs typeface="Roboto Light"/>
              </a:rPr>
              <a:t>ICMP Health checks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31A90D9-031A-47BD-AACB-E9FF7BF7EA0F}"/>
              </a:ext>
            </a:extLst>
          </p:cNvPr>
          <p:cNvCxnSpPr>
            <a:cxnSpLocks/>
          </p:cNvCxnSpPr>
          <p:nvPr/>
        </p:nvCxnSpPr>
        <p:spPr>
          <a:xfrm>
            <a:off x="3688363" y="2777734"/>
            <a:ext cx="4762899" cy="9715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8D26012-C637-450D-9FE0-E0A622F16D3E}"/>
              </a:ext>
            </a:extLst>
          </p:cNvPr>
          <p:cNvSpPr txBox="1"/>
          <p:nvPr/>
        </p:nvSpPr>
        <p:spPr>
          <a:xfrm>
            <a:off x="8451262" y="2661181"/>
            <a:ext cx="3004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b="1" dirty="0">
                <a:solidFill>
                  <a:srgbClr val="595959"/>
                </a:solidFill>
                <a:latin typeface="Roboto Light"/>
                <a:cs typeface="Roboto Light"/>
              </a:rPr>
              <a:t>TCP Health checks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6C916B8-FFAD-4F6F-A0B5-5BF946EB18E4}"/>
              </a:ext>
            </a:extLst>
          </p:cNvPr>
          <p:cNvCxnSpPr>
            <a:cxnSpLocks/>
          </p:cNvCxnSpPr>
          <p:nvPr/>
        </p:nvCxnSpPr>
        <p:spPr>
          <a:xfrm>
            <a:off x="4554179" y="3657670"/>
            <a:ext cx="3897083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7BF6167-38AC-4AD7-AA81-FD1BA01CFF72}"/>
              </a:ext>
            </a:extLst>
          </p:cNvPr>
          <p:cNvSpPr txBox="1"/>
          <p:nvPr/>
        </p:nvSpPr>
        <p:spPr>
          <a:xfrm>
            <a:off x="8451263" y="3506400"/>
            <a:ext cx="3004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b="1" dirty="0">
                <a:solidFill>
                  <a:srgbClr val="595959"/>
                </a:solidFill>
                <a:latin typeface="Roboto Light"/>
                <a:cs typeface="Roboto Light"/>
              </a:rPr>
              <a:t>Round-robin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DA4418F-69FC-4501-B94E-F3D8B97EED26}"/>
              </a:ext>
            </a:extLst>
          </p:cNvPr>
          <p:cNvCxnSpPr>
            <a:cxnSpLocks/>
          </p:cNvCxnSpPr>
          <p:nvPr/>
        </p:nvCxnSpPr>
        <p:spPr>
          <a:xfrm>
            <a:off x="3532573" y="4996396"/>
            <a:ext cx="4918689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A4BC7BF-D7DB-47B9-A65D-36B9AE5CC69B}"/>
              </a:ext>
            </a:extLst>
          </p:cNvPr>
          <p:cNvSpPr txBox="1"/>
          <p:nvPr/>
        </p:nvSpPr>
        <p:spPr>
          <a:xfrm>
            <a:off x="8451263" y="4857896"/>
            <a:ext cx="3004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b="1" dirty="0">
                <a:solidFill>
                  <a:srgbClr val="595959"/>
                </a:solidFill>
                <a:latin typeface="Roboto Light"/>
                <a:cs typeface="Roboto Light"/>
              </a:rPr>
              <a:t>No Source NAT</a:t>
            </a:r>
          </a:p>
        </p:txBody>
      </p:sp>
    </p:spTree>
    <p:extLst>
      <p:ext uri="{BB962C8B-B14F-4D97-AF65-F5344CB8AC3E}">
        <p14:creationId xmlns:p14="http://schemas.microsoft.com/office/powerpoint/2010/main" val="227555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10" grpId="0"/>
      <p:bldP spid="12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B9FE-A5B5-49A1-B49E-A9898C8E3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Port Template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9665D-25DA-40A5-9998-B29EAFF6F20D}"/>
              </a:ext>
            </a:extLst>
          </p:cNvPr>
          <p:cNvSpPr txBox="1">
            <a:spLocks/>
          </p:cNvSpPr>
          <p:nvPr/>
        </p:nvSpPr>
        <p:spPr>
          <a:xfrm>
            <a:off x="1011004" y="1603713"/>
            <a:ext cx="2980854" cy="3554075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/>
              <a:t>Connection limit</a:t>
            </a:r>
          </a:p>
          <a:p>
            <a:r>
              <a:rPr lang="en-IN" dirty="0"/>
              <a:t>Connection rate limit</a:t>
            </a:r>
          </a:p>
          <a:p>
            <a:r>
              <a:rPr lang="en-IN" dirty="0"/>
              <a:t>Request Rate limit</a:t>
            </a:r>
          </a:p>
          <a:p>
            <a:r>
              <a:rPr lang="en-IN" dirty="0"/>
              <a:t>Destination NAT</a:t>
            </a:r>
          </a:p>
          <a:p>
            <a:r>
              <a:rPr lang="en-IN" dirty="0"/>
              <a:t>No SSL</a:t>
            </a:r>
          </a:p>
          <a:p>
            <a:r>
              <a:rPr lang="en-IN" dirty="0"/>
              <a:t>Source NAT</a:t>
            </a:r>
          </a:p>
          <a:p>
            <a:r>
              <a:rPr lang="en-IN" dirty="0"/>
              <a:t>Slow Start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61084D-3B8B-4377-A6E3-45C3A24BC53D}"/>
              </a:ext>
            </a:extLst>
          </p:cNvPr>
          <p:cNvSpPr/>
          <p:nvPr/>
        </p:nvSpPr>
        <p:spPr>
          <a:xfrm>
            <a:off x="4253223" y="1685181"/>
            <a:ext cx="2015729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350" dirty="0" err="1"/>
              <a:t>slb</a:t>
            </a:r>
            <a:r>
              <a:rPr lang="en-IN" sz="1350" dirty="0"/>
              <a:t> template port port_80</a:t>
            </a:r>
          </a:p>
          <a:p>
            <a:r>
              <a:rPr lang="en-IN" sz="1350" dirty="0"/>
              <a:t>  conn-limit 10000</a:t>
            </a:r>
          </a:p>
          <a:p>
            <a:r>
              <a:rPr lang="en-IN" sz="1350" dirty="0"/>
              <a:t>  conn-rate-limit 100</a:t>
            </a:r>
          </a:p>
          <a:p>
            <a:r>
              <a:rPr lang="en-IN" sz="1350" dirty="0"/>
              <a:t>  request-rate-limit 500</a:t>
            </a:r>
          </a:p>
          <a:p>
            <a:r>
              <a:rPr lang="en-IN" sz="1350" dirty="0"/>
              <a:t>  </a:t>
            </a:r>
            <a:r>
              <a:rPr lang="en-IN" sz="1350" dirty="0" err="1"/>
              <a:t>dest-nat</a:t>
            </a:r>
            <a:endParaRPr lang="en-IN" sz="1350" dirty="0"/>
          </a:p>
          <a:p>
            <a:r>
              <a:rPr lang="en-IN" sz="1350" dirty="0"/>
              <a:t>  no-</a:t>
            </a:r>
            <a:r>
              <a:rPr lang="en-IN" sz="1350" dirty="0" err="1"/>
              <a:t>ssl</a:t>
            </a:r>
            <a:endParaRPr lang="en-IN" sz="1350" dirty="0"/>
          </a:p>
          <a:p>
            <a:r>
              <a:rPr lang="en-IN" sz="1350" dirty="0"/>
              <a:t>  source-</a:t>
            </a:r>
            <a:r>
              <a:rPr lang="en-IN" sz="1350" dirty="0" err="1"/>
              <a:t>nat</a:t>
            </a:r>
            <a:r>
              <a:rPr lang="en-IN" sz="1350" dirty="0"/>
              <a:t> </a:t>
            </a:r>
            <a:r>
              <a:rPr lang="en-IN" sz="1350" dirty="0" err="1"/>
              <a:t>nat</a:t>
            </a:r>
            <a:endParaRPr lang="en-IN" sz="1350" dirty="0"/>
          </a:p>
          <a:p>
            <a:r>
              <a:rPr lang="en-IN" sz="1350" dirty="0"/>
              <a:t>  slow-start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D33D633-8A65-41AE-90FD-37B8EB4A3EEE}"/>
              </a:ext>
            </a:extLst>
          </p:cNvPr>
          <p:cNvSpPr/>
          <p:nvPr/>
        </p:nvSpPr>
        <p:spPr>
          <a:xfrm>
            <a:off x="4295775" y="1597418"/>
            <a:ext cx="2015729" cy="215543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2570EB-1857-4D77-836D-847BA60211BE}"/>
              </a:ext>
            </a:extLst>
          </p:cNvPr>
          <p:cNvSpPr/>
          <p:nvPr/>
        </p:nvSpPr>
        <p:spPr>
          <a:xfrm>
            <a:off x="6834234" y="1685181"/>
            <a:ext cx="31074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350" dirty="0" err="1"/>
              <a:t>slb</a:t>
            </a:r>
            <a:r>
              <a:rPr lang="en-IN" sz="1350" dirty="0"/>
              <a:t> server S1 192.168.1.10</a:t>
            </a:r>
          </a:p>
          <a:p>
            <a:r>
              <a:rPr lang="en-IN" sz="1350" dirty="0"/>
              <a:t>  port 80 </a:t>
            </a:r>
            <a:r>
              <a:rPr lang="en-IN" sz="1350" dirty="0" err="1"/>
              <a:t>tcp</a:t>
            </a:r>
            <a:endParaRPr lang="en-IN" sz="1350" dirty="0"/>
          </a:p>
          <a:p>
            <a:endParaRPr lang="en-IN" sz="1350" dirty="0"/>
          </a:p>
          <a:p>
            <a:endParaRPr lang="en-IN" sz="1350" dirty="0"/>
          </a:p>
          <a:p>
            <a:r>
              <a:rPr lang="en-IN" sz="1350" dirty="0" err="1"/>
              <a:t>slb</a:t>
            </a:r>
            <a:r>
              <a:rPr lang="en-IN" sz="1350" dirty="0"/>
              <a:t> service-group SG1 </a:t>
            </a:r>
            <a:r>
              <a:rPr lang="en-IN" sz="1350" dirty="0" err="1"/>
              <a:t>tcp</a:t>
            </a:r>
            <a:endParaRPr lang="en-IN" sz="1350" dirty="0"/>
          </a:p>
          <a:p>
            <a:r>
              <a:rPr lang="en-IN" sz="1350" dirty="0"/>
              <a:t>  member S1 80</a:t>
            </a:r>
          </a:p>
          <a:p>
            <a:endParaRPr lang="en-IN" sz="1350" dirty="0"/>
          </a:p>
          <a:p>
            <a:endParaRPr lang="en-IN" sz="1350" dirty="0"/>
          </a:p>
          <a:p>
            <a:r>
              <a:rPr lang="en-IN" sz="1350" dirty="0" err="1"/>
              <a:t>slb</a:t>
            </a:r>
            <a:r>
              <a:rPr lang="en-IN" sz="1350" dirty="0"/>
              <a:t> service-group SG2 </a:t>
            </a:r>
            <a:r>
              <a:rPr lang="en-IN" sz="1350" dirty="0" err="1"/>
              <a:t>tcp</a:t>
            </a:r>
            <a:endParaRPr lang="en-IN" sz="1350" dirty="0"/>
          </a:p>
          <a:p>
            <a:r>
              <a:rPr lang="en-IN" sz="1350" dirty="0"/>
              <a:t>  member S1 80</a:t>
            </a:r>
          </a:p>
          <a:p>
            <a:endParaRPr lang="en-IN" sz="1350" dirty="0"/>
          </a:p>
          <a:p>
            <a:endParaRPr lang="en-IN" sz="1350" dirty="0"/>
          </a:p>
          <a:p>
            <a:endParaRPr lang="en-IN" sz="1350" dirty="0"/>
          </a:p>
          <a:p>
            <a:r>
              <a:rPr lang="en-IN" sz="1350" dirty="0" err="1"/>
              <a:t>slb</a:t>
            </a:r>
            <a:r>
              <a:rPr lang="en-IN" sz="1350" dirty="0"/>
              <a:t> virtual-server VIP1 192.168.1.100</a:t>
            </a:r>
          </a:p>
          <a:p>
            <a:r>
              <a:rPr lang="en-IN" sz="1350" dirty="0"/>
              <a:t>  port 80 http</a:t>
            </a:r>
          </a:p>
          <a:p>
            <a:r>
              <a:rPr lang="en-IN" sz="1350" dirty="0"/>
              <a:t>    service-group SG1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A935C64-6F93-483D-9A6B-ACD65DE4BBED}"/>
              </a:ext>
            </a:extLst>
          </p:cNvPr>
          <p:cNvCxnSpPr/>
          <p:nvPr/>
        </p:nvCxnSpPr>
        <p:spPr>
          <a:xfrm>
            <a:off x="6322618" y="2051575"/>
            <a:ext cx="637223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BE0FF19-4D25-44F7-A85A-175EB0E641F4}"/>
              </a:ext>
            </a:extLst>
          </p:cNvPr>
          <p:cNvCxnSpPr/>
          <p:nvPr/>
        </p:nvCxnSpPr>
        <p:spPr>
          <a:xfrm>
            <a:off x="6311503" y="2862426"/>
            <a:ext cx="637223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7BCF470-615F-4D89-AF86-89CAD018E80C}"/>
              </a:ext>
            </a:extLst>
          </p:cNvPr>
          <p:cNvCxnSpPr/>
          <p:nvPr/>
        </p:nvCxnSpPr>
        <p:spPr>
          <a:xfrm>
            <a:off x="6322618" y="2667367"/>
            <a:ext cx="576501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52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B9FE-A5B5-49A1-B49E-A9898C8E3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Server Template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27B02-1020-452A-972E-508244F23D86}"/>
              </a:ext>
            </a:extLst>
          </p:cNvPr>
          <p:cNvSpPr txBox="1">
            <a:spLocks/>
          </p:cNvSpPr>
          <p:nvPr/>
        </p:nvSpPr>
        <p:spPr>
          <a:xfrm>
            <a:off x="867491" y="1960151"/>
            <a:ext cx="3380989" cy="3554075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/>
              <a:t>Connection limit</a:t>
            </a:r>
          </a:p>
          <a:p>
            <a:r>
              <a:rPr lang="en-IN" dirty="0"/>
              <a:t>Connection rate limit</a:t>
            </a:r>
          </a:p>
          <a:p>
            <a:r>
              <a:rPr lang="en-IN" dirty="0"/>
              <a:t>Health Check</a:t>
            </a:r>
          </a:p>
          <a:p>
            <a:r>
              <a:rPr lang="en-IN" dirty="0"/>
              <a:t>Spoofing Cache</a:t>
            </a:r>
          </a:p>
          <a:p>
            <a:r>
              <a:rPr lang="en-IN" dirty="0"/>
              <a:t>Slow Start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525D1A-11D9-45CD-9999-61DD403BCE6C}"/>
              </a:ext>
            </a:extLst>
          </p:cNvPr>
          <p:cNvSpPr/>
          <p:nvPr/>
        </p:nvSpPr>
        <p:spPr>
          <a:xfrm>
            <a:off x="4663878" y="2047330"/>
            <a:ext cx="20157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350" dirty="0" err="1"/>
              <a:t>slb</a:t>
            </a:r>
            <a:r>
              <a:rPr lang="en-IN" sz="1350" dirty="0"/>
              <a:t> template server </a:t>
            </a:r>
            <a:r>
              <a:rPr lang="en-IN" sz="1350" dirty="0" err="1"/>
              <a:t>server_temp</a:t>
            </a:r>
            <a:endParaRPr lang="en-IN" sz="1350" dirty="0"/>
          </a:p>
          <a:p>
            <a:r>
              <a:rPr lang="en-IN" sz="1350" dirty="0"/>
              <a:t>  conn-limit 10000</a:t>
            </a:r>
          </a:p>
          <a:p>
            <a:r>
              <a:rPr lang="en-IN" sz="1350" dirty="0"/>
              <a:t>  conn-rate-limit 100</a:t>
            </a:r>
          </a:p>
          <a:p>
            <a:r>
              <a:rPr lang="en-IN" sz="1350" dirty="0"/>
              <a:t>  health-check-disable</a:t>
            </a:r>
          </a:p>
          <a:p>
            <a:r>
              <a:rPr lang="en-IN" sz="1350" dirty="0"/>
              <a:t>  spoofing-cache</a:t>
            </a:r>
          </a:p>
          <a:p>
            <a:r>
              <a:rPr lang="en-IN" sz="1350" dirty="0"/>
              <a:t>  slow-start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16A2AFB-C88D-478F-B4FE-176DF58A63DA}"/>
              </a:ext>
            </a:extLst>
          </p:cNvPr>
          <p:cNvSpPr/>
          <p:nvPr/>
        </p:nvSpPr>
        <p:spPr>
          <a:xfrm>
            <a:off x="4456179" y="1975813"/>
            <a:ext cx="2015729" cy="177703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18E07-7ED2-4F61-9C3E-8A02EEBFFD75}"/>
              </a:ext>
            </a:extLst>
          </p:cNvPr>
          <p:cNvSpPr/>
          <p:nvPr/>
        </p:nvSpPr>
        <p:spPr>
          <a:xfrm>
            <a:off x="7244889" y="2047330"/>
            <a:ext cx="3107408" cy="237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350" dirty="0" err="1"/>
              <a:t>slb</a:t>
            </a:r>
            <a:r>
              <a:rPr lang="en-IN" sz="1350" dirty="0"/>
              <a:t> server S1 192.168.1.10</a:t>
            </a:r>
          </a:p>
          <a:p>
            <a:r>
              <a:rPr lang="en-IN" sz="1350" dirty="0"/>
              <a:t>  port 80 </a:t>
            </a:r>
            <a:r>
              <a:rPr lang="en-IN" sz="1350" dirty="0" err="1"/>
              <a:t>tcp</a:t>
            </a:r>
            <a:endParaRPr lang="en-IN" sz="1350" dirty="0"/>
          </a:p>
          <a:p>
            <a:endParaRPr lang="en-IN" sz="1350" dirty="0"/>
          </a:p>
          <a:p>
            <a:endParaRPr lang="en-IN" sz="1350" dirty="0"/>
          </a:p>
          <a:p>
            <a:r>
              <a:rPr lang="en-IN" sz="1350" dirty="0" err="1"/>
              <a:t>slb</a:t>
            </a:r>
            <a:r>
              <a:rPr lang="en-IN" sz="1350" dirty="0"/>
              <a:t> service-group SG1 </a:t>
            </a:r>
            <a:r>
              <a:rPr lang="en-IN" sz="1350" dirty="0" err="1"/>
              <a:t>tcp</a:t>
            </a:r>
            <a:endParaRPr lang="en-IN" sz="1350" dirty="0"/>
          </a:p>
          <a:p>
            <a:r>
              <a:rPr lang="en-IN" sz="1350" dirty="0"/>
              <a:t>  member S1 80</a:t>
            </a:r>
          </a:p>
          <a:p>
            <a:endParaRPr lang="en-IN" sz="1350" dirty="0"/>
          </a:p>
          <a:p>
            <a:endParaRPr lang="en-IN" sz="1350" dirty="0"/>
          </a:p>
          <a:p>
            <a:r>
              <a:rPr lang="en-IN" sz="1350" dirty="0" err="1"/>
              <a:t>slb</a:t>
            </a:r>
            <a:r>
              <a:rPr lang="en-IN" sz="1350" dirty="0"/>
              <a:t> virtual-server VIP1 192.168.1.100</a:t>
            </a:r>
          </a:p>
          <a:p>
            <a:r>
              <a:rPr lang="en-IN" sz="1350" dirty="0"/>
              <a:t>  port 80 http</a:t>
            </a:r>
          </a:p>
          <a:p>
            <a:r>
              <a:rPr lang="en-IN" sz="1350" dirty="0"/>
              <a:t>    service-group SG1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0434A26-60CD-4DD1-BE76-DC4CA63C10F2}"/>
              </a:ext>
            </a:extLst>
          </p:cNvPr>
          <p:cNvCxnSpPr/>
          <p:nvPr/>
        </p:nvCxnSpPr>
        <p:spPr>
          <a:xfrm>
            <a:off x="6607667" y="2227987"/>
            <a:ext cx="637223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4CFAB21-B1BC-4451-BA73-13B4AE1B8738}"/>
              </a:ext>
            </a:extLst>
          </p:cNvPr>
          <p:cNvCxnSpPr/>
          <p:nvPr/>
        </p:nvCxnSpPr>
        <p:spPr>
          <a:xfrm>
            <a:off x="6636433" y="3029516"/>
            <a:ext cx="637223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91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B9FE-A5B5-49A1-B49E-A9898C8E3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Http Template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0F716-2D21-4101-85DA-B7C41FD33CC7}"/>
              </a:ext>
            </a:extLst>
          </p:cNvPr>
          <p:cNvSpPr txBox="1">
            <a:spLocks/>
          </p:cNvSpPr>
          <p:nvPr/>
        </p:nvSpPr>
        <p:spPr>
          <a:xfrm>
            <a:off x="1097589" y="1052513"/>
            <a:ext cx="3593474" cy="3554075"/>
          </a:xfrm>
          <a:prstGeom prst="rect">
            <a:avLst/>
          </a:prstGeom>
        </p:spPr>
        <p:txBody>
          <a:bodyPr>
            <a:noAutofit/>
          </a:bodyPr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600" dirty="0"/>
              <a:t>Failover URL</a:t>
            </a:r>
          </a:p>
          <a:p>
            <a:r>
              <a:rPr lang="en-IN" sz="1600" dirty="0"/>
              <a:t>Host Switching/URL Switching</a:t>
            </a:r>
          </a:p>
          <a:p>
            <a:r>
              <a:rPr lang="en-IN" sz="1600" dirty="0"/>
              <a:t>Client IP Header Insert</a:t>
            </a:r>
          </a:p>
          <a:p>
            <a:r>
              <a:rPr lang="en-IN" sz="1600" dirty="0"/>
              <a:t>Strict Transaction Switch</a:t>
            </a:r>
          </a:p>
          <a:p>
            <a:r>
              <a:rPr lang="en-IN" sz="1600" dirty="0"/>
              <a:t>Header Erase</a:t>
            </a:r>
          </a:p>
          <a:p>
            <a:r>
              <a:rPr lang="en-IN" sz="1600" dirty="0"/>
              <a:t>Header Insert</a:t>
            </a:r>
          </a:p>
          <a:p>
            <a:r>
              <a:rPr lang="en-IN" sz="1600" dirty="0"/>
              <a:t>Response Content Replace</a:t>
            </a:r>
          </a:p>
          <a:p>
            <a:r>
              <a:rPr lang="en-IN" sz="1600" dirty="0"/>
              <a:t>Compression</a:t>
            </a:r>
          </a:p>
          <a:p>
            <a:r>
              <a:rPr lang="en-IN" sz="1600" dirty="0"/>
              <a:t>Redirect</a:t>
            </a:r>
          </a:p>
          <a:p>
            <a:r>
              <a:rPr lang="en-IN" sz="1600" dirty="0"/>
              <a:t>Redirect Rewrite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BD0FCB-9855-43E7-A9BE-173D2881087F}"/>
              </a:ext>
            </a:extLst>
          </p:cNvPr>
          <p:cNvSpPr/>
          <p:nvPr/>
        </p:nvSpPr>
        <p:spPr>
          <a:xfrm>
            <a:off x="4580589" y="4243521"/>
            <a:ext cx="39350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200" dirty="0" err="1"/>
              <a:t>slb</a:t>
            </a:r>
            <a:r>
              <a:rPr lang="en-IN" sz="1200" dirty="0"/>
              <a:t> template http </a:t>
            </a:r>
            <a:r>
              <a:rPr lang="en-IN" sz="1200" dirty="0" err="1"/>
              <a:t>http_template</a:t>
            </a:r>
            <a:endParaRPr lang="en-IN" sz="1200" dirty="0"/>
          </a:p>
          <a:p>
            <a:r>
              <a:rPr lang="en-IN" sz="1200" dirty="0"/>
              <a:t>  compression enable</a:t>
            </a:r>
          </a:p>
          <a:p>
            <a:r>
              <a:rPr lang="en-IN" sz="1200" dirty="0"/>
              <a:t>  failover-</a:t>
            </a:r>
            <a:r>
              <a:rPr lang="en-IN" sz="1200" dirty="0" err="1"/>
              <a:t>url</a:t>
            </a:r>
            <a:r>
              <a:rPr lang="en-IN" sz="1200" dirty="0"/>
              <a:t> http://portal.com</a:t>
            </a:r>
          </a:p>
          <a:p>
            <a:r>
              <a:rPr lang="en-IN" sz="1200" dirty="0"/>
              <a:t>  insert-client-</a:t>
            </a:r>
            <a:r>
              <a:rPr lang="en-IN" sz="1200" dirty="0" err="1"/>
              <a:t>ip</a:t>
            </a:r>
            <a:r>
              <a:rPr lang="en-IN" sz="1200" dirty="0"/>
              <a:t> X-Client-IP</a:t>
            </a:r>
          </a:p>
          <a:p>
            <a:r>
              <a:rPr lang="en-IN" sz="1200" dirty="0"/>
              <a:t>  strict-transaction-switch</a:t>
            </a:r>
          </a:p>
          <a:p>
            <a:r>
              <a:rPr lang="en-IN" sz="1200" dirty="0"/>
              <a:t>  </a:t>
            </a:r>
            <a:r>
              <a:rPr lang="en-IN" sz="1200" dirty="0" err="1"/>
              <a:t>url</a:t>
            </a:r>
            <a:r>
              <a:rPr lang="en-IN" sz="1200" dirty="0"/>
              <a:t>-switching contains /finance service-group SG1</a:t>
            </a:r>
          </a:p>
          <a:p>
            <a:r>
              <a:rPr lang="en-IN" sz="1200" dirty="0"/>
              <a:t>  </a:t>
            </a:r>
            <a:r>
              <a:rPr lang="en-IN" sz="1200" dirty="0" err="1"/>
              <a:t>url</a:t>
            </a:r>
            <a:r>
              <a:rPr lang="en-IN" sz="1200" dirty="0"/>
              <a:t>-switching contains /tech service-group 80</a:t>
            </a:r>
          </a:p>
          <a:p>
            <a:endParaRPr lang="en-IN" sz="1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E0CBCFE-E2D3-4E2D-84FA-F8F6E76F41E0}"/>
              </a:ext>
            </a:extLst>
          </p:cNvPr>
          <p:cNvSpPr/>
          <p:nvPr/>
        </p:nvSpPr>
        <p:spPr>
          <a:xfrm>
            <a:off x="4537794" y="4148900"/>
            <a:ext cx="3882834" cy="143573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A06BB6-97A2-4ED4-8AE9-C568D3ECA6BB}"/>
              </a:ext>
            </a:extLst>
          </p:cNvPr>
          <p:cNvSpPr txBox="1"/>
          <p:nvPr/>
        </p:nvSpPr>
        <p:spPr>
          <a:xfrm>
            <a:off x="9083675" y="673814"/>
            <a:ext cx="312493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sz="1400" dirty="0">
              <a:solidFill>
                <a:srgbClr val="595959"/>
              </a:solidFill>
              <a:latin typeface="Roboto Light"/>
              <a:cs typeface="Roboto Light"/>
            </a:endParaRPr>
          </a:p>
          <a:p>
            <a:r>
              <a:rPr lang="en-IN" sz="140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400" dirty="0">
                <a:solidFill>
                  <a:srgbClr val="595959"/>
                </a:solidFill>
                <a:latin typeface="Roboto Light"/>
                <a:cs typeface="Roboto Light"/>
              </a:rPr>
              <a:t> server S1 192.168.1.10</a:t>
            </a:r>
          </a:p>
          <a:p>
            <a:r>
              <a:rPr lang="en-IN" sz="1400" dirty="0">
                <a:solidFill>
                  <a:srgbClr val="595959"/>
                </a:solidFill>
                <a:latin typeface="Roboto Light"/>
                <a:cs typeface="Roboto Light"/>
              </a:rPr>
              <a:t>  port 80 </a:t>
            </a:r>
            <a:r>
              <a:rPr lang="en-IN" sz="1400" dirty="0" err="1">
                <a:solidFill>
                  <a:srgbClr val="595959"/>
                </a:solidFill>
                <a:latin typeface="Roboto Light"/>
                <a:cs typeface="Roboto Light"/>
              </a:rPr>
              <a:t>tcp</a:t>
            </a:r>
            <a:endParaRPr lang="en-IN" sz="1400" dirty="0">
              <a:solidFill>
                <a:srgbClr val="595959"/>
              </a:solidFill>
              <a:latin typeface="Roboto Light"/>
              <a:cs typeface="Roboto Light"/>
            </a:endParaRPr>
          </a:p>
          <a:p>
            <a:r>
              <a:rPr lang="en-IN" sz="140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400" dirty="0">
                <a:solidFill>
                  <a:srgbClr val="595959"/>
                </a:solidFill>
                <a:latin typeface="Roboto Light"/>
                <a:cs typeface="Roboto Light"/>
              </a:rPr>
              <a:t> server S2 192.168.1.20</a:t>
            </a:r>
          </a:p>
          <a:p>
            <a:r>
              <a:rPr lang="en-IN" sz="1400" dirty="0">
                <a:solidFill>
                  <a:srgbClr val="595959"/>
                </a:solidFill>
                <a:latin typeface="Roboto Light"/>
                <a:cs typeface="Roboto Light"/>
              </a:rPr>
              <a:t>  port 80 </a:t>
            </a:r>
            <a:r>
              <a:rPr lang="en-IN" sz="1400" dirty="0" err="1">
                <a:solidFill>
                  <a:srgbClr val="595959"/>
                </a:solidFill>
                <a:latin typeface="Roboto Light"/>
                <a:cs typeface="Roboto Light"/>
              </a:rPr>
              <a:t>tcp</a:t>
            </a:r>
            <a:endParaRPr lang="en-IN" sz="1400" dirty="0">
              <a:solidFill>
                <a:srgbClr val="595959"/>
              </a:solidFill>
              <a:latin typeface="Roboto Light"/>
              <a:cs typeface="Roboto Light"/>
            </a:endParaRPr>
          </a:p>
          <a:p>
            <a:r>
              <a:rPr lang="en-IN" sz="140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400" dirty="0">
                <a:solidFill>
                  <a:srgbClr val="595959"/>
                </a:solidFill>
                <a:latin typeface="Roboto Light"/>
                <a:cs typeface="Roboto Light"/>
              </a:rPr>
              <a:t> server S1 192.168.1.30</a:t>
            </a:r>
          </a:p>
          <a:p>
            <a:r>
              <a:rPr lang="en-IN" sz="1400" dirty="0">
                <a:solidFill>
                  <a:srgbClr val="595959"/>
                </a:solidFill>
                <a:latin typeface="Roboto Light"/>
                <a:cs typeface="Roboto Light"/>
              </a:rPr>
              <a:t>  port 80 </a:t>
            </a:r>
            <a:r>
              <a:rPr lang="en-IN" sz="1400" dirty="0" err="1">
                <a:solidFill>
                  <a:srgbClr val="595959"/>
                </a:solidFill>
                <a:latin typeface="Roboto Light"/>
                <a:cs typeface="Roboto Light"/>
              </a:rPr>
              <a:t>tcp</a:t>
            </a:r>
            <a:endParaRPr lang="en-IN" sz="1400" dirty="0">
              <a:solidFill>
                <a:srgbClr val="595959"/>
              </a:solidFill>
              <a:latin typeface="Roboto Light"/>
              <a:cs typeface="Roboto Light"/>
            </a:endParaRPr>
          </a:p>
          <a:p>
            <a:r>
              <a:rPr lang="en-IN" sz="140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400" dirty="0">
                <a:solidFill>
                  <a:srgbClr val="595959"/>
                </a:solidFill>
                <a:latin typeface="Roboto Light"/>
                <a:cs typeface="Roboto Light"/>
              </a:rPr>
              <a:t> server S2 192.168.1.40</a:t>
            </a:r>
          </a:p>
          <a:p>
            <a:r>
              <a:rPr lang="en-IN" sz="1400" dirty="0">
                <a:solidFill>
                  <a:srgbClr val="595959"/>
                </a:solidFill>
                <a:latin typeface="Roboto Light"/>
                <a:cs typeface="Roboto Light"/>
              </a:rPr>
              <a:t>  port 80 </a:t>
            </a:r>
            <a:r>
              <a:rPr lang="en-IN" sz="1400" dirty="0" err="1">
                <a:solidFill>
                  <a:srgbClr val="595959"/>
                </a:solidFill>
                <a:latin typeface="Roboto Light"/>
                <a:cs typeface="Roboto Light"/>
              </a:rPr>
              <a:t>tcp</a:t>
            </a:r>
            <a:endParaRPr lang="en-IN" sz="1400" dirty="0">
              <a:solidFill>
                <a:srgbClr val="595959"/>
              </a:solidFill>
              <a:latin typeface="Roboto Light"/>
              <a:cs typeface="Roboto Light"/>
            </a:endParaRPr>
          </a:p>
          <a:p>
            <a:endParaRPr lang="en-IN" sz="1400" dirty="0">
              <a:solidFill>
                <a:srgbClr val="595959"/>
              </a:solidFill>
              <a:latin typeface="Roboto Light"/>
              <a:cs typeface="Roboto Light"/>
            </a:endParaRPr>
          </a:p>
          <a:p>
            <a:r>
              <a:rPr lang="en-IN" sz="140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400" dirty="0">
                <a:solidFill>
                  <a:srgbClr val="595959"/>
                </a:solidFill>
                <a:latin typeface="Roboto Light"/>
                <a:cs typeface="Roboto Light"/>
              </a:rPr>
              <a:t> service-group 80 </a:t>
            </a:r>
            <a:r>
              <a:rPr lang="en-IN" sz="1400" dirty="0" err="1">
                <a:solidFill>
                  <a:srgbClr val="595959"/>
                </a:solidFill>
                <a:latin typeface="Roboto Light"/>
                <a:cs typeface="Roboto Light"/>
              </a:rPr>
              <a:t>tcp</a:t>
            </a:r>
            <a:endParaRPr lang="en-IN" sz="1400" dirty="0">
              <a:solidFill>
                <a:srgbClr val="595959"/>
              </a:solidFill>
              <a:latin typeface="Roboto Light"/>
              <a:cs typeface="Roboto Light"/>
            </a:endParaRPr>
          </a:p>
          <a:p>
            <a:r>
              <a:rPr lang="en-IN" sz="1400" dirty="0">
                <a:solidFill>
                  <a:srgbClr val="595959"/>
                </a:solidFill>
                <a:latin typeface="Roboto Light"/>
                <a:cs typeface="Roboto Light"/>
              </a:rPr>
              <a:t>  method least-connection</a:t>
            </a:r>
          </a:p>
          <a:p>
            <a:r>
              <a:rPr lang="en-IN" sz="1400" dirty="0">
                <a:solidFill>
                  <a:srgbClr val="595959"/>
                </a:solidFill>
                <a:latin typeface="Roboto Light"/>
                <a:cs typeface="Roboto Light"/>
              </a:rPr>
              <a:t>  member S1 80</a:t>
            </a:r>
          </a:p>
          <a:p>
            <a:r>
              <a:rPr lang="en-IN" sz="1400" dirty="0">
                <a:solidFill>
                  <a:srgbClr val="595959"/>
                </a:solidFill>
                <a:latin typeface="Roboto Light"/>
                <a:cs typeface="Roboto Light"/>
              </a:rPr>
              <a:t>  member S2 80</a:t>
            </a:r>
          </a:p>
          <a:p>
            <a:r>
              <a:rPr lang="en-IN" sz="140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400" dirty="0">
                <a:solidFill>
                  <a:srgbClr val="595959"/>
                </a:solidFill>
                <a:latin typeface="Roboto Light"/>
                <a:cs typeface="Roboto Light"/>
              </a:rPr>
              <a:t> service-group SG1 </a:t>
            </a:r>
            <a:r>
              <a:rPr lang="en-IN" sz="1400" dirty="0" err="1">
                <a:solidFill>
                  <a:srgbClr val="595959"/>
                </a:solidFill>
                <a:latin typeface="Roboto Light"/>
                <a:cs typeface="Roboto Light"/>
              </a:rPr>
              <a:t>tcp</a:t>
            </a:r>
            <a:endParaRPr lang="en-IN" sz="1400" dirty="0">
              <a:solidFill>
                <a:srgbClr val="595959"/>
              </a:solidFill>
              <a:latin typeface="Roboto Light"/>
              <a:cs typeface="Roboto Light"/>
            </a:endParaRPr>
          </a:p>
          <a:p>
            <a:r>
              <a:rPr lang="en-IN" sz="1400" dirty="0">
                <a:solidFill>
                  <a:srgbClr val="595959"/>
                </a:solidFill>
                <a:latin typeface="Roboto Light"/>
                <a:cs typeface="Roboto Light"/>
              </a:rPr>
              <a:t>  member S3 80</a:t>
            </a:r>
          </a:p>
          <a:p>
            <a:r>
              <a:rPr lang="en-IN" sz="1400" dirty="0">
                <a:solidFill>
                  <a:srgbClr val="595959"/>
                </a:solidFill>
                <a:latin typeface="Roboto Light"/>
                <a:cs typeface="Roboto Light"/>
              </a:rPr>
              <a:t>  member S4 80</a:t>
            </a:r>
          </a:p>
          <a:p>
            <a:r>
              <a:rPr lang="en-IN" sz="1400" dirty="0">
                <a:solidFill>
                  <a:srgbClr val="595959"/>
                </a:solidFill>
                <a:latin typeface="Roboto Light"/>
                <a:cs typeface="Roboto Light"/>
              </a:rPr>
              <a:t> </a:t>
            </a:r>
          </a:p>
          <a:p>
            <a:r>
              <a:rPr lang="en-IN" sz="140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400" dirty="0">
                <a:solidFill>
                  <a:srgbClr val="595959"/>
                </a:solidFill>
                <a:latin typeface="Roboto Light"/>
                <a:cs typeface="Roboto Light"/>
              </a:rPr>
              <a:t> virtual-server VIP1 192.168.1.100</a:t>
            </a:r>
          </a:p>
          <a:p>
            <a:r>
              <a:rPr lang="en-IN" sz="1400" dirty="0">
                <a:solidFill>
                  <a:srgbClr val="595959"/>
                </a:solidFill>
                <a:latin typeface="Roboto Light"/>
                <a:cs typeface="Roboto Light"/>
              </a:rPr>
              <a:t>  port 80 http</a:t>
            </a:r>
          </a:p>
          <a:p>
            <a:r>
              <a:rPr lang="en-IN" sz="1400" dirty="0">
                <a:solidFill>
                  <a:srgbClr val="595959"/>
                </a:solidFill>
                <a:latin typeface="Roboto Light"/>
                <a:cs typeface="Roboto Light"/>
              </a:rPr>
              <a:t>    service-group SG1</a:t>
            </a:r>
          </a:p>
          <a:p>
            <a:r>
              <a:rPr lang="en-IN" sz="1400" dirty="0">
                <a:solidFill>
                  <a:srgbClr val="595959"/>
                </a:solidFill>
                <a:latin typeface="Roboto Light"/>
                <a:cs typeface="Roboto Light"/>
              </a:rPr>
              <a:t>    template http </a:t>
            </a:r>
            <a:r>
              <a:rPr lang="en-IN" sz="1400" dirty="0" err="1">
                <a:solidFill>
                  <a:srgbClr val="595959"/>
                </a:solidFill>
                <a:latin typeface="Roboto Light"/>
                <a:cs typeface="Roboto Light"/>
              </a:rPr>
              <a:t>http_template</a:t>
            </a:r>
            <a:endParaRPr lang="en-IN" sz="1400" dirty="0">
              <a:solidFill>
                <a:srgbClr val="595959"/>
              </a:solidFill>
              <a:latin typeface="Roboto Light"/>
              <a:cs typeface="Roboto Light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885CBA-BC8D-47F4-A5A9-9EEB2F658C2C}"/>
              </a:ext>
            </a:extLst>
          </p:cNvPr>
          <p:cNvCxnSpPr>
            <a:cxnSpLocks/>
          </p:cNvCxnSpPr>
          <p:nvPr/>
        </p:nvCxnSpPr>
        <p:spPr>
          <a:xfrm>
            <a:off x="8420628" y="5316875"/>
            <a:ext cx="799422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36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B9FE-A5B5-49A1-B49E-A9898C8E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927" y="729358"/>
            <a:ext cx="10972800" cy="553892"/>
          </a:xfrm>
        </p:spPr>
        <p:txBody>
          <a:bodyPr/>
          <a:lstStyle/>
          <a:p>
            <a:r>
              <a:rPr lang="en-US" b="1" i="0" dirty="0"/>
              <a:t>Failover URL</a:t>
            </a:r>
            <a:br>
              <a:rPr lang="en-US" b="1" i="0" dirty="0"/>
            </a:br>
            <a:endParaRPr lang="en-IN" b="1" i="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F687999-0ECE-4A1E-BB36-583DCC094783}"/>
              </a:ext>
            </a:extLst>
          </p:cNvPr>
          <p:cNvCxnSpPr>
            <a:cxnSpLocks/>
          </p:cNvCxnSpPr>
          <p:nvPr/>
        </p:nvCxnSpPr>
        <p:spPr>
          <a:xfrm>
            <a:off x="814629" y="3587752"/>
            <a:ext cx="1820878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0746105-455C-4591-B8C8-C9C86736375F}"/>
              </a:ext>
            </a:extLst>
          </p:cNvPr>
          <p:cNvSpPr txBox="1"/>
          <p:nvPr/>
        </p:nvSpPr>
        <p:spPr>
          <a:xfrm>
            <a:off x="5246827" y="3857058"/>
            <a:ext cx="59778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Firewall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28FA0F-6184-4597-A0A8-F7AF31F66252}"/>
              </a:ext>
            </a:extLst>
          </p:cNvPr>
          <p:cNvSpPr txBox="1"/>
          <p:nvPr/>
        </p:nvSpPr>
        <p:spPr>
          <a:xfrm>
            <a:off x="7322008" y="3739818"/>
            <a:ext cx="45045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ADC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4CD96C-D90A-4E0F-9E81-89FC4E9D5910}"/>
              </a:ext>
            </a:extLst>
          </p:cNvPr>
          <p:cNvSpPr txBox="1"/>
          <p:nvPr/>
        </p:nvSpPr>
        <p:spPr>
          <a:xfrm>
            <a:off x="9302223" y="1484545"/>
            <a:ext cx="5889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Server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315850-E932-4CB8-B702-80E0D605E074}"/>
              </a:ext>
            </a:extLst>
          </p:cNvPr>
          <p:cNvSpPr txBox="1"/>
          <p:nvPr/>
        </p:nvSpPr>
        <p:spPr>
          <a:xfrm>
            <a:off x="9324946" y="5403545"/>
            <a:ext cx="5889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Server 2</a:t>
            </a:r>
          </a:p>
        </p:txBody>
      </p:sp>
      <p:pic>
        <p:nvPicPr>
          <p:cNvPr id="8" name="Picture 7" descr="Firewall_1.png">
            <a:extLst>
              <a:ext uri="{FF2B5EF4-FFF2-40B4-BE49-F238E27FC236}">
                <a16:creationId xmlns:a16="http://schemas.microsoft.com/office/drawing/2014/main" id="{5EF61C92-AB21-48BA-ABB1-E6E9968C5B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715" y="3312098"/>
            <a:ext cx="530004" cy="528289"/>
          </a:xfrm>
          <a:prstGeom prst="rect">
            <a:avLst/>
          </a:prstGeom>
        </p:spPr>
      </p:pic>
      <p:pic>
        <p:nvPicPr>
          <p:cNvPr id="9" name="Picture 8" descr="Product-Thunder_Hardware.png">
            <a:extLst>
              <a:ext uri="{FF2B5EF4-FFF2-40B4-BE49-F238E27FC236}">
                <a16:creationId xmlns:a16="http://schemas.microsoft.com/office/drawing/2014/main" id="{354000DA-1D5E-4398-B8D4-1018629D8A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5335" y="3412666"/>
            <a:ext cx="1237488" cy="327152"/>
          </a:xfrm>
          <a:prstGeom prst="rect">
            <a:avLst/>
          </a:prstGeom>
        </p:spPr>
      </p:pic>
      <p:pic>
        <p:nvPicPr>
          <p:cNvPr id="10" name="Picture 9" descr="Internet.png">
            <a:extLst>
              <a:ext uri="{FF2B5EF4-FFF2-40B4-BE49-F238E27FC236}">
                <a16:creationId xmlns:a16="http://schemas.microsoft.com/office/drawing/2014/main" id="{D83F1DEF-7B31-4265-913B-E8A0A3229E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507" y="3198877"/>
            <a:ext cx="843547" cy="631300"/>
          </a:xfrm>
          <a:prstGeom prst="rect">
            <a:avLst/>
          </a:prstGeom>
        </p:spPr>
      </p:pic>
      <p:pic>
        <p:nvPicPr>
          <p:cNvPr id="11" name="Picture 10" descr="Server.png">
            <a:extLst>
              <a:ext uri="{FF2B5EF4-FFF2-40B4-BE49-F238E27FC236}">
                <a16:creationId xmlns:a16="http://schemas.microsoft.com/office/drawing/2014/main" id="{E9E9D2E7-9827-49C0-859D-DC6B26DC9D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851" y="1766203"/>
            <a:ext cx="1133856" cy="327152"/>
          </a:xfrm>
          <a:prstGeom prst="rect">
            <a:avLst/>
          </a:prstGeom>
        </p:spPr>
      </p:pic>
      <p:pic>
        <p:nvPicPr>
          <p:cNvPr id="12" name="Picture 11" descr="User.png">
            <a:extLst>
              <a:ext uri="{FF2B5EF4-FFF2-40B4-BE49-F238E27FC236}">
                <a16:creationId xmlns:a16="http://schemas.microsoft.com/office/drawing/2014/main" id="{88006933-89ED-4E76-B129-A7C4CE2DF0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31" y="2939415"/>
            <a:ext cx="658015" cy="890762"/>
          </a:xfrm>
          <a:prstGeom prst="rect">
            <a:avLst/>
          </a:prstGeom>
        </p:spPr>
      </p:pic>
      <p:pic>
        <p:nvPicPr>
          <p:cNvPr id="13" name="Picture 12" descr="Switch_1.png">
            <a:extLst>
              <a:ext uri="{FF2B5EF4-FFF2-40B4-BE49-F238E27FC236}">
                <a16:creationId xmlns:a16="http://schemas.microsoft.com/office/drawing/2014/main" id="{68EC62A9-E18A-450A-B9E6-AC4D39DFAD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8835" y="3261282"/>
            <a:ext cx="627888" cy="62992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18EC349-6885-46A5-9454-F76C02422F23}"/>
              </a:ext>
            </a:extLst>
          </p:cNvPr>
          <p:cNvCxnSpPr>
            <a:cxnSpLocks/>
          </p:cNvCxnSpPr>
          <p:nvPr/>
        </p:nvCxnSpPr>
        <p:spPr>
          <a:xfrm>
            <a:off x="3459837" y="3587752"/>
            <a:ext cx="1820878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3FA27F-6E21-4229-BEF1-F13FE640CF74}"/>
              </a:ext>
            </a:extLst>
          </p:cNvPr>
          <p:cNvCxnSpPr>
            <a:cxnSpLocks/>
          </p:cNvCxnSpPr>
          <p:nvPr/>
        </p:nvCxnSpPr>
        <p:spPr>
          <a:xfrm>
            <a:off x="5792848" y="3587752"/>
            <a:ext cx="1116012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D946461-135C-460C-8D8C-FE84946F6B34}"/>
              </a:ext>
            </a:extLst>
          </p:cNvPr>
          <p:cNvCxnSpPr>
            <a:cxnSpLocks/>
          </p:cNvCxnSpPr>
          <p:nvPr/>
        </p:nvCxnSpPr>
        <p:spPr>
          <a:xfrm>
            <a:off x="8132823" y="3576242"/>
            <a:ext cx="1116012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4AA0BC-0BDB-4136-A0EF-289E5B7B3ECF}"/>
              </a:ext>
            </a:extLst>
          </p:cNvPr>
          <p:cNvCxnSpPr>
            <a:cxnSpLocks/>
          </p:cNvCxnSpPr>
          <p:nvPr/>
        </p:nvCxnSpPr>
        <p:spPr>
          <a:xfrm>
            <a:off x="9562779" y="2074864"/>
            <a:ext cx="0" cy="1186418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961D69-C315-4A59-9826-2643EC6652A9}"/>
              </a:ext>
            </a:extLst>
          </p:cNvPr>
          <p:cNvCxnSpPr>
            <a:cxnSpLocks/>
          </p:cNvCxnSpPr>
          <p:nvPr/>
        </p:nvCxnSpPr>
        <p:spPr>
          <a:xfrm>
            <a:off x="9572685" y="3891202"/>
            <a:ext cx="0" cy="1186418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Server.png">
            <a:extLst>
              <a:ext uri="{FF2B5EF4-FFF2-40B4-BE49-F238E27FC236}">
                <a16:creationId xmlns:a16="http://schemas.microsoft.com/office/drawing/2014/main" id="{0CE4EA45-C5F4-4A76-BDC4-DA73E222C0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851" y="5061306"/>
            <a:ext cx="1133856" cy="327152"/>
          </a:xfrm>
          <a:prstGeom prst="rect">
            <a:avLst/>
          </a:prstGeom>
        </p:spPr>
      </p:pic>
      <p:pic>
        <p:nvPicPr>
          <p:cNvPr id="20" name="Picture 19" descr="Server.png">
            <a:extLst>
              <a:ext uri="{FF2B5EF4-FFF2-40B4-BE49-F238E27FC236}">
                <a16:creationId xmlns:a16="http://schemas.microsoft.com/office/drawing/2014/main" id="{0D65270A-986C-4119-95AB-66F7923E25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1181" y="3412666"/>
            <a:ext cx="1133856" cy="32715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299C9F6-F440-4154-98B0-AF794E870F03}"/>
              </a:ext>
            </a:extLst>
          </p:cNvPr>
          <p:cNvCxnSpPr>
            <a:cxnSpLocks/>
          </p:cNvCxnSpPr>
          <p:nvPr/>
        </p:nvCxnSpPr>
        <p:spPr>
          <a:xfrm>
            <a:off x="9876723" y="3587752"/>
            <a:ext cx="866802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1AE7335-A9E7-457D-B778-4AC79D454D94}"/>
              </a:ext>
            </a:extLst>
          </p:cNvPr>
          <p:cNvSpPr/>
          <p:nvPr/>
        </p:nvSpPr>
        <p:spPr>
          <a:xfrm>
            <a:off x="9005757" y="1787729"/>
            <a:ext cx="1133856" cy="301626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79C95F8-12E1-4B8C-B00D-111C73E7C28F}"/>
              </a:ext>
            </a:extLst>
          </p:cNvPr>
          <p:cNvSpPr/>
          <p:nvPr/>
        </p:nvSpPr>
        <p:spPr>
          <a:xfrm>
            <a:off x="10725210" y="3412666"/>
            <a:ext cx="1133856" cy="301626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47EDC4-F78A-4E18-80F3-DB1CD337C5E7}"/>
              </a:ext>
            </a:extLst>
          </p:cNvPr>
          <p:cNvSpPr/>
          <p:nvPr/>
        </p:nvSpPr>
        <p:spPr>
          <a:xfrm>
            <a:off x="8995851" y="5077822"/>
            <a:ext cx="1133856" cy="301626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8AD094E-987F-4E2C-AC89-D49C5D748D5B}"/>
              </a:ext>
            </a:extLst>
          </p:cNvPr>
          <p:cNvCxnSpPr>
            <a:cxnSpLocks/>
          </p:cNvCxnSpPr>
          <p:nvPr/>
        </p:nvCxnSpPr>
        <p:spPr>
          <a:xfrm>
            <a:off x="3054028" y="3830177"/>
            <a:ext cx="0" cy="1186418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Server.png">
            <a:extLst>
              <a:ext uri="{FF2B5EF4-FFF2-40B4-BE49-F238E27FC236}">
                <a16:creationId xmlns:a16="http://schemas.microsoft.com/office/drawing/2014/main" id="{B63703F2-094F-42EB-8B02-1093D5F6CF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7100" y="5016595"/>
            <a:ext cx="1133856" cy="327152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79064BF-AC77-4919-AA14-82CB8019B107}"/>
              </a:ext>
            </a:extLst>
          </p:cNvPr>
          <p:cNvCxnSpPr>
            <a:cxnSpLocks/>
          </p:cNvCxnSpPr>
          <p:nvPr/>
        </p:nvCxnSpPr>
        <p:spPr>
          <a:xfrm>
            <a:off x="836246" y="3454574"/>
            <a:ext cx="5951416" cy="0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9178865-94FB-48C0-8F60-671D874853C6}"/>
              </a:ext>
            </a:extLst>
          </p:cNvPr>
          <p:cNvCxnSpPr>
            <a:cxnSpLocks/>
          </p:cNvCxnSpPr>
          <p:nvPr/>
        </p:nvCxnSpPr>
        <p:spPr>
          <a:xfrm>
            <a:off x="949569" y="3697140"/>
            <a:ext cx="5838093" cy="0"/>
          </a:xfrm>
          <a:prstGeom prst="straightConnector1">
            <a:avLst/>
          </a:prstGeom>
          <a:ln>
            <a:solidFill>
              <a:srgbClr val="FFC00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Bent Arrow 46">
            <a:extLst>
              <a:ext uri="{FF2B5EF4-FFF2-40B4-BE49-F238E27FC236}">
                <a16:creationId xmlns:a16="http://schemas.microsoft.com/office/drawing/2014/main" id="{F2FD02A5-FBCF-47C3-A814-9C53274F3F04}"/>
              </a:ext>
            </a:extLst>
          </p:cNvPr>
          <p:cNvSpPr>
            <a:spLocks/>
          </p:cNvSpPr>
          <p:nvPr/>
        </p:nvSpPr>
        <p:spPr>
          <a:xfrm rot="16200000" flipH="1" flipV="1">
            <a:off x="1470257" y="3404572"/>
            <a:ext cx="976279" cy="1827489"/>
          </a:xfrm>
          <a:prstGeom prst="bentArrow">
            <a:avLst>
              <a:gd name="adj1" fmla="val 822"/>
              <a:gd name="adj2" fmla="val 1865"/>
              <a:gd name="adj3" fmla="val 5116"/>
              <a:gd name="adj4" fmla="val 35635"/>
            </a:avLst>
          </a:prstGeom>
          <a:solidFill>
            <a:srgbClr val="FFC000"/>
          </a:solidFill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4" name="Rounded Rectangular Callout 47">
            <a:extLst>
              <a:ext uri="{FF2B5EF4-FFF2-40B4-BE49-F238E27FC236}">
                <a16:creationId xmlns:a16="http://schemas.microsoft.com/office/drawing/2014/main" id="{E368F8BA-EBD1-4FA8-9C7B-7CE4DC028754}"/>
              </a:ext>
            </a:extLst>
          </p:cNvPr>
          <p:cNvSpPr/>
          <p:nvPr/>
        </p:nvSpPr>
        <p:spPr>
          <a:xfrm>
            <a:off x="4717716" y="1929778"/>
            <a:ext cx="1133841" cy="447349"/>
          </a:xfrm>
          <a:prstGeom prst="wedgeRoundRectCallout">
            <a:avLst>
              <a:gd name="adj1" fmla="val -25230"/>
              <a:gd name="adj2" fmla="val 274412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HTTP Request abc.com</a:t>
            </a:r>
          </a:p>
        </p:txBody>
      </p:sp>
      <p:sp>
        <p:nvSpPr>
          <p:cNvPr id="35" name="Rounded Rectangular Callout 48">
            <a:extLst>
              <a:ext uri="{FF2B5EF4-FFF2-40B4-BE49-F238E27FC236}">
                <a16:creationId xmlns:a16="http://schemas.microsoft.com/office/drawing/2014/main" id="{8D592BCC-63DF-4341-8B11-D00A9DB9FB14}"/>
              </a:ext>
            </a:extLst>
          </p:cNvPr>
          <p:cNvSpPr/>
          <p:nvPr/>
        </p:nvSpPr>
        <p:spPr>
          <a:xfrm>
            <a:off x="4582125" y="4917834"/>
            <a:ext cx="1269432" cy="445730"/>
          </a:xfrm>
          <a:prstGeom prst="wedgeRoundRectCallout">
            <a:avLst>
              <a:gd name="adj1" fmla="val -9177"/>
              <a:gd name="adj2" fmla="val -301653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HTTP Redirect to xyz.com</a:t>
            </a:r>
          </a:p>
        </p:txBody>
      </p:sp>
      <p:sp>
        <p:nvSpPr>
          <p:cNvPr id="38" name="Rounded Rectangular Callout 47">
            <a:extLst>
              <a:ext uri="{FF2B5EF4-FFF2-40B4-BE49-F238E27FC236}">
                <a16:creationId xmlns:a16="http://schemas.microsoft.com/office/drawing/2014/main" id="{4D46E24D-D611-4E4E-B5F8-85D4230AAD4E}"/>
              </a:ext>
            </a:extLst>
          </p:cNvPr>
          <p:cNvSpPr/>
          <p:nvPr/>
        </p:nvSpPr>
        <p:spPr>
          <a:xfrm>
            <a:off x="507238" y="4986477"/>
            <a:ext cx="1133841" cy="447349"/>
          </a:xfrm>
          <a:prstGeom prst="wedgeRoundRectCallout">
            <a:avLst>
              <a:gd name="adj1" fmla="val 111248"/>
              <a:gd name="adj2" fmla="val -273286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HTTP Request xyz.com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AC98F7B-3E7C-42D0-9DAA-DEC3FFCE97CC}"/>
              </a:ext>
            </a:extLst>
          </p:cNvPr>
          <p:cNvSpPr txBox="1"/>
          <p:nvPr/>
        </p:nvSpPr>
        <p:spPr>
          <a:xfrm>
            <a:off x="11147349" y="3873946"/>
            <a:ext cx="5889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Server 3</a:t>
            </a:r>
          </a:p>
        </p:txBody>
      </p:sp>
    </p:spTree>
    <p:extLst>
      <p:ext uri="{BB962C8B-B14F-4D97-AF65-F5344CB8AC3E}">
        <p14:creationId xmlns:p14="http://schemas.microsoft.com/office/powerpoint/2010/main" val="308833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3" grpId="0" animBg="1"/>
      <p:bldP spid="34" grpId="0" animBg="1"/>
      <p:bldP spid="35" grpId="0" animBg="1"/>
      <p:bldP spid="3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B9FE-A5B5-49A1-B49E-A9898C8E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50948"/>
            <a:ext cx="10972800" cy="553892"/>
          </a:xfrm>
        </p:spPr>
        <p:txBody>
          <a:bodyPr/>
          <a:lstStyle/>
          <a:p>
            <a:r>
              <a:rPr lang="en-US" b="1" i="0" dirty="0"/>
              <a:t>URL Switching</a:t>
            </a:r>
            <a:br>
              <a:rPr lang="en-US" b="1" i="0" dirty="0"/>
            </a:br>
            <a:endParaRPr lang="en-IN" b="1" i="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CF9C6F-A964-4129-9E07-F8AA7439D276}"/>
              </a:ext>
            </a:extLst>
          </p:cNvPr>
          <p:cNvCxnSpPr>
            <a:cxnSpLocks/>
          </p:cNvCxnSpPr>
          <p:nvPr/>
        </p:nvCxnSpPr>
        <p:spPr>
          <a:xfrm>
            <a:off x="814629" y="3587752"/>
            <a:ext cx="1820878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D3D280C-FD5A-4073-B0E4-92C60E5B9E36}"/>
              </a:ext>
            </a:extLst>
          </p:cNvPr>
          <p:cNvSpPr txBox="1"/>
          <p:nvPr/>
        </p:nvSpPr>
        <p:spPr>
          <a:xfrm>
            <a:off x="5246827" y="3857058"/>
            <a:ext cx="59778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Firewall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D5468B-7DE1-4EEB-ABBB-271533A1BF9C}"/>
              </a:ext>
            </a:extLst>
          </p:cNvPr>
          <p:cNvSpPr txBox="1"/>
          <p:nvPr/>
        </p:nvSpPr>
        <p:spPr>
          <a:xfrm>
            <a:off x="7322008" y="3739818"/>
            <a:ext cx="45045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ADC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CC021D-0C0F-4BE3-AB3A-D15B2BBE4F15}"/>
              </a:ext>
            </a:extLst>
          </p:cNvPr>
          <p:cNvSpPr txBox="1"/>
          <p:nvPr/>
        </p:nvSpPr>
        <p:spPr>
          <a:xfrm>
            <a:off x="9101482" y="1531310"/>
            <a:ext cx="84246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Server 1/SG1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B5FABF-3F1E-4E54-AA82-144C3C0FA839}"/>
              </a:ext>
            </a:extLst>
          </p:cNvPr>
          <p:cNvSpPr txBox="1"/>
          <p:nvPr/>
        </p:nvSpPr>
        <p:spPr>
          <a:xfrm>
            <a:off x="9086451" y="5403545"/>
            <a:ext cx="80476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Server 2/SG2</a:t>
            </a:r>
          </a:p>
        </p:txBody>
      </p:sp>
      <p:pic>
        <p:nvPicPr>
          <p:cNvPr id="8" name="Picture 7" descr="Firewall_1.png">
            <a:extLst>
              <a:ext uri="{FF2B5EF4-FFF2-40B4-BE49-F238E27FC236}">
                <a16:creationId xmlns:a16="http://schemas.microsoft.com/office/drawing/2014/main" id="{BCB13714-3813-4AA4-A681-12758BC340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715" y="3312098"/>
            <a:ext cx="530004" cy="528289"/>
          </a:xfrm>
          <a:prstGeom prst="rect">
            <a:avLst/>
          </a:prstGeom>
        </p:spPr>
      </p:pic>
      <p:pic>
        <p:nvPicPr>
          <p:cNvPr id="9" name="Picture 8" descr="Product-Thunder_Hardware.png">
            <a:extLst>
              <a:ext uri="{FF2B5EF4-FFF2-40B4-BE49-F238E27FC236}">
                <a16:creationId xmlns:a16="http://schemas.microsoft.com/office/drawing/2014/main" id="{9885409B-48F4-4632-8B99-71A8D815B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5335" y="3412666"/>
            <a:ext cx="1237488" cy="327152"/>
          </a:xfrm>
          <a:prstGeom prst="rect">
            <a:avLst/>
          </a:prstGeom>
        </p:spPr>
      </p:pic>
      <p:pic>
        <p:nvPicPr>
          <p:cNvPr id="10" name="Picture 9" descr="Internet.png">
            <a:extLst>
              <a:ext uri="{FF2B5EF4-FFF2-40B4-BE49-F238E27FC236}">
                <a16:creationId xmlns:a16="http://schemas.microsoft.com/office/drawing/2014/main" id="{8DF39164-0923-4F33-B86B-795B58D14E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507" y="3198877"/>
            <a:ext cx="843547" cy="631300"/>
          </a:xfrm>
          <a:prstGeom prst="rect">
            <a:avLst/>
          </a:prstGeom>
        </p:spPr>
      </p:pic>
      <p:pic>
        <p:nvPicPr>
          <p:cNvPr id="11" name="Picture 10" descr="Server.png">
            <a:extLst>
              <a:ext uri="{FF2B5EF4-FFF2-40B4-BE49-F238E27FC236}">
                <a16:creationId xmlns:a16="http://schemas.microsoft.com/office/drawing/2014/main" id="{75137D05-2A45-41FE-907C-27F555FD78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851" y="1766203"/>
            <a:ext cx="1133856" cy="327152"/>
          </a:xfrm>
          <a:prstGeom prst="rect">
            <a:avLst/>
          </a:prstGeom>
        </p:spPr>
      </p:pic>
      <p:pic>
        <p:nvPicPr>
          <p:cNvPr id="12" name="Picture 11" descr="User.png">
            <a:extLst>
              <a:ext uri="{FF2B5EF4-FFF2-40B4-BE49-F238E27FC236}">
                <a16:creationId xmlns:a16="http://schemas.microsoft.com/office/drawing/2014/main" id="{08448D6D-75F3-4467-88F0-19227CD456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31" y="2939415"/>
            <a:ext cx="658015" cy="890762"/>
          </a:xfrm>
          <a:prstGeom prst="rect">
            <a:avLst/>
          </a:prstGeom>
        </p:spPr>
      </p:pic>
      <p:pic>
        <p:nvPicPr>
          <p:cNvPr id="13" name="Picture 12" descr="Switch_1.png">
            <a:extLst>
              <a:ext uri="{FF2B5EF4-FFF2-40B4-BE49-F238E27FC236}">
                <a16:creationId xmlns:a16="http://schemas.microsoft.com/office/drawing/2014/main" id="{B28F79FC-CAA0-44E0-80DB-004BD0840F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8835" y="3261282"/>
            <a:ext cx="627888" cy="62992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8EE8FF-98F5-4E15-B7FF-3571E3DBF00B}"/>
              </a:ext>
            </a:extLst>
          </p:cNvPr>
          <p:cNvCxnSpPr>
            <a:cxnSpLocks/>
          </p:cNvCxnSpPr>
          <p:nvPr/>
        </p:nvCxnSpPr>
        <p:spPr>
          <a:xfrm>
            <a:off x="3459837" y="3587752"/>
            <a:ext cx="1820878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EE62DC2-9878-4475-AE9B-658C159237DA}"/>
              </a:ext>
            </a:extLst>
          </p:cNvPr>
          <p:cNvCxnSpPr>
            <a:cxnSpLocks/>
          </p:cNvCxnSpPr>
          <p:nvPr/>
        </p:nvCxnSpPr>
        <p:spPr>
          <a:xfrm>
            <a:off x="5792848" y="3587752"/>
            <a:ext cx="1116012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F9ACCE7-7D16-449B-B97B-BFF82459C2AA}"/>
              </a:ext>
            </a:extLst>
          </p:cNvPr>
          <p:cNvCxnSpPr>
            <a:cxnSpLocks/>
          </p:cNvCxnSpPr>
          <p:nvPr/>
        </p:nvCxnSpPr>
        <p:spPr>
          <a:xfrm>
            <a:off x="8132823" y="3576242"/>
            <a:ext cx="1116012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C2AA79A-28C9-4236-8103-66DB6B311886}"/>
              </a:ext>
            </a:extLst>
          </p:cNvPr>
          <p:cNvCxnSpPr>
            <a:cxnSpLocks/>
          </p:cNvCxnSpPr>
          <p:nvPr/>
        </p:nvCxnSpPr>
        <p:spPr>
          <a:xfrm>
            <a:off x="9562779" y="2074864"/>
            <a:ext cx="0" cy="1186418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485304F-CFC2-4492-929C-A03D9760A36C}"/>
              </a:ext>
            </a:extLst>
          </p:cNvPr>
          <p:cNvCxnSpPr>
            <a:cxnSpLocks/>
          </p:cNvCxnSpPr>
          <p:nvPr/>
        </p:nvCxnSpPr>
        <p:spPr>
          <a:xfrm>
            <a:off x="9572685" y="3891202"/>
            <a:ext cx="0" cy="1186418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Server.png">
            <a:extLst>
              <a:ext uri="{FF2B5EF4-FFF2-40B4-BE49-F238E27FC236}">
                <a16:creationId xmlns:a16="http://schemas.microsoft.com/office/drawing/2014/main" id="{EA051B78-AD0B-4EB5-ACAC-E7CF8ED3F0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851" y="5061306"/>
            <a:ext cx="1133856" cy="327152"/>
          </a:xfrm>
          <a:prstGeom prst="rect">
            <a:avLst/>
          </a:prstGeom>
        </p:spPr>
      </p:pic>
      <p:pic>
        <p:nvPicPr>
          <p:cNvPr id="20" name="Picture 19" descr="Server.png">
            <a:extLst>
              <a:ext uri="{FF2B5EF4-FFF2-40B4-BE49-F238E27FC236}">
                <a16:creationId xmlns:a16="http://schemas.microsoft.com/office/drawing/2014/main" id="{B269C094-B6D7-4D2A-9445-7545DEFB16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1181" y="3412666"/>
            <a:ext cx="1133856" cy="32715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D08B80F-A4E2-4F58-AD31-F6E15F7DEE7C}"/>
              </a:ext>
            </a:extLst>
          </p:cNvPr>
          <p:cNvCxnSpPr>
            <a:cxnSpLocks/>
          </p:cNvCxnSpPr>
          <p:nvPr/>
        </p:nvCxnSpPr>
        <p:spPr>
          <a:xfrm>
            <a:off x="9876723" y="3587752"/>
            <a:ext cx="866802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829CB51-3260-4782-8B02-EA043287A63C}"/>
              </a:ext>
            </a:extLst>
          </p:cNvPr>
          <p:cNvSpPr txBox="1"/>
          <p:nvPr/>
        </p:nvSpPr>
        <p:spPr>
          <a:xfrm>
            <a:off x="10992735" y="3718255"/>
            <a:ext cx="5889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Server 3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300F177-EB47-497B-A033-26B2DBC35406}"/>
              </a:ext>
            </a:extLst>
          </p:cNvPr>
          <p:cNvCxnSpPr>
            <a:cxnSpLocks/>
          </p:cNvCxnSpPr>
          <p:nvPr/>
        </p:nvCxnSpPr>
        <p:spPr>
          <a:xfrm flipV="1">
            <a:off x="904636" y="3412666"/>
            <a:ext cx="5990699" cy="16334"/>
          </a:xfrm>
          <a:prstGeom prst="straightConnector1">
            <a:avLst/>
          </a:prstGeom>
          <a:ln w="9525"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723F965-9B21-45B4-B077-AB8FCDB48573}"/>
              </a:ext>
            </a:extLst>
          </p:cNvPr>
          <p:cNvCxnSpPr>
            <a:cxnSpLocks/>
          </p:cNvCxnSpPr>
          <p:nvPr/>
        </p:nvCxnSpPr>
        <p:spPr>
          <a:xfrm>
            <a:off x="900164" y="3739818"/>
            <a:ext cx="5995171" cy="0"/>
          </a:xfrm>
          <a:prstGeom prst="straightConnector1">
            <a:avLst/>
          </a:prstGeom>
          <a:ln w="9525"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ounded Rectangular Callout 24">
            <a:extLst>
              <a:ext uri="{FF2B5EF4-FFF2-40B4-BE49-F238E27FC236}">
                <a16:creationId xmlns:a16="http://schemas.microsoft.com/office/drawing/2014/main" id="{8FD7F16F-9903-4872-BE33-C3203A5B2428}"/>
              </a:ext>
            </a:extLst>
          </p:cNvPr>
          <p:cNvSpPr/>
          <p:nvPr/>
        </p:nvSpPr>
        <p:spPr>
          <a:xfrm>
            <a:off x="3974383" y="1954682"/>
            <a:ext cx="1073829" cy="346502"/>
          </a:xfrm>
          <a:prstGeom prst="wedgeRoundRectCallout">
            <a:avLst>
              <a:gd name="adj1" fmla="val -33501"/>
              <a:gd name="adj2" fmla="val 363511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 err="1"/>
              <a:t>url</a:t>
            </a:r>
            <a:r>
              <a:rPr lang="en-IN" sz="1050" dirty="0"/>
              <a:t>=/finance</a:t>
            </a:r>
          </a:p>
        </p:txBody>
      </p:sp>
      <p:sp>
        <p:nvSpPr>
          <p:cNvPr id="37" name="Bent Arrow 31">
            <a:extLst>
              <a:ext uri="{FF2B5EF4-FFF2-40B4-BE49-F238E27FC236}">
                <a16:creationId xmlns:a16="http://schemas.microsoft.com/office/drawing/2014/main" id="{52EC1B44-0AF8-4BBD-A162-0EF34F754544}"/>
              </a:ext>
            </a:extLst>
          </p:cNvPr>
          <p:cNvSpPr>
            <a:spLocks/>
          </p:cNvSpPr>
          <p:nvPr/>
        </p:nvSpPr>
        <p:spPr>
          <a:xfrm rot="16200000" flipV="1">
            <a:off x="8145172" y="2205021"/>
            <a:ext cx="1186419" cy="1173127"/>
          </a:xfrm>
          <a:prstGeom prst="bentArrow">
            <a:avLst>
              <a:gd name="adj1" fmla="val 908"/>
              <a:gd name="adj2" fmla="val 2977"/>
              <a:gd name="adj3" fmla="val 8647"/>
              <a:gd name="adj4" fmla="val 35635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8" name="Bent Arrow 38">
            <a:extLst>
              <a:ext uri="{FF2B5EF4-FFF2-40B4-BE49-F238E27FC236}">
                <a16:creationId xmlns:a16="http://schemas.microsoft.com/office/drawing/2014/main" id="{DBE2B752-B244-4AEF-AAE0-C25E2A5813D5}"/>
              </a:ext>
            </a:extLst>
          </p:cNvPr>
          <p:cNvSpPr>
            <a:spLocks/>
          </p:cNvSpPr>
          <p:nvPr/>
        </p:nvSpPr>
        <p:spPr>
          <a:xfrm rot="16200000" flipH="1" flipV="1">
            <a:off x="8113317" y="3765660"/>
            <a:ext cx="1186420" cy="1084616"/>
          </a:xfrm>
          <a:prstGeom prst="bentArrow">
            <a:avLst>
              <a:gd name="adj1" fmla="val 908"/>
              <a:gd name="adj2" fmla="val 2977"/>
              <a:gd name="adj3" fmla="val 8647"/>
              <a:gd name="adj4" fmla="val 35635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9" name="Rounded Rectangular Callout 40">
            <a:extLst>
              <a:ext uri="{FF2B5EF4-FFF2-40B4-BE49-F238E27FC236}">
                <a16:creationId xmlns:a16="http://schemas.microsoft.com/office/drawing/2014/main" id="{E11A5057-F51F-4530-90BB-6FCBE7B7991F}"/>
              </a:ext>
            </a:extLst>
          </p:cNvPr>
          <p:cNvSpPr/>
          <p:nvPr/>
        </p:nvSpPr>
        <p:spPr>
          <a:xfrm>
            <a:off x="4370276" y="4538508"/>
            <a:ext cx="963592" cy="346502"/>
          </a:xfrm>
          <a:prstGeom prst="wedgeRoundRectCallout">
            <a:avLst>
              <a:gd name="adj1" fmla="val -28997"/>
              <a:gd name="adj2" fmla="val -260315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 err="1"/>
              <a:t>url</a:t>
            </a:r>
            <a:r>
              <a:rPr lang="en-IN" sz="1050" dirty="0"/>
              <a:t>=/tech</a:t>
            </a:r>
          </a:p>
        </p:txBody>
      </p:sp>
    </p:spTree>
    <p:extLst>
      <p:ext uri="{BB962C8B-B14F-4D97-AF65-F5344CB8AC3E}">
        <p14:creationId xmlns:p14="http://schemas.microsoft.com/office/powerpoint/2010/main" val="77854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B9FE-A5B5-49A1-B49E-A9898C8E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50948"/>
            <a:ext cx="10972800" cy="553892"/>
          </a:xfrm>
        </p:spPr>
        <p:txBody>
          <a:bodyPr/>
          <a:lstStyle/>
          <a:p>
            <a:br>
              <a:rPr lang="en-US" b="1" i="0" dirty="0"/>
            </a:br>
            <a:r>
              <a:rPr lang="en-US" b="1" i="0" dirty="0"/>
              <a:t>Client IP Header Insert</a:t>
            </a:r>
            <a:br>
              <a:rPr lang="en-US" b="1" i="0" dirty="0"/>
            </a:br>
            <a:br>
              <a:rPr lang="en-US" b="1" i="0" dirty="0"/>
            </a:br>
            <a:endParaRPr lang="en-IN" b="1" i="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CF9C6F-A964-4129-9E07-F8AA7439D276}"/>
              </a:ext>
            </a:extLst>
          </p:cNvPr>
          <p:cNvCxnSpPr>
            <a:cxnSpLocks/>
          </p:cNvCxnSpPr>
          <p:nvPr/>
        </p:nvCxnSpPr>
        <p:spPr>
          <a:xfrm>
            <a:off x="814629" y="3587752"/>
            <a:ext cx="1820878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D3D280C-FD5A-4073-B0E4-92C60E5B9E36}"/>
              </a:ext>
            </a:extLst>
          </p:cNvPr>
          <p:cNvSpPr txBox="1"/>
          <p:nvPr/>
        </p:nvSpPr>
        <p:spPr>
          <a:xfrm>
            <a:off x="5246827" y="3857058"/>
            <a:ext cx="59778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Firewall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D5468B-7DE1-4EEB-ABBB-271533A1BF9C}"/>
              </a:ext>
            </a:extLst>
          </p:cNvPr>
          <p:cNvSpPr txBox="1"/>
          <p:nvPr/>
        </p:nvSpPr>
        <p:spPr>
          <a:xfrm>
            <a:off x="7322008" y="3739818"/>
            <a:ext cx="45045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ADC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CC021D-0C0F-4BE3-AB3A-D15B2BBE4F15}"/>
              </a:ext>
            </a:extLst>
          </p:cNvPr>
          <p:cNvSpPr txBox="1"/>
          <p:nvPr/>
        </p:nvSpPr>
        <p:spPr>
          <a:xfrm>
            <a:off x="9302223" y="1484545"/>
            <a:ext cx="5889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Server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B5FABF-3F1E-4E54-AA82-144C3C0FA839}"/>
              </a:ext>
            </a:extLst>
          </p:cNvPr>
          <p:cNvSpPr txBox="1"/>
          <p:nvPr/>
        </p:nvSpPr>
        <p:spPr>
          <a:xfrm>
            <a:off x="9324946" y="5403545"/>
            <a:ext cx="5889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Server 2</a:t>
            </a:r>
          </a:p>
        </p:txBody>
      </p:sp>
      <p:pic>
        <p:nvPicPr>
          <p:cNvPr id="8" name="Picture 7" descr="Firewall_1.png">
            <a:extLst>
              <a:ext uri="{FF2B5EF4-FFF2-40B4-BE49-F238E27FC236}">
                <a16:creationId xmlns:a16="http://schemas.microsoft.com/office/drawing/2014/main" id="{BCB13714-3813-4AA4-A681-12758BC340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715" y="3312098"/>
            <a:ext cx="530004" cy="528289"/>
          </a:xfrm>
          <a:prstGeom prst="rect">
            <a:avLst/>
          </a:prstGeom>
        </p:spPr>
      </p:pic>
      <p:pic>
        <p:nvPicPr>
          <p:cNvPr id="9" name="Picture 8" descr="Product-Thunder_Hardware.png">
            <a:extLst>
              <a:ext uri="{FF2B5EF4-FFF2-40B4-BE49-F238E27FC236}">
                <a16:creationId xmlns:a16="http://schemas.microsoft.com/office/drawing/2014/main" id="{9885409B-48F4-4632-8B99-71A8D815B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5335" y="3412666"/>
            <a:ext cx="1237488" cy="327152"/>
          </a:xfrm>
          <a:prstGeom prst="rect">
            <a:avLst/>
          </a:prstGeom>
        </p:spPr>
      </p:pic>
      <p:pic>
        <p:nvPicPr>
          <p:cNvPr id="10" name="Picture 9" descr="Internet.png">
            <a:extLst>
              <a:ext uri="{FF2B5EF4-FFF2-40B4-BE49-F238E27FC236}">
                <a16:creationId xmlns:a16="http://schemas.microsoft.com/office/drawing/2014/main" id="{8DF39164-0923-4F33-B86B-795B58D14E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507" y="3198877"/>
            <a:ext cx="843547" cy="631300"/>
          </a:xfrm>
          <a:prstGeom prst="rect">
            <a:avLst/>
          </a:prstGeom>
        </p:spPr>
      </p:pic>
      <p:pic>
        <p:nvPicPr>
          <p:cNvPr id="11" name="Picture 10" descr="Server.png">
            <a:extLst>
              <a:ext uri="{FF2B5EF4-FFF2-40B4-BE49-F238E27FC236}">
                <a16:creationId xmlns:a16="http://schemas.microsoft.com/office/drawing/2014/main" id="{75137D05-2A45-41FE-907C-27F555FD78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851" y="1766203"/>
            <a:ext cx="1133856" cy="327152"/>
          </a:xfrm>
          <a:prstGeom prst="rect">
            <a:avLst/>
          </a:prstGeom>
        </p:spPr>
      </p:pic>
      <p:pic>
        <p:nvPicPr>
          <p:cNvPr id="12" name="Picture 11" descr="User.png">
            <a:extLst>
              <a:ext uri="{FF2B5EF4-FFF2-40B4-BE49-F238E27FC236}">
                <a16:creationId xmlns:a16="http://schemas.microsoft.com/office/drawing/2014/main" id="{08448D6D-75F3-4467-88F0-19227CD456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31" y="2939415"/>
            <a:ext cx="658015" cy="890762"/>
          </a:xfrm>
          <a:prstGeom prst="rect">
            <a:avLst/>
          </a:prstGeom>
        </p:spPr>
      </p:pic>
      <p:pic>
        <p:nvPicPr>
          <p:cNvPr id="13" name="Picture 12" descr="Switch_1.png">
            <a:extLst>
              <a:ext uri="{FF2B5EF4-FFF2-40B4-BE49-F238E27FC236}">
                <a16:creationId xmlns:a16="http://schemas.microsoft.com/office/drawing/2014/main" id="{B28F79FC-CAA0-44E0-80DB-004BD0840F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8835" y="3261282"/>
            <a:ext cx="627888" cy="62992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8EE8FF-98F5-4E15-B7FF-3571E3DBF00B}"/>
              </a:ext>
            </a:extLst>
          </p:cNvPr>
          <p:cNvCxnSpPr>
            <a:cxnSpLocks/>
          </p:cNvCxnSpPr>
          <p:nvPr/>
        </p:nvCxnSpPr>
        <p:spPr>
          <a:xfrm>
            <a:off x="3459837" y="3587752"/>
            <a:ext cx="1820878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EE62DC2-9878-4475-AE9B-658C159237DA}"/>
              </a:ext>
            </a:extLst>
          </p:cNvPr>
          <p:cNvCxnSpPr>
            <a:cxnSpLocks/>
          </p:cNvCxnSpPr>
          <p:nvPr/>
        </p:nvCxnSpPr>
        <p:spPr>
          <a:xfrm>
            <a:off x="5792848" y="3587752"/>
            <a:ext cx="1116012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F9ACCE7-7D16-449B-B97B-BFF82459C2AA}"/>
              </a:ext>
            </a:extLst>
          </p:cNvPr>
          <p:cNvCxnSpPr>
            <a:cxnSpLocks/>
          </p:cNvCxnSpPr>
          <p:nvPr/>
        </p:nvCxnSpPr>
        <p:spPr>
          <a:xfrm>
            <a:off x="8132823" y="3576242"/>
            <a:ext cx="1116012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C2AA79A-28C9-4236-8103-66DB6B311886}"/>
              </a:ext>
            </a:extLst>
          </p:cNvPr>
          <p:cNvCxnSpPr>
            <a:cxnSpLocks/>
          </p:cNvCxnSpPr>
          <p:nvPr/>
        </p:nvCxnSpPr>
        <p:spPr>
          <a:xfrm>
            <a:off x="9562779" y="2074864"/>
            <a:ext cx="0" cy="1186418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485304F-CFC2-4492-929C-A03D9760A36C}"/>
              </a:ext>
            </a:extLst>
          </p:cNvPr>
          <p:cNvCxnSpPr>
            <a:cxnSpLocks/>
          </p:cNvCxnSpPr>
          <p:nvPr/>
        </p:nvCxnSpPr>
        <p:spPr>
          <a:xfrm>
            <a:off x="9572685" y="3891202"/>
            <a:ext cx="0" cy="1186418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Server.png">
            <a:extLst>
              <a:ext uri="{FF2B5EF4-FFF2-40B4-BE49-F238E27FC236}">
                <a16:creationId xmlns:a16="http://schemas.microsoft.com/office/drawing/2014/main" id="{EA051B78-AD0B-4EB5-ACAC-E7CF8ED3F0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851" y="5061306"/>
            <a:ext cx="1133856" cy="327152"/>
          </a:xfrm>
          <a:prstGeom prst="rect">
            <a:avLst/>
          </a:prstGeom>
        </p:spPr>
      </p:pic>
      <p:pic>
        <p:nvPicPr>
          <p:cNvPr id="20" name="Picture 19" descr="Server.png">
            <a:extLst>
              <a:ext uri="{FF2B5EF4-FFF2-40B4-BE49-F238E27FC236}">
                <a16:creationId xmlns:a16="http://schemas.microsoft.com/office/drawing/2014/main" id="{B269C094-B6D7-4D2A-9445-7545DEFB16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1181" y="3412666"/>
            <a:ext cx="1133856" cy="32715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D08B80F-A4E2-4F58-AD31-F6E15F7DEE7C}"/>
              </a:ext>
            </a:extLst>
          </p:cNvPr>
          <p:cNvCxnSpPr>
            <a:cxnSpLocks/>
          </p:cNvCxnSpPr>
          <p:nvPr/>
        </p:nvCxnSpPr>
        <p:spPr>
          <a:xfrm>
            <a:off x="9876723" y="3587752"/>
            <a:ext cx="866802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829CB51-3260-4782-8B02-EA043287A63C}"/>
              </a:ext>
            </a:extLst>
          </p:cNvPr>
          <p:cNvSpPr txBox="1"/>
          <p:nvPr/>
        </p:nvSpPr>
        <p:spPr>
          <a:xfrm>
            <a:off x="11147349" y="3873946"/>
            <a:ext cx="5889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Server 3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B4AD581-C5AD-4B8E-B07C-E5DD3F0E81FC}"/>
              </a:ext>
            </a:extLst>
          </p:cNvPr>
          <p:cNvCxnSpPr>
            <a:cxnSpLocks/>
            <a:endCxn id="29" idx="2"/>
          </p:cNvCxnSpPr>
          <p:nvPr/>
        </p:nvCxnSpPr>
        <p:spPr>
          <a:xfrm>
            <a:off x="904094" y="3490345"/>
            <a:ext cx="5909209" cy="0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Bent Arrow 46">
            <a:extLst>
              <a:ext uri="{FF2B5EF4-FFF2-40B4-BE49-F238E27FC236}">
                <a16:creationId xmlns:a16="http://schemas.microsoft.com/office/drawing/2014/main" id="{7559B25A-EE8E-4395-8A91-FB902B325A75}"/>
              </a:ext>
            </a:extLst>
          </p:cNvPr>
          <p:cNvSpPr>
            <a:spLocks/>
          </p:cNvSpPr>
          <p:nvPr/>
        </p:nvSpPr>
        <p:spPr>
          <a:xfrm rot="16200000" flipV="1">
            <a:off x="8165852" y="2228642"/>
            <a:ext cx="1369449" cy="1202315"/>
          </a:xfrm>
          <a:prstGeom prst="bentArrow">
            <a:avLst>
              <a:gd name="adj1" fmla="val 822"/>
              <a:gd name="adj2" fmla="val 1865"/>
              <a:gd name="adj3" fmla="val 5116"/>
              <a:gd name="adj4" fmla="val 35635"/>
            </a:avLst>
          </a:prstGeom>
          <a:solidFill>
            <a:srgbClr val="FFC000"/>
          </a:solidFill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5" name="Rounded Rectangular Callout 47">
            <a:extLst>
              <a:ext uri="{FF2B5EF4-FFF2-40B4-BE49-F238E27FC236}">
                <a16:creationId xmlns:a16="http://schemas.microsoft.com/office/drawing/2014/main" id="{00CCFB33-951E-4B8F-A4ED-3EC5AF8695AD}"/>
              </a:ext>
            </a:extLst>
          </p:cNvPr>
          <p:cNvSpPr/>
          <p:nvPr/>
        </p:nvSpPr>
        <p:spPr>
          <a:xfrm>
            <a:off x="3311369" y="2096571"/>
            <a:ext cx="1202319" cy="346502"/>
          </a:xfrm>
          <a:prstGeom prst="wedgeRoundRectCallout">
            <a:avLst>
              <a:gd name="adj1" fmla="val -33501"/>
              <a:gd name="adj2" fmla="val 363511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HTTP Request</a:t>
            </a:r>
          </a:p>
        </p:txBody>
      </p:sp>
      <p:sp>
        <p:nvSpPr>
          <p:cNvPr id="26" name="Rounded Rectangular Callout 48">
            <a:extLst>
              <a:ext uri="{FF2B5EF4-FFF2-40B4-BE49-F238E27FC236}">
                <a16:creationId xmlns:a16="http://schemas.microsoft.com/office/drawing/2014/main" id="{D4950473-F3E7-4347-8D5D-B8FE1EC360E4}"/>
              </a:ext>
            </a:extLst>
          </p:cNvPr>
          <p:cNvSpPr/>
          <p:nvPr/>
        </p:nvSpPr>
        <p:spPr>
          <a:xfrm>
            <a:off x="2971123" y="4484411"/>
            <a:ext cx="1882810" cy="346502"/>
          </a:xfrm>
          <a:prstGeom prst="wedgeRoundRectCallout">
            <a:avLst>
              <a:gd name="adj1" fmla="val -9177"/>
              <a:gd name="adj2" fmla="val -301653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 err="1"/>
              <a:t>Src</a:t>
            </a:r>
            <a:r>
              <a:rPr lang="en-IN" sz="1050" dirty="0"/>
              <a:t> IP : </a:t>
            </a:r>
            <a:r>
              <a:rPr lang="en-IN" sz="1050" dirty="0" err="1"/>
              <a:t>CIP,Dst</a:t>
            </a:r>
            <a:r>
              <a:rPr lang="en-IN" sz="1050" dirty="0"/>
              <a:t> IP : VIP</a:t>
            </a:r>
          </a:p>
        </p:txBody>
      </p:sp>
      <p:sp>
        <p:nvSpPr>
          <p:cNvPr id="27" name="Rounded Rectangular Callout 40">
            <a:extLst>
              <a:ext uri="{FF2B5EF4-FFF2-40B4-BE49-F238E27FC236}">
                <a16:creationId xmlns:a16="http://schemas.microsoft.com/office/drawing/2014/main" id="{5A0F399E-4002-4680-820B-78219FDBADDC}"/>
              </a:ext>
            </a:extLst>
          </p:cNvPr>
          <p:cNvSpPr/>
          <p:nvPr/>
        </p:nvSpPr>
        <p:spPr>
          <a:xfrm>
            <a:off x="8031125" y="4552199"/>
            <a:ext cx="1882810" cy="346502"/>
          </a:xfrm>
          <a:prstGeom prst="wedgeRoundRectCallout">
            <a:avLst>
              <a:gd name="adj1" fmla="val -9177"/>
              <a:gd name="adj2" fmla="val -301653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 err="1"/>
              <a:t>Src</a:t>
            </a:r>
            <a:r>
              <a:rPr lang="en-IN" sz="1050" dirty="0"/>
              <a:t> IP : NAT-</a:t>
            </a:r>
            <a:r>
              <a:rPr lang="en-IN" sz="1050" dirty="0" err="1"/>
              <a:t>IP,Dst</a:t>
            </a:r>
            <a:r>
              <a:rPr lang="en-IN" sz="1050" dirty="0"/>
              <a:t> IP : SIP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89D067-8D7F-4B9A-A34B-B64CC3FF4863}"/>
              </a:ext>
            </a:extLst>
          </p:cNvPr>
          <p:cNvSpPr txBox="1"/>
          <p:nvPr/>
        </p:nvSpPr>
        <p:spPr>
          <a:xfrm>
            <a:off x="6518808" y="3271054"/>
            <a:ext cx="5889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VIP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969540-0BB9-40CC-96F0-B6668512A7D4}"/>
              </a:ext>
            </a:extLst>
          </p:cNvPr>
          <p:cNvSpPr txBox="1"/>
          <p:nvPr/>
        </p:nvSpPr>
        <p:spPr>
          <a:xfrm>
            <a:off x="8140479" y="3316249"/>
            <a:ext cx="5889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NAT-IP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DCABBF-4CF1-47E2-9313-B0578353304D}"/>
              </a:ext>
            </a:extLst>
          </p:cNvPr>
          <p:cNvSpPr txBox="1"/>
          <p:nvPr/>
        </p:nvSpPr>
        <p:spPr>
          <a:xfrm>
            <a:off x="315105" y="3907630"/>
            <a:ext cx="5889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25" dirty="0">
                <a:solidFill>
                  <a:srgbClr val="595959"/>
                </a:solidFill>
                <a:latin typeface="Roboto Light"/>
                <a:cs typeface="Roboto Light"/>
              </a:rPr>
              <a:t>CIP</a:t>
            </a:r>
          </a:p>
        </p:txBody>
      </p:sp>
      <p:sp>
        <p:nvSpPr>
          <p:cNvPr id="32" name="Rounded Rectangular Callout 53">
            <a:extLst>
              <a:ext uri="{FF2B5EF4-FFF2-40B4-BE49-F238E27FC236}">
                <a16:creationId xmlns:a16="http://schemas.microsoft.com/office/drawing/2014/main" id="{7D708A0E-90AC-4B40-94DF-FE56AE48D913}"/>
              </a:ext>
            </a:extLst>
          </p:cNvPr>
          <p:cNvSpPr/>
          <p:nvPr/>
        </p:nvSpPr>
        <p:spPr>
          <a:xfrm>
            <a:off x="6785088" y="1798575"/>
            <a:ext cx="1312448" cy="346502"/>
          </a:xfrm>
          <a:prstGeom prst="wedgeRoundRectCallout">
            <a:avLst>
              <a:gd name="adj1" fmla="val 114042"/>
              <a:gd name="adj2" fmla="val -8905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X-Client IP :- CIP</a:t>
            </a:r>
          </a:p>
        </p:txBody>
      </p:sp>
    </p:spTree>
    <p:extLst>
      <p:ext uri="{BB962C8B-B14F-4D97-AF65-F5344CB8AC3E}">
        <p14:creationId xmlns:p14="http://schemas.microsoft.com/office/powerpoint/2010/main" val="283973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3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3238" y="2200758"/>
            <a:ext cx="8270623" cy="1362075"/>
          </a:xfrm>
        </p:spPr>
        <p:txBody>
          <a:bodyPr/>
          <a:lstStyle/>
          <a:p>
            <a:r>
              <a:rPr lang="en-US" sz="5000" b="1" i="0" dirty="0"/>
              <a:t>Application Acceleration</a:t>
            </a:r>
          </a:p>
        </p:txBody>
      </p:sp>
    </p:spTree>
    <p:extLst>
      <p:ext uri="{BB962C8B-B14F-4D97-AF65-F5344CB8AC3E}">
        <p14:creationId xmlns:p14="http://schemas.microsoft.com/office/powerpoint/2010/main" val="243879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B9FE-A5B5-49A1-B49E-A9898C8E3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Acceleration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E8654E-3192-4D3C-84BF-A8BA5265E82D}"/>
              </a:ext>
            </a:extLst>
          </p:cNvPr>
          <p:cNvSpPr/>
          <p:nvPr/>
        </p:nvSpPr>
        <p:spPr bwMode="auto">
          <a:xfrm>
            <a:off x="2409754" y="3157807"/>
            <a:ext cx="7692678" cy="24828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C1D2FD-D141-4D9A-94A0-41B49E40FA8B}"/>
              </a:ext>
            </a:extLst>
          </p:cNvPr>
          <p:cNvCxnSpPr/>
          <p:nvPr/>
        </p:nvCxnSpPr>
        <p:spPr bwMode="auto">
          <a:xfrm>
            <a:off x="2409754" y="3081412"/>
            <a:ext cx="3243307" cy="0"/>
          </a:xfrm>
          <a:prstGeom prst="line">
            <a:avLst/>
          </a:prstGeom>
          <a:noFill/>
          <a:ln w="28575" cap="flat" cmpd="sng" algn="ctr">
            <a:solidFill>
              <a:srgbClr val="0078C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9F83648F-B92B-495B-8AC1-BB8B0C690C02}"/>
              </a:ext>
            </a:extLst>
          </p:cNvPr>
          <p:cNvSpPr txBox="1">
            <a:spLocks/>
          </p:cNvSpPr>
          <p:nvPr/>
        </p:nvSpPr>
        <p:spPr>
          <a:xfrm>
            <a:off x="1837743" y="1401191"/>
            <a:ext cx="9650871" cy="731384"/>
          </a:xfrm>
          <a:prstGeom prst="rect">
            <a:avLst/>
          </a:prstGeom>
        </p:spPr>
        <p:txBody>
          <a:bodyPr>
            <a:noAutofit/>
          </a:bodyPr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Application acceleration for a faster user experience and optimized utilization</a:t>
            </a:r>
          </a:p>
          <a:p>
            <a:r>
              <a:rPr lang="en-US" sz="1600" dirty="0"/>
              <a:t>Technology for Application Acceleration</a:t>
            </a:r>
          </a:p>
          <a:p>
            <a:pPr marL="0" indent="0">
              <a:buFont typeface="Arial"/>
              <a:buNone/>
            </a:pP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6413B-3ABC-4C8D-99E0-C56525BFD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869" y="2553635"/>
            <a:ext cx="1126449" cy="11264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AAF4F3-3BB4-4A8B-9287-6BB7319D9EE6}"/>
              </a:ext>
            </a:extLst>
          </p:cNvPr>
          <p:cNvSpPr txBox="1"/>
          <p:nvPr/>
        </p:nvSpPr>
        <p:spPr>
          <a:xfrm>
            <a:off x="3055549" y="3389472"/>
            <a:ext cx="2043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TCP Optimization: </a:t>
            </a:r>
            <a:r>
              <a:rPr lang="en-US" sz="1400" dirty="0"/>
              <a:t>Improve application performance</a:t>
            </a:r>
          </a:p>
          <a:p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3A75C6-80E7-4DD8-ADC2-274C8EBA8C1F}"/>
              </a:ext>
            </a:extLst>
          </p:cNvPr>
          <p:cNvSpPr txBox="1"/>
          <p:nvPr/>
        </p:nvSpPr>
        <p:spPr>
          <a:xfrm>
            <a:off x="6473954" y="4585704"/>
            <a:ext cx="1976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RAM Caching: </a:t>
            </a:r>
            <a:br>
              <a:rPr lang="en-US" sz="1400" b="1" dirty="0"/>
            </a:br>
            <a:r>
              <a:rPr lang="en-US" sz="1400" dirty="0"/>
              <a:t>Faster page loads equal more revenue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EE2EBD-6FA1-4F12-9EFB-511308D3AC25}"/>
              </a:ext>
            </a:extLst>
          </p:cNvPr>
          <p:cNvSpPr/>
          <p:nvPr/>
        </p:nvSpPr>
        <p:spPr>
          <a:xfrm>
            <a:off x="4163477" y="4588761"/>
            <a:ext cx="19638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SSL Acceleration: </a:t>
            </a:r>
            <a:r>
              <a:rPr lang="en-US" sz="1400" dirty="0"/>
              <a:t>Secure applications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4A70AE-9E4B-442F-BAB4-6D0FC30880E7}"/>
              </a:ext>
            </a:extLst>
          </p:cNvPr>
          <p:cNvSpPr txBox="1"/>
          <p:nvPr/>
        </p:nvSpPr>
        <p:spPr>
          <a:xfrm>
            <a:off x="7875744" y="3389472"/>
            <a:ext cx="18333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Compression: </a:t>
            </a:r>
            <a:br>
              <a:rPr lang="en-US" sz="1400" b="1" dirty="0"/>
            </a:br>
            <a:r>
              <a:rPr lang="en-US" sz="1400" dirty="0"/>
              <a:t>Optimize any </a:t>
            </a:r>
            <a:br>
              <a:rPr lang="en-US" sz="1400" dirty="0"/>
            </a:br>
            <a:r>
              <a:rPr lang="en-US" sz="1400" dirty="0"/>
              <a:t>bandwidth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197584-E51D-4F9D-8471-D79D49272E10}"/>
              </a:ext>
            </a:extLst>
          </p:cNvPr>
          <p:cNvCxnSpPr/>
          <p:nvPr/>
        </p:nvCxnSpPr>
        <p:spPr bwMode="auto">
          <a:xfrm flipH="1">
            <a:off x="3208182" y="3680084"/>
            <a:ext cx="2692998" cy="1403749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49F50F-07A2-4207-954F-178BFDBDBD9F}"/>
              </a:ext>
            </a:extLst>
          </p:cNvPr>
          <p:cNvCxnSpPr/>
          <p:nvPr/>
        </p:nvCxnSpPr>
        <p:spPr bwMode="auto">
          <a:xfrm>
            <a:off x="6273289" y="3768065"/>
            <a:ext cx="0" cy="1613835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C0E4BA-D111-4585-A4C7-14CC4E207112}"/>
              </a:ext>
            </a:extLst>
          </p:cNvPr>
          <p:cNvCxnSpPr/>
          <p:nvPr/>
        </p:nvCxnSpPr>
        <p:spPr bwMode="auto">
          <a:xfrm>
            <a:off x="6722073" y="3680084"/>
            <a:ext cx="2692998" cy="1403749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4B3C4B-6FC2-41BF-9A50-3FF8E48656D3}"/>
              </a:ext>
            </a:extLst>
          </p:cNvPr>
          <p:cNvCxnSpPr/>
          <p:nvPr/>
        </p:nvCxnSpPr>
        <p:spPr bwMode="auto">
          <a:xfrm>
            <a:off x="6859125" y="3081412"/>
            <a:ext cx="3243307" cy="0"/>
          </a:xfrm>
          <a:prstGeom prst="line">
            <a:avLst/>
          </a:prstGeom>
          <a:noFill/>
          <a:ln w="28575" cap="flat" cmpd="sng" algn="ctr">
            <a:solidFill>
              <a:srgbClr val="0078C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Picture 14" descr="Connection Rate Protection.png">
            <a:extLst>
              <a:ext uri="{FF2B5EF4-FFF2-40B4-BE49-F238E27FC236}">
                <a16:creationId xmlns:a16="http://schemas.microsoft.com/office/drawing/2014/main" id="{0B0D1610-BE19-4D42-A23C-D4D8EBD94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8620" y="4215548"/>
            <a:ext cx="619760" cy="406400"/>
          </a:xfrm>
          <a:prstGeom prst="rect">
            <a:avLst/>
          </a:prstGeom>
        </p:spPr>
      </p:pic>
      <p:pic>
        <p:nvPicPr>
          <p:cNvPr id="16" name="Picture 15" descr="In0Memory Caching.png">
            <a:extLst>
              <a:ext uri="{FF2B5EF4-FFF2-40B4-BE49-F238E27FC236}">
                <a16:creationId xmlns:a16="http://schemas.microsoft.com/office/drawing/2014/main" id="{4BE31390-EEBE-4657-B2BD-F75DA8BE53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4907" y="4931400"/>
            <a:ext cx="627888" cy="530352"/>
          </a:xfrm>
          <a:prstGeom prst="rect">
            <a:avLst/>
          </a:prstGeom>
        </p:spPr>
      </p:pic>
      <p:pic>
        <p:nvPicPr>
          <p:cNvPr id="17" name="Picture 16" descr="Compression.png">
            <a:extLst>
              <a:ext uri="{FF2B5EF4-FFF2-40B4-BE49-F238E27FC236}">
                <a16:creationId xmlns:a16="http://schemas.microsoft.com/office/drawing/2014/main" id="{BB7E39A9-331A-4F65-9850-AC4D0785FF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7133" y="4128136"/>
            <a:ext cx="546608" cy="629920"/>
          </a:xfrm>
          <a:prstGeom prst="rect">
            <a:avLst/>
          </a:prstGeom>
        </p:spPr>
      </p:pic>
      <p:pic>
        <p:nvPicPr>
          <p:cNvPr id="18" name="Picture 17" descr="Data Acceleration and SSL Offload.png">
            <a:extLst>
              <a:ext uri="{FF2B5EF4-FFF2-40B4-BE49-F238E27FC236}">
                <a16:creationId xmlns:a16="http://schemas.microsoft.com/office/drawing/2014/main" id="{3089EFFC-84A5-4A47-8F48-230E5794DB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4837" y="4873415"/>
            <a:ext cx="548640" cy="62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55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86077" y="2069362"/>
            <a:ext cx="8270623" cy="1362075"/>
          </a:xfrm>
        </p:spPr>
        <p:txBody>
          <a:bodyPr/>
          <a:lstStyle/>
          <a:p>
            <a:r>
              <a:rPr lang="en-US" sz="5000" b="1" i="0" dirty="0"/>
              <a:t>ADC Platform</a:t>
            </a:r>
          </a:p>
        </p:txBody>
      </p:sp>
    </p:spTree>
    <p:extLst>
      <p:ext uri="{BB962C8B-B14F-4D97-AF65-F5344CB8AC3E}">
        <p14:creationId xmlns:p14="http://schemas.microsoft.com/office/powerpoint/2010/main" val="15569555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426F6EB-4DF9-479F-9191-4C84269C169B}"/>
              </a:ext>
            </a:extLst>
          </p:cNvPr>
          <p:cNvSpPr txBox="1">
            <a:spLocks/>
          </p:cNvSpPr>
          <p:nvPr/>
        </p:nvSpPr>
        <p:spPr>
          <a:xfrm>
            <a:off x="421257" y="470129"/>
            <a:ext cx="8391694" cy="456059"/>
          </a:xfrm>
          <a:prstGeom prst="rect">
            <a:avLst/>
          </a:prstGeom>
        </p:spPr>
        <p:txBody>
          <a:bodyPr vert="horz" lIns="130619" tIns="65309" rIns="130619" bIns="65309" rtlCol="0" anchor="ctr">
            <a:noAutofit/>
          </a:bodyPr>
          <a:lstStyle>
            <a:lvl1pPr algn="l" defTabSz="544224" rtl="0" eaLnBrk="1" latinLnBrk="0" hangingPunct="1">
              <a:spcBef>
                <a:spcPct val="0"/>
              </a:spcBef>
              <a:buNone/>
              <a:defRPr sz="3600" i="1" kern="1200">
                <a:solidFill>
                  <a:schemeClr val="accent2"/>
                </a:solidFill>
                <a:latin typeface="Roboto Light"/>
                <a:ea typeface="+mj-ea"/>
                <a:cs typeface="Roboto Light"/>
              </a:defRPr>
            </a:lvl1pPr>
          </a:lstStyle>
          <a:p>
            <a:r>
              <a:rPr lang="en-US" b="1" i="0" dirty="0"/>
              <a:t>TCP Connection Reuse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222AD1F-E204-46E3-B745-B0FDAF9B21FB}"/>
              </a:ext>
            </a:extLst>
          </p:cNvPr>
          <p:cNvSpPr txBox="1">
            <a:spLocks/>
          </p:cNvSpPr>
          <p:nvPr/>
        </p:nvSpPr>
        <p:spPr>
          <a:xfrm>
            <a:off x="756793" y="1221923"/>
            <a:ext cx="7720621" cy="1737974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Web servers need to manage</a:t>
            </a:r>
          </a:p>
          <a:p>
            <a:pPr lvl="1" fontAlgn="ctr"/>
            <a:r>
              <a:rPr lang="en-US" sz="1600" dirty="0">
                <a:ea typeface="ＭＳ Ｐゴシック" charset="-128"/>
              </a:rPr>
              <a:t>New clients (open new sessions)</a:t>
            </a:r>
          </a:p>
          <a:p>
            <a:pPr lvl="1" fontAlgn="ctr"/>
            <a:r>
              <a:rPr lang="en-US" sz="1600" dirty="0">
                <a:ea typeface="ＭＳ Ｐゴシック" charset="-128"/>
              </a:rPr>
              <a:t>Clients leaving (close sessions)</a:t>
            </a:r>
          </a:p>
          <a:p>
            <a:pPr lvl="1" fontAlgn="ctr"/>
            <a:r>
              <a:rPr lang="en-US" sz="1600" dirty="0">
                <a:ea typeface="ＭＳ Ｐゴシック" charset="-128"/>
              </a:rPr>
              <a:t>Maintain all connected clients sessions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FF1077-1C35-43D7-9A1D-8BA55276EC79}"/>
              </a:ext>
            </a:extLst>
          </p:cNvPr>
          <p:cNvSpPr/>
          <p:nvPr/>
        </p:nvSpPr>
        <p:spPr>
          <a:xfrm>
            <a:off x="835191" y="5497577"/>
            <a:ext cx="78330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Note: Web browsers keep their TCP connections open - even when all objects have been loaded</a:t>
            </a:r>
          </a:p>
        </p:txBody>
      </p:sp>
      <p:pic>
        <p:nvPicPr>
          <p:cNvPr id="16" name="Picture 15" descr="Product-Thunder_Hardware.png">
            <a:extLst>
              <a:ext uri="{FF2B5EF4-FFF2-40B4-BE49-F238E27FC236}">
                <a16:creationId xmlns:a16="http://schemas.microsoft.com/office/drawing/2014/main" id="{B5F74D98-25FB-47D6-B3BE-22A85695B1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40832" y="4007441"/>
            <a:ext cx="1237488" cy="327152"/>
          </a:xfrm>
          <a:prstGeom prst="rect">
            <a:avLst/>
          </a:prstGeom>
        </p:spPr>
      </p:pic>
      <p:pic>
        <p:nvPicPr>
          <p:cNvPr id="18" name="Picture 17" descr="User-Group 5.png">
            <a:extLst>
              <a:ext uri="{FF2B5EF4-FFF2-40B4-BE49-F238E27FC236}">
                <a16:creationId xmlns:a16="http://schemas.microsoft.com/office/drawing/2014/main" id="{089F50E2-25A1-43D6-A505-B6AC16683E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155" y="3662467"/>
            <a:ext cx="1249680" cy="62788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8855932-A357-4819-8797-C40E9D18DC05}"/>
              </a:ext>
            </a:extLst>
          </p:cNvPr>
          <p:cNvGrpSpPr/>
          <p:nvPr/>
        </p:nvGrpSpPr>
        <p:grpSpPr>
          <a:xfrm>
            <a:off x="10748561" y="3582254"/>
            <a:ext cx="1133856" cy="1064675"/>
            <a:chOff x="3424559" y="3887324"/>
            <a:chExt cx="850392" cy="798506"/>
          </a:xfrm>
        </p:grpSpPr>
        <p:pic>
          <p:nvPicPr>
            <p:cNvPr id="20" name="Picture 19" descr="Server.png">
              <a:extLst>
                <a:ext uri="{FF2B5EF4-FFF2-40B4-BE49-F238E27FC236}">
                  <a16:creationId xmlns:a16="http://schemas.microsoft.com/office/drawing/2014/main" id="{5FC986D2-8E87-494B-95BF-712D85140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3887324"/>
              <a:ext cx="850392" cy="245364"/>
            </a:xfrm>
            <a:prstGeom prst="rect">
              <a:avLst/>
            </a:prstGeom>
          </p:spPr>
        </p:pic>
        <p:pic>
          <p:nvPicPr>
            <p:cNvPr id="21" name="Picture 20" descr="Server.png">
              <a:extLst>
                <a:ext uri="{FF2B5EF4-FFF2-40B4-BE49-F238E27FC236}">
                  <a16:creationId xmlns:a16="http://schemas.microsoft.com/office/drawing/2014/main" id="{7A69E4A1-105A-40E8-A450-248B05AF6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163895"/>
              <a:ext cx="850392" cy="245364"/>
            </a:xfrm>
            <a:prstGeom prst="rect">
              <a:avLst/>
            </a:prstGeom>
          </p:spPr>
        </p:pic>
        <p:pic>
          <p:nvPicPr>
            <p:cNvPr id="22" name="Picture 21" descr="Server.png">
              <a:extLst>
                <a:ext uri="{FF2B5EF4-FFF2-40B4-BE49-F238E27FC236}">
                  <a16:creationId xmlns:a16="http://schemas.microsoft.com/office/drawing/2014/main" id="{4EB0D61E-FC4C-4C65-BC96-3048FF814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440466"/>
              <a:ext cx="850392" cy="245364"/>
            </a:xfrm>
            <a:prstGeom prst="rect">
              <a:avLst/>
            </a:prstGeom>
          </p:spPr>
        </p:pic>
      </p:grpSp>
      <p:sp>
        <p:nvSpPr>
          <p:cNvPr id="2" name="Cylinder 1">
            <a:extLst>
              <a:ext uri="{FF2B5EF4-FFF2-40B4-BE49-F238E27FC236}">
                <a16:creationId xmlns:a16="http://schemas.microsoft.com/office/drawing/2014/main" id="{13824630-20D0-45C6-81EE-A1D92736DED1}"/>
              </a:ext>
            </a:extLst>
          </p:cNvPr>
          <p:cNvSpPr/>
          <p:nvPr/>
        </p:nvSpPr>
        <p:spPr>
          <a:xfrm rot="16200000">
            <a:off x="4063670" y="1392482"/>
            <a:ext cx="178008" cy="3712162"/>
          </a:xfrm>
          <a:prstGeom prst="can">
            <a:avLst/>
          </a:prstGeom>
          <a:solidFill>
            <a:srgbClr val="C0000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Cylinder 29">
            <a:extLst>
              <a:ext uri="{FF2B5EF4-FFF2-40B4-BE49-F238E27FC236}">
                <a16:creationId xmlns:a16="http://schemas.microsoft.com/office/drawing/2014/main" id="{3932FFF4-57D0-418B-81C6-DC8443257DEF}"/>
              </a:ext>
            </a:extLst>
          </p:cNvPr>
          <p:cNvSpPr/>
          <p:nvPr/>
        </p:nvSpPr>
        <p:spPr>
          <a:xfrm rot="16200000">
            <a:off x="4063670" y="1717382"/>
            <a:ext cx="178008" cy="3712162"/>
          </a:xfrm>
          <a:prstGeom prst="can">
            <a:avLst/>
          </a:prstGeom>
          <a:solidFill>
            <a:srgbClr val="FF000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Cylinder 30">
            <a:extLst>
              <a:ext uri="{FF2B5EF4-FFF2-40B4-BE49-F238E27FC236}">
                <a16:creationId xmlns:a16="http://schemas.microsoft.com/office/drawing/2014/main" id="{C7E560E7-C0AA-4B2D-B51D-BBC0121C799F}"/>
              </a:ext>
            </a:extLst>
          </p:cNvPr>
          <p:cNvSpPr/>
          <p:nvPr/>
        </p:nvSpPr>
        <p:spPr>
          <a:xfrm rot="16200000">
            <a:off x="4063670" y="2028489"/>
            <a:ext cx="178008" cy="3712162"/>
          </a:xfrm>
          <a:prstGeom prst="can">
            <a:avLst/>
          </a:prstGeom>
          <a:solidFill>
            <a:srgbClr val="FFC00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Cylinder 31">
            <a:extLst>
              <a:ext uri="{FF2B5EF4-FFF2-40B4-BE49-F238E27FC236}">
                <a16:creationId xmlns:a16="http://schemas.microsoft.com/office/drawing/2014/main" id="{B1B3E482-1090-4748-B2A2-3CA4D5F5FD0E}"/>
              </a:ext>
            </a:extLst>
          </p:cNvPr>
          <p:cNvSpPr/>
          <p:nvPr/>
        </p:nvSpPr>
        <p:spPr>
          <a:xfrm rot="16200000">
            <a:off x="4063670" y="2330937"/>
            <a:ext cx="178008" cy="3712162"/>
          </a:xfrm>
          <a:prstGeom prst="can">
            <a:avLst/>
          </a:prstGeom>
          <a:solidFill>
            <a:srgbClr val="00B05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4" name="Cylinder 33">
            <a:extLst>
              <a:ext uri="{FF2B5EF4-FFF2-40B4-BE49-F238E27FC236}">
                <a16:creationId xmlns:a16="http://schemas.microsoft.com/office/drawing/2014/main" id="{B7A6878F-6410-4224-AE49-1D0DAFBDE3A9}"/>
              </a:ext>
            </a:extLst>
          </p:cNvPr>
          <p:cNvSpPr/>
          <p:nvPr/>
        </p:nvSpPr>
        <p:spPr>
          <a:xfrm rot="16200000">
            <a:off x="4060472" y="2638622"/>
            <a:ext cx="178008" cy="3712162"/>
          </a:xfrm>
          <a:prstGeom prst="can">
            <a:avLst/>
          </a:prstGeom>
          <a:solidFill>
            <a:srgbClr val="00B0F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Cylinder 34">
            <a:extLst>
              <a:ext uri="{FF2B5EF4-FFF2-40B4-BE49-F238E27FC236}">
                <a16:creationId xmlns:a16="http://schemas.microsoft.com/office/drawing/2014/main" id="{9E623882-00F1-46F0-9812-6145C3E21B6A}"/>
              </a:ext>
            </a:extLst>
          </p:cNvPr>
          <p:cNvSpPr/>
          <p:nvPr/>
        </p:nvSpPr>
        <p:spPr>
          <a:xfrm rot="16200000">
            <a:off x="4060472" y="2943422"/>
            <a:ext cx="178008" cy="3712162"/>
          </a:xfrm>
          <a:prstGeom prst="can">
            <a:avLst/>
          </a:prstGeom>
          <a:solidFill>
            <a:srgbClr val="00206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/>
          </a:p>
        </p:txBody>
      </p:sp>
      <p:sp>
        <p:nvSpPr>
          <p:cNvPr id="36" name="Cylinder 35">
            <a:extLst>
              <a:ext uri="{FF2B5EF4-FFF2-40B4-BE49-F238E27FC236}">
                <a16:creationId xmlns:a16="http://schemas.microsoft.com/office/drawing/2014/main" id="{39F92D7A-1D68-4104-9867-B7D057BC4FD9}"/>
              </a:ext>
            </a:extLst>
          </p:cNvPr>
          <p:cNvSpPr/>
          <p:nvPr/>
        </p:nvSpPr>
        <p:spPr>
          <a:xfrm rot="16200000">
            <a:off x="8630453" y="2214489"/>
            <a:ext cx="252580" cy="3725626"/>
          </a:xfrm>
          <a:prstGeom prst="can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Cylinder 36">
            <a:extLst>
              <a:ext uri="{FF2B5EF4-FFF2-40B4-BE49-F238E27FC236}">
                <a16:creationId xmlns:a16="http://schemas.microsoft.com/office/drawing/2014/main" id="{DD61A168-EBB5-4602-B94D-B063B4154067}"/>
              </a:ext>
            </a:extLst>
          </p:cNvPr>
          <p:cNvSpPr/>
          <p:nvPr/>
        </p:nvSpPr>
        <p:spPr>
          <a:xfrm rot="16200000">
            <a:off x="2055007" y="3115982"/>
            <a:ext cx="178008" cy="237922"/>
          </a:xfrm>
          <a:prstGeom prst="can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Cylinder 37">
            <a:extLst>
              <a:ext uri="{FF2B5EF4-FFF2-40B4-BE49-F238E27FC236}">
                <a16:creationId xmlns:a16="http://schemas.microsoft.com/office/drawing/2014/main" id="{154000AC-6E50-46A7-B8A6-65F1577220A1}"/>
              </a:ext>
            </a:extLst>
          </p:cNvPr>
          <p:cNvSpPr/>
          <p:nvPr/>
        </p:nvSpPr>
        <p:spPr>
          <a:xfrm rot="16200000">
            <a:off x="2055008" y="3454501"/>
            <a:ext cx="178008" cy="237922"/>
          </a:xfrm>
          <a:prstGeom prst="can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Cylinder 38">
            <a:extLst>
              <a:ext uri="{FF2B5EF4-FFF2-40B4-BE49-F238E27FC236}">
                <a16:creationId xmlns:a16="http://schemas.microsoft.com/office/drawing/2014/main" id="{A52C7C97-F41D-47E0-9F88-D6A550F46226}"/>
              </a:ext>
            </a:extLst>
          </p:cNvPr>
          <p:cNvSpPr/>
          <p:nvPr/>
        </p:nvSpPr>
        <p:spPr>
          <a:xfrm rot="16200000">
            <a:off x="2055008" y="3763614"/>
            <a:ext cx="178008" cy="237922"/>
          </a:xfrm>
          <a:prstGeom prst="can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5" name="Cylinder 44">
            <a:extLst>
              <a:ext uri="{FF2B5EF4-FFF2-40B4-BE49-F238E27FC236}">
                <a16:creationId xmlns:a16="http://schemas.microsoft.com/office/drawing/2014/main" id="{1E4B573A-1ABB-4387-9C16-F9BA5F16F54F}"/>
              </a:ext>
            </a:extLst>
          </p:cNvPr>
          <p:cNvSpPr/>
          <p:nvPr/>
        </p:nvSpPr>
        <p:spPr>
          <a:xfrm rot="16200000">
            <a:off x="2055008" y="4084635"/>
            <a:ext cx="178008" cy="237922"/>
          </a:xfrm>
          <a:prstGeom prst="can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" name="Cylinder 45">
            <a:extLst>
              <a:ext uri="{FF2B5EF4-FFF2-40B4-BE49-F238E27FC236}">
                <a16:creationId xmlns:a16="http://schemas.microsoft.com/office/drawing/2014/main" id="{62B30E7A-17A0-4684-9CD3-F51D0E75250B}"/>
              </a:ext>
            </a:extLst>
          </p:cNvPr>
          <p:cNvSpPr/>
          <p:nvPr/>
        </p:nvSpPr>
        <p:spPr>
          <a:xfrm rot="16200000">
            <a:off x="2061506" y="4372057"/>
            <a:ext cx="178008" cy="237922"/>
          </a:xfrm>
          <a:prstGeom prst="can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7" name="Cylinder 46">
            <a:extLst>
              <a:ext uri="{FF2B5EF4-FFF2-40B4-BE49-F238E27FC236}">
                <a16:creationId xmlns:a16="http://schemas.microsoft.com/office/drawing/2014/main" id="{BB973C40-0E14-495F-AD38-546C79602F4F}"/>
              </a:ext>
            </a:extLst>
          </p:cNvPr>
          <p:cNvSpPr/>
          <p:nvPr/>
        </p:nvSpPr>
        <p:spPr>
          <a:xfrm rot="16200000">
            <a:off x="2061506" y="4670800"/>
            <a:ext cx="178008" cy="237922"/>
          </a:xfrm>
          <a:prstGeom prst="can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7BA336C-9F71-4617-BE34-DFB212AFE568}"/>
              </a:ext>
            </a:extLst>
          </p:cNvPr>
          <p:cNvSpPr/>
          <p:nvPr/>
        </p:nvSpPr>
        <p:spPr>
          <a:xfrm>
            <a:off x="1948785" y="2914816"/>
            <a:ext cx="327152" cy="21976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187E614F-B182-4588-A36E-ABD73455C81A}"/>
              </a:ext>
            </a:extLst>
          </p:cNvPr>
          <p:cNvSpPr/>
          <p:nvPr/>
        </p:nvSpPr>
        <p:spPr>
          <a:xfrm>
            <a:off x="6437770" y="2960113"/>
            <a:ext cx="327152" cy="21976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5AD2E26-FF94-47EA-9D4B-FDA4747F14D5}"/>
              </a:ext>
            </a:extLst>
          </p:cNvPr>
          <p:cNvSpPr/>
          <p:nvPr/>
        </p:nvSpPr>
        <p:spPr>
          <a:xfrm>
            <a:off x="9505621" y="890300"/>
            <a:ext cx="327152" cy="21976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9" name="Cylinder 58">
            <a:extLst>
              <a:ext uri="{FF2B5EF4-FFF2-40B4-BE49-F238E27FC236}">
                <a16:creationId xmlns:a16="http://schemas.microsoft.com/office/drawing/2014/main" id="{5DDCB3E0-B7F7-4B04-8B00-728641BE87B3}"/>
              </a:ext>
            </a:extLst>
          </p:cNvPr>
          <p:cNvSpPr/>
          <p:nvPr/>
        </p:nvSpPr>
        <p:spPr>
          <a:xfrm rot="16200000">
            <a:off x="6628846" y="3979053"/>
            <a:ext cx="178008" cy="237922"/>
          </a:xfrm>
          <a:prstGeom prst="can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1" name="Cylinder 60">
            <a:extLst>
              <a:ext uri="{FF2B5EF4-FFF2-40B4-BE49-F238E27FC236}">
                <a16:creationId xmlns:a16="http://schemas.microsoft.com/office/drawing/2014/main" id="{456593DB-3907-4928-B118-4E716F4CCF7A}"/>
              </a:ext>
            </a:extLst>
          </p:cNvPr>
          <p:cNvSpPr/>
          <p:nvPr/>
        </p:nvSpPr>
        <p:spPr>
          <a:xfrm rot="16200000">
            <a:off x="6628846" y="3979053"/>
            <a:ext cx="178008" cy="237922"/>
          </a:xfrm>
          <a:prstGeom prst="can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2" name="Cylinder 61">
            <a:extLst>
              <a:ext uri="{FF2B5EF4-FFF2-40B4-BE49-F238E27FC236}">
                <a16:creationId xmlns:a16="http://schemas.microsoft.com/office/drawing/2014/main" id="{B1C3A081-13FF-4903-9603-D06798479527}"/>
              </a:ext>
            </a:extLst>
          </p:cNvPr>
          <p:cNvSpPr/>
          <p:nvPr/>
        </p:nvSpPr>
        <p:spPr>
          <a:xfrm rot="16200000">
            <a:off x="6628846" y="3974408"/>
            <a:ext cx="178008" cy="237922"/>
          </a:xfrm>
          <a:prstGeom prst="can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3" name="Cylinder 62">
            <a:extLst>
              <a:ext uri="{FF2B5EF4-FFF2-40B4-BE49-F238E27FC236}">
                <a16:creationId xmlns:a16="http://schemas.microsoft.com/office/drawing/2014/main" id="{22CF6F38-B481-4268-98BC-393448C95207}"/>
              </a:ext>
            </a:extLst>
          </p:cNvPr>
          <p:cNvSpPr/>
          <p:nvPr/>
        </p:nvSpPr>
        <p:spPr>
          <a:xfrm rot="16200000">
            <a:off x="6638323" y="3979053"/>
            <a:ext cx="178008" cy="237922"/>
          </a:xfrm>
          <a:prstGeom prst="can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4" name="Cylinder 63">
            <a:extLst>
              <a:ext uri="{FF2B5EF4-FFF2-40B4-BE49-F238E27FC236}">
                <a16:creationId xmlns:a16="http://schemas.microsoft.com/office/drawing/2014/main" id="{2FA57A20-0BF7-46B4-8944-A5160424B348}"/>
              </a:ext>
            </a:extLst>
          </p:cNvPr>
          <p:cNvSpPr/>
          <p:nvPr/>
        </p:nvSpPr>
        <p:spPr>
          <a:xfrm rot="16200000">
            <a:off x="6621623" y="3983698"/>
            <a:ext cx="178008" cy="237922"/>
          </a:xfrm>
          <a:prstGeom prst="can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6" name="Cylinder 65">
            <a:extLst>
              <a:ext uri="{FF2B5EF4-FFF2-40B4-BE49-F238E27FC236}">
                <a16:creationId xmlns:a16="http://schemas.microsoft.com/office/drawing/2014/main" id="{82B9862B-3237-4375-BCCD-F69161F4FAF8}"/>
              </a:ext>
            </a:extLst>
          </p:cNvPr>
          <p:cNvSpPr/>
          <p:nvPr/>
        </p:nvSpPr>
        <p:spPr>
          <a:xfrm rot="16200000">
            <a:off x="6621623" y="3969762"/>
            <a:ext cx="178008" cy="237922"/>
          </a:xfrm>
          <a:prstGeom prst="can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9642B38-5CA8-4AD1-9683-4438A0065DE6}"/>
              </a:ext>
            </a:extLst>
          </p:cNvPr>
          <p:cNvSpPr/>
          <p:nvPr/>
        </p:nvSpPr>
        <p:spPr>
          <a:xfrm>
            <a:off x="6534607" y="2950830"/>
            <a:ext cx="327152" cy="21976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19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0.30443 0.0030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21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-4.81481E-6 L 0.30443 0.0013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21" y="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25E-6 -3.7037E-6 L 0.30443 -0.0013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21" y="-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25E-6 -2.96296E-6 L 0.30443 -0.00254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21" y="-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29167E-6 -1.11111E-6 L 0.30443 -0.00092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21" y="-4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29167E-6 3.7037E-7 L 0.30443 3.7037E-7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21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66667E-6 -3.7037E-6 L 0.3056 -0.00301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73" y="-16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66667E-6 -3.7037E-6 L 0.30443 0.00139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21" y="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1.66667E-6 7.40741E-7 L 0.30443 -0.00139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21" y="-6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2.91667E-6 -3.7037E-6 L 0.30443 -0.00254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21" y="-13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6.25E-7 1.85185E-6 L 0.30443 -0.00093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21" y="-4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6.25E-7 3.7037E-6 L 0.30443 3.7037E-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5" grpId="0" animBg="1"/>
      <p:bldP spid="46" grpId="0" animBg="1"/>
      <p:bldP spid="47" grpId="0" animBg="1"/>
      <p:bldP spid="59" grpId="0" animBg="1"/>
      <p:bldP spid="61" grpId="0" animBg="1"/>
      <p:bldP spid="62" grpId="0" animBg="1"/>
      <p:bldP spid="63" grpId="0" animBg="1"/>
      <p:bldP spid="64" grpId="0" animBg="1"/>
      <p:bldP spid="6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0C32-5C8B-4704-95F5-D023BEB9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604" y="364668"/>
            <a:ext cx="10972800" cy="553892"/>
          </a:xfrm>
        </p:spPr>
        <p:txBody>
          <a:bodyPr/>
          <a:lstStyle/>
          <a:p>
            <a:r>
              <a:rPr lang="en-IN" b="1" i="0" dirty="0"/>
              <a:t>Connection Reuse :: Configuration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AB16439-83A5-4159-9D5A-82EF252A7DC8}"/>
              </a:ext>
            </a:extLst>
          </p:cNvPr>
          <p:cNvSpPr/>
          <p:nvPr/>
        </p:nvSpPr>
        <p:spPr>
          <a:xfrm>
            <a:off x="857535" y="3162925"/>
            <a:ext cx="4716462" cy="187166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dirty="0"/>
              <a:t>!</a:t>
            </a:r>
          </a:p>
          <a:p>
            <a:r>
              <a:rPr lang="en-IN" dirty="0" err="1"/>
              <a:t>slb</a:t>
            </a:r>
            <a:r>
              <a:rPr lang="en-IN" dirty="0"/>
              <a:t> template connection-reuse CR1</a:t>
            </a:r>
          </a:p>
          <a:p>
            <a:r>
              <a:rPr lang="en-IN" dirty="0"/>
              <a:t>  	timeout 1800</a:t>
            </a:r>
          </a:p>
          <a:p>
            <a:r>
              <a:rPr lang="en-IN" dirty="0"/>
              <a:t>  	keep-alive-conn preopen 10</a:t>
            </a:r>
          </a:p>
          <a:p>
            <a:r>
              <a:rPr lang="en-IN" dirty="0"/>
              <a:t>!</a:t>
            </a:r>
          </a:p>
          <a:p>
            <a:pPr algn="ctr"/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70D402-7842-488E-AC67-8423C88B2FD2}"/>
              </a:ext>
            </a:extLst>
          </p:cNvPr>
          <p:cNvSpPr txBox="1"/>
          <p:nvPr/>
        </p:nvSpPr>
        <p:spPr>
          <a:xfrm>
            <a:off x="7560387" y="1385791"/>
            <a:ext cx="30361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server S1 192.168.1.10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port 80 </a:t>
            </a:r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tcp</a:t>
            </a:r>
            <a:endParaRPr lang="en-IN" sz="1350" dirty="0">
              <a:solidFill>
                <a:srgbClr val="595959"/>
              </a:solidFill>
              <a:latin typeface="Roboto Light"/>
              <a:cs typeface="Roboto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7E0E2D-6F52-426D-8FBE-E764963AA6AD}"/>
              </a:ext>
            </a:extLst>
          </p:cNvPr>
          <p:cNvSpPr txBox="1"/>
          <p:nvPr/>
        </p:nvSpPr>
        <p:spPr>
          <a:xfrm>
            <a:off x="7560387" y="1913874"/>
            <a:ext cx="30361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server S2 192.168.1.20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port 80 </a:t>
            </a:r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tcp</a:t>
            </a:r>
            <a:endParaRPr lang="en-IN" sz="1350" dirty="0">
              <a:solidFill>
                <a:srgbClr val="595959"/>
              </a:solidFill>
              <a:latin typeface="Roboto Light"/>
              <a:cs typeface="Roboto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EEE1B1-ECFB-40A7-AFDB-F53CA7D0968E}"/>
              </a:ext>
            </a:extLst>
          </p:cNvPr>
          <p:cNvSpPr txBox="1"/>
          <p:nvPr/>
        </p:nvSpPr>
        <p:spPr>
          <a:xfrm>
            <a:off x="7560386" y="2506775"/>
            <a:ext cx="303617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service-group SG1 </a:t>
            </a:r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tcp</a:t>
            </a:r>
            <a:endParaRPr lang="en-IN" sz="1350" dirty="0">
              <a:solidFill>
                <a:srgbClr val="595959"/>
              </a:solidFill>
              <a:latin typeface="Roboto Light"/>
              <a:cs typeface="Roboto Light"/>
            </a:endParaRP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member S1 80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member S2 80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6F47D-9A64-4C6C-887F-AC0E62BB75E6}"/>
              </a:ext>
            </a:extLst>
          </p:cNvPr>
          <p:cNvSpPr txBox="1"/>
          <p:nvPr/>
        </p:nvSpPr>
        <p:spPr>
          <a:xfrm>
            <a:off x="7560387" y="3349884"/>
            <a:ext cx="3036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virtual-server VIP1 192.168.1.100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port 80 http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  service-group SG1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</a:t>
            </a:r>
            <a:r>
              <a:rPr lang="en-IN" sz="1350" dirty="0">
                <a:solidFill>
                  <a:srgbClr val="595959"/>
                </a:solidFill>
                <a:cs typeface="Roboto Light"/>
              </a:rPr>
              <a:t>   template connection-reuse CR1</a:t>
            </a:r>
            <a:endParaRPr lang="en-IN" sz="1350" dirty="0">
              <a:solidFill>
                <a:srgbClr val="595959"/>
              </a:solidFill>
              <a:latin typeface="Roboto Light"/>
              <a:cs typeface="Roboto Light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3888EFE-BF96-4802-B1E5-2B5C229FD746}"/>
              </a:ext>
            </a:extLst>
          </p:cNvPr>
          <p:cNvCxnSpPr>
            <a:cxnSpLocks/>
          </p:cNvCxnSpPr>
          <p:nvPr/>
        </p:nvCxnSpPr>
        <p:spPr>
          <a:xfrm>
            <a:off x="5573997" y="4089422"/>
            <a:ext cx="2207490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44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B9FE-A5B5-49A1-B49E-A9898C8E3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/>
              <a:t>SSL Acceleration</a:t>
            </a:r>
            <a:endParaRPr lang="en-IN" b="1" i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0768E-A2EE-43B8-B0CD-853D4A4320D5}"/>
              </a:ext>
            </a:extLst>
          </p:cNvPr>
          <p:cNvSpPr txBox="1">
            <a:spLocks/>
          </p:cNvSpPr>
          <p:nvPr/>
        </p:nvSpPr>
        <p:spPr>
          <a:xfrm>
            <a:off x="501625" y="1651962"/>
            <a:ext cx="9859748" cy="3554075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SSL Offload relieves the server of SSL tasks</a:t>
            </a:r>
          </a:p>
          <a:p>
            <a:r>
              <a:rPr lang="en-US" sz="1800" dirty="0"/>
              <a:t>Provides faster server response time and higher server scalability</a:t>
            </a:r>
          </a:p>
          <a:p>
            <a:r>
              <a:rPr lang="en-US" sz="1800" dirty="0"/>
              <a:t>Thunder receives HTTPS client traffic and sends HTTP traffic to the servers</a:t>
            </a:r>
          </a:p>
          <a:p>
            <a:endParaRPr lang="en-US" sz="1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47D4A3-56E8-4A4E-8021-CD757EFC487E}"/>
              </a:ext>
            </a:extLst>
          </p:cNvPr>
          <p:cNvGrpSpPr/>
          <p:nvPr/>
        </p:nvGrpSpPr>
        <p:grpSpPr>
          <a:xfrm>
            <a:off x="2726994" y="3914074"/>
            <a:ext cx="4742975" cy="1172317"/>
            <a:chOff x="1921196" y="2976347"/>
            <a:chExt cx="4742975" cy="1172317"/>
          </a:xfrm>
        </p:grpSpPr>
        <p:sp>
          <p:nvSpPr>
            <p:cNvPr id="8" name="Right Arrow 3">
              <a:extLst>
                <a:ext uri="{FF2B5EF4-FFF2-40B4-BE49-F238E27FC236}">
                  <a16:creationId xmlns:a16="http://schemas.microsoft.com/office/drawing/2014/main" id="{46452A1C-D01C-4BE4-BC4B-DB4BD300D7AB}"/>
                </a:ext>
              </a:extLst>
            </p:cNvPr>
            <p:cNvSpPr/>
            <p:nvPr/>
          </p:nvSpPr>
          <p:spPr bwMode="auto">
            <a:xfrm>
              <a:off x="1921196" y="3881234"/>
              <a:ext cx="2505406" cy="267430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9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5D45AB-F328-4F33-A562-6C4E305A4665}"/>
                </a:ext>
              </a:extLst>
            </p:cNvPr>
            <p:cNvSpPr txBox="1"/>
            <p:nvPr/>
          </p:nvSpPr>
          <p:spPr>
            <a:xfrm>
              <a:off x="2829356" y="2986636"/>
              <a:ext cx="6890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HTTPS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07E4495-415D-4793-84A4-B6C04CD21743}"/>
                </a:ext>
              </a:extLst>
            </p:cNvPr>
            <p:cNvSpPr txBox="1"/>
            <p:nvPr/>
          </p:nvSpPr>
          <p:spPr>
            <a:xfrm>
              <a:off x="6080508" y="2976347"/>
              <a:ext cx="5836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HTTP</a:t>
              </a:r>
            </a:p>
          </p:txBody>
        </p:sp>
      </p:grpSp>
      <p:pic>
        <p:nvPicPr>
          <p:cNvPr id="14" name="Picture 13" descr="Product-Thunder_Hardware.png">
            <a:extLst>
              <a:ext uri="{FF2B5EF4-FFF2-40B4-BE49-F238E27FC236}">
                <a16:creationId xmlns:a16="http://schemas.microsoft.com/office/drawing/2014/main" id="{8473528D-55FA-4881-8AAD-5F665A45E9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71774" y="4780365"/>
            <a:ext cx="1237488" cy="327152"/>
          </a:xfrm>
          <a:prstGeom prst="rect">
            <a:avLst/>
          </a:prstGeom>
        </p:spPr>
      </p:pic>
      <p:pic>
        <p:nvPicPr>
          <p:cNvPr id="15" name="Picture 14" descr="User-Group 5.png">
            <a:extLst>
              <a:ext uri="{FF2B5EF4-FFF2-40B4-BE49-F238E27FC236}">
                <a16:creationId xmlns:a16="http://schemas.microsoft.com/office/drawing/2014/main" id="{8FC8152E-7130-4C44-AF16-F91605B656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787" y="4487548"/>
            <a:ext cx="1249680" cy="62788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F116B36-E5C2-4FBB-B5E0-B8EF7301C78A}"/>
              </a:ext>
            </a:extLst>
          </p:cNvPr>
          <p:cNvGrpSpPr/>
          <p:nvPr/>
        </p:nvGrpSpPr>
        <p:grpSpPr>
          <a:xfrm>
            <a:off x="8590878" y="4448767"/>
            <a:ext cx="1133856" cy="1064675"/>
            <a:chOff x="3424559" y="3887324"/>
            <a:chExt cx="850392" cy="798506"/>
          </a:xfrm>
        </p:grpSpPr>
        <p:pic>
          <p:nvPicPr>
            <p:cNvPr id="17" name="Picture 16" descr="Server.png">
              <a:extLst>
                <a:ext uri="{FF2B5EF4-FFF2-40B4-BE49-F238E27FC236}">
                  <a16:creationId xmlns:a16="http://schemas.microsoft.com/office/drawing/2014/main" id="{3807B365-C725-4539-A4E1-1FEBB7336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3887324"/>
              <a:ext cx="850392" cy="245364"/>
            </a:xfrm>
            <a:prstGeom prst="rect">
              <a:avLst/>
            </a:prstGeom>
          </p:spPr>
        </p:pic>
        <p:pic>
          <p:nvPicPr>
            <p:cNvPr id="18" name="Picture 17" descr="Server.png">
              <a:extLst>
                <a:ext uri="{FF2B5EF4-FFF2-40B4-BE49-F238E27FC236}">
                  <a16:creationId xmlns:a16="http://schemas.microsoft.com/office/drawing/2014/main" id="{2E89AFD9-1DD3-47E6-88C3-CB3CA1E13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163895"/>
              <a:ext cx="850392" cy="245364"/>
            </a:xfrm>
            <a:prstGeom prst="rect">
              <a:avLst/>
            </a:prstGeom>
          </p:spPr>
        </p:pic>
        <p:pic>
          <p:nvPicPr>
            <p:cNvPr id="19" name="Picture 18" descr="Server.png">
              <a:extLst>
                <a:ext uri="{FF2B5EF4-FFF2-40B4-BE49-F238E27FC236}">
                  <a16:creationId xmlns:a16="http://schemas.microsoft.com/office/drawing/2014/main" id="{A9615F10-272B-4871-9683-D0AD31B56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440466"/>
              <a:ext cx="850392" cy="245364"/>
            </a:xfrm>
            <a:prstGeom prst="rect">
              <a:avLst/>
            </a:prstGeom>
          </p:spPr>
        </p:pic>
      </p:grpSp>
      <p:pic>
        <p:nvPicPr>
          <p:cNvPr id="20" name="Picture 19" descr="Lock-On_Secured.png">
            <a:extLst>
              <a:ext uri="{FF2B5EF4-FFF2-40B4-BE49-F238E27FC236}">
                <a16:creationId xmlns:a16="http://schemas.microsoft.com/office/drawing/2014/main" id="{8CA1A81F-E19A-4E07-8D59-D31117FFFE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6860" y="4181272"/>
            <a:ext cx="489712" cy="627888"/>
          </a:xfrm>
          <a:prstGeom prst="rect">
            <a:avLst/>
          </a:prstGeom>
        </p:spPr>
      </p:pic>
      <p:pic>
        <p:nvPicPr>
          <p:cNvPr id="21" name="Picture 20" descr="Lock-Off_Non Secured.png">
            <a:extLst>
              <a:ext uri="{FF2B5EF4-FFF2-40B4-BE49-F238E27FC236}">
                <a16:creationId xmlns:a16="http://schemas.microsoft.com/office/drawing/2014/main" id="{8068F7A2-4E46-4FD0-AF09-4B6165B689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306" y="4147594"/>
            <a:ext cx="489712" cy="627888"/>
          </a:xfrm>
          <a:prstGeom prst="rect">
            <a:avLst/>
          </a:prstGeom>
        </p:spPr>
      </p:pic>
      <p:sp>
        <p:nvSpPr>
          <p:cNvPr id="22" name="Right Arrow 3">
            <a:extLst>
              <a:ext uri="{FF2B5EF4-FFF2-40B4-BE49-F238E27FC236}">
                <a16:creationId xmlns:a16="http://schemas.microsoft.com/office/drawing/2014/main" id="{1413DB38-0580-44CC-AFF4-B8FE168113CA}"/>
              </a:ext>
            </a:extLst>
          </p:cNvPr>
          <p:cNvSpPr/>
          <p:nvPr/>
        </p:nvSpPr>
        <p:spPr bwMode="auto">
          <a:xfrm>
            <a:off x="5948636" y="4837646"/>
            <a:ext cx="2505406" cy="267430"/>
          </a:xfrm>
          <a:prstGeom prst="rightArrow">
            <a:avLst/>
          </a:prstGeom>
          <a:solidFill>
            <a:srgbClr val="0078C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</a:endParaRPr>
          </a:p>
        </p:txBody>
      </p:sp>
      <p:pic>
        <p:nvPicPr>
          <p:cNvPr id="23" name="Picture 22" descr="Password Protection.png">
            <a:extLst>
              <a:ext uri="{FF2B5EF4-FFF2-40B4-BE49-F238E27FC236}">
                <a16:creationId xmlns:a16="http://schemas.microsoft.com/office/drawing/2014/main" id="{E95F535C-F1C3-4C75-8DF9-18022628E1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070" y="5689737"/>
            <a:ext cx="414594" cy="56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865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0990A-7B7A-4A7F-85FC-16EDF4F06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SSL Offloading :: Configuration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4C34AB7-2F3D-4776-9C14-54F350F95BDD}"/>
              </a:ext>
            </a:extLst>
          </p:cNvPr>
          <p:cNvSpPr/>
          <p:nvPr/>
        </p:nvSpPr>
        <p:spPr>
          <a:xfrm>
            <a:off x="857535" y="3162925"/>
            <a:ext cx="4716462" cy="187166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dirty="0"/>
              <a:t>! </a:t>
            </a:r>
          </a:p>
          <a:p>
            <a:r>
              <a:rPr lang="en-IN" dirty="0" err="1"/>
              <a:t>slb</a:t>
            </a:r>
            <a:r>
              <a:rPr lang="en-IN" dirty="0"/>
              <a:t> template client-</a:t>
            </a:r>
            <a:r>
              <a:rPr lang="en-IN" dirty="0" err="1"/>
              <a:t>ssl</a:t>
            </a:r>
            <a:r>
              <a:rPr lang="en-IN" dirty="0"/>
              <a:t> SSL</a:t>
            </a:r>
          </a:p>
          <a:p>
            <a:r>
              <a:rPr lang="en-IN" dirty="0"/>
              <a:t> 	 cert </a:t>
            </a:r>
            <a:r>
              <a:rPr lang="en-IN" dirty="0" err="1"/>
              <a:t>SSL_cert</a:t>
            </a:r>
            <a:endParaRPr lang="en-IN" dirty="0"/>
          </a:p>
          <a:p>
            <a:r>
              <a:rPr lang="en-IN" dirty="0"/>
              <a:t> 	 key </a:t>
            </a:r>
            <a:r>
              <a:rPr lang="en-IN" dirty="0" err="1"/>
              <a:t>SSL_cert</a:t>
            </a:r>
            <a:endParaRPr lang="en-IN" dirty="0"/>
          </a:p>
          <a:p>
            <a:r>
              <a:rPr lang="en-IN" dirty="0"/>
              <a:t>!</a:t>
            </a:r>
          </a:p>
          <a:p>
            <a:pPr algn="ctr"/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A3DA20-049B-4F3C-B690-7BA97C1A1B00}"/>
              </a:ext>
            </a:extLst>
          </p:cNvPr>
          <p:cNvSpPr txBox="1"/>
          <p:nvPr/>
        </p:nvSpPr>
        <p:spPr>
          <a:xfrm>
            <a:off x="7560387" y="1385791"/>
            <a:ext cx="30361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server S1 192.168.1.10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port 80 </a:t>
            </a:r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tcp</a:t>
            </a:r>
            <a:endParaRPr lang="en-IN" sz="1350" dirty="0">
              <a:solidFill>
                <a:srgbClr val="595959"/>
              </a:solidFill>
              <a:latin typeface="Roboto Light"/>
              <a:cs typeface="Roboto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BD9913-304B-465F-B5CD-4FA3E5D9264C}"/>
              </a:ext>
            </a:extLst>
          </p:cNvPr>
          <p:cNvSpPr txBox="1"/>
          <p:nvPr/>
        </p:nvSpPr>
        <p:spPr>
          <a:xfrm>
            <a:off x="7560387" y="1913874"/>
            <a:ext cx="30361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server S2 192.168.1.20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port 80 </a:t>
            </a:r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tcp</a:t>
            </a:r>
            <a:endParaRPr lang="en-IN" sz="1350" dirty="0">
              <a:solidFill>
                <a:srgbClr val="595959"/>
              </a:solidFill>
              <a:latin typeface="Roboto Light"/>
              <a:cs typeface="Roboto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64D2F4-D4E9-41A0-ACFC-EFF16E7CF1F1}"/>
              </a:ext>
            </a:extLst>
          </p:cNvPr>
          <p:cNvSpPr txBox="1"/>
          <p:nvPr/>
        </p:nvSpPr>
        <p:spPr>
          <a:xfrm>
            <a:off x="7560386" y="2506775"/>
            <a:ext cx="303617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service-group SG1 </a:t>
            </a:r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tcp</a:t>
            </a:r>
            <a:endParaRPr lang="en-IN" sz="1350" dirty="0">
              <a:solidFill>
                <a:srgbClr val="595959"/>
              </a:solidFill>
              <a:latin typeface="Roboto Light"/>
              <a:cs typeface="Roboto Light"/>
            </a:endParaRP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member S1 80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member S2 80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42CEB2-6B49-4E13-A66E-6DF6CFCEC941}"/>
              </a:ext>
            </a:extLst>
          </p:cNvPr>
          <p:cNvSpPr txBox="1"/>
          <p:nvPr/>
        </p:nvSpPr>
        <p:spPr>
          <a:xfrm>
            <a:off x="7560387" y="3349884"/>
            <a:ext cx="3036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virtual-server VIP1 192.168.1.100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port 443 https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  service-group SG1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</a:t>
            </a:r>
            <a:r>
              <a:rPr lang="en-IN" sz="1350" dirty="0">
                <a:solidFill>
                  <a:srgbClr val="595959"/>
                </a:solidFill>
                <a:cs typeface="Roboto Light"/>
              </a:rPr>
              <a:t>   template client-</a:t>
            </a:r>
            <a:r>
              <a:rPr lang="en-IN" sz="1350" dirty="0" err="1">
                <a:solidFill>
                  <a:srgbClr val="595959"/>
                </a:solidFill>
                <a:cs typeface="Roboto Light"/>
              </a:rPr>
              <a:t>ssl</a:t>
            </a:r>
            <a:r>
              <a:rPr lang="en-IN" sz="1350" dirty="0">
                <a:solidFill>
                  <a:srgbClr val="595959"/>
                </a:solidFill>
                <a:cs typeface="Roboto Light"/>
              </a:rPr>
              <a:t> CR1</a:t>
            </a:r>
            <a:endParaRPr lang="en-IN" sz="1350" dirty="0">
              <a:solidFill>
                <a:srgbClr val="595959"/>
              </a:solidFill>
              <a:latin typeface="Roboto Light"/>
              <a:cs typeface="Roboto Light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8B9646-47E3-4233-ACE7-C27AD380B7BA}"/>
              </a:ext>
            </a:extLst>
          </p:cNvPr>
          <p:cNvCxnSpPr>
            <a:cxnSpLocks/>
          </p:cNvCxnSpPr>
          <p:nvPr/>
        </p:nvCxnSpPr>
        <p:spPr>
          <a:xfrm>
            <a:off x="5573997" y="4089422"/>
            <a:ext cx="2207490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1FF5675-F07E-4448-9071-4DC23DB7C405}"/>
              </a:ext>
            </a:extLst>
          </p:cNvPr>
          <p:cNvSpPr txBox="1"/>
          <p:nvPr/>
        </p:nvSpPr>
        <p:spPr>
          <a:xfrm>
            <a:off x="748145" y="1304925"/>
            <a:ext cx="5995555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600" spc="0" dirty="0">
                <a:ea typeface="Roboto Light" charset="0"/>
                <a:cs typeface="Roboto Light" charset="0"/>
              </a:rPr>
              <a:t>Import/Create the certificate and Key to A10 thunder</a:t>
            </a:r>
          </a:p>
          <a:p>
            <a:pPr marL="0" indent="0">
              <a:buFontTx/>
              <a:buNone/>
            </a:pPr>
            <a:r>
              <a:rPr lang="en-IN" sz="1600" dirty="0">
                <a:ea typeface="Roboto Light" charset="0"/>
                <a:cs typeface="Roboto Light" charset="0"/>
              </a:rPr>
              <a:t>ADC &gt; SSL Management</a:t>
            </a:r>
            <a:endParaRPr lang="en-IN" sz="1600" spc="0" dirty="0"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05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0990A-7B7A-4A7F-85FC-16EDF4F06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604" y="374002"/>
            <a:ext cx="11587396" cy="553892"/>
          </a:xfrm>
        </p:spPr>
        <p:txBody>
          <a:bodyPr/>
          <a:lstStyle/>
          <a:p>
            <a:r>
              <a:rPr lang="en-IN" b="1" i="0" dirty="0"/>
              <a:t>SSL Offloading with backend encryption :: Configuration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4C34AB7-2F3D-4776-9C14-54F350F95BDD}"/>
              </a:ext>
            </a:extLst>
          </p:cNvPr>
          <p:cNvSpPr/>
          <p:nvPr/>
        </p:nvSpPr>
        <p:spPr>
          <a:xfrm>
            <a:off x="857535" y="3162925"/>
            <a:ext cx="4716462" cy="187166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dirty="0"/>
              <a:t>! </a:t>
            </a:r>
          </a:p>
          <a:p>
            <a:r>
              <a:rPr lang="en-IN" dirty="0" err="1"/>
              <a:t>slb</a:t>
            </a:r>
            <a:r>
              <a:rPr lang="en-IN" dirty="0"/>
              <a:t> template client-</a:t>
            </a:r>
            <a:r>
              <a:rPr lang="en-IN" dirty="0" err="1"/>
              <a:t>ssl</a:t>
            </a:r>
            <a:r>
              <a:rPr lang="en-IN" dirty="0"/>
              <a:t> SSL</a:t>
            </a:r>
          </a:p>
          <a:p>
            <a:r>
              <a:rPr lang="en-IN" dirty="0"/>
              <a:t> 	 cert </a:t>
            </a:r>
            <a:r>
              <a:rPr lang="en-IN" dirty="0" err="1"/>
              <a:t>SSL_cert</a:t>
            </a:r>
            <a:endParaRPr lang="en-IN" dirty="0"/>
          </a:p>
          <a:p>
            <a:r>
              <a:rPr lang="en-IN" dirty="0"/>
              <a:t> 	 key </a:t>
            </a:r>
            <a:r>
              <a:rPr lang="en-IN" dirty="0" err="1"/>
              <a:t>SSL_cert</a:t>
            </a:r>
            <a:endParaRPr lang="en-IN" dirty="0"/>
          </a:p>
          <a:p>
            <a:r>
              <a:rPr lang="en-IN" dirty="0"/>
              <a:t>!</a:t>
            </a:r>
          </a:p>
          <a:p>
            <a:pPr algn="ctr"/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A3DA20-049B-4F3C-B690-7BA97C1A1B00}"/>
              </a:ext>
            </a:extLst>
          </p:cNvPr>
          <p:cNvSpPr txBox="1"/>
          <p:nvPr/>
        </p:nvSpPr>
        <p:spPr>
          <a:xfrm>
            <a:off x="7560387" y="1385791"/>
            <a:ext cx="30361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server S1 192.168.1.10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port 80 </a:t>
            </a:r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tcp</a:t>
            </a:r>
            <a:endParaRPr lang="en-IN" sz="1350" dirty="0">
              <a:solidFill>
                <a:srgbClr val="595959"/>
              </a:solidFill>
              <a:latin typeface="Roboto Light"/>
              <a:cs typeface="Roboto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BD9913-304B-465F-B5CD-4FA3E5D9264C}"/>
              </a:ext>
            </a:extLst>
          </p:cNvPr>
          <p:cNvSpPr txBox="1"/>
          <p:nvPr/>
        </p:nvSpPr>
        <p:spPr>
          <a:xfrm>
            <a:off x="7560387" y="1913874"/>
            <a:ext cx="30361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server S2 192.168.1.20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port 80 </a:t>
            </a:r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tcp</a:t>
            </a:r>
            <a:endParaRPr lang="en-IN" sz="1350" dirty="0">
              <a:solidFill>
                <a:srgbClr val="595959"/>
              </a:solidFill>
              <a:latin typeface="Roboto Light"/>
              <a:cs typeface="Roboto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64D2F4-D4E9-41A0-ACFC-EFF16E7CF1F1}"/>
              </a:ext>
            </a:extLst>
          </p:cNvPr>
          <p:cNvSpPr txBox="1"/>
          <p:nvPr/>
        </p:nvSpPr>
        <p:spPr>
          <a:xfrm>
            <a:off x="7560386" y="2506775"/>
            <a:ext cx="303617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service-group SG1 </a:t>
            </a:r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tcp</a:t>
            </a:r>
            <a:endParaRPr lang="en-IN" sz="1350" dirty="0">
              <a:solidFill>
                <a:srgbClr val="595959"/>
              </a:solidFill>
              <a:latin typeface="Roboto Light"/>
              <a:cs typeface="Roboto Light"/>
            </a:endParaRP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member S1 80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member S2 80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42CEB2-6B49-4E13-A66E-6DF6CFCEC941}"/>
              </a:ext>
            </a:extLst>
          </p:cNvPr>
          <p:cNvSpPr txBox="1"/>
          <p:nvPr/>
        </p:nvSpPr>
        <p:spPr>
          <a:xfrm>
            <a:off x="7560387" y="3349884"/>
            <a:ext cx="303617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virtual-server VIP1 192.168.1.100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port 443 https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  service-group SG1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</a:t>
            </a:r>
            <a:r>
              <a:rPr lang="en-IN" sz="1350" dirty="0">
                <a:solidFill>
                  <a:srgbClr val="595959"/>
                </a:solidFill>
                <a:cs typeface="Roboto Light"/>
              </a:rPr>
              <a:t>   template client-</a:t>
            </a:r>
            <a:r>
              <a:rPr lang="en-IN" sz="1350" dirty="0" err="1">
                <a:solidFill>
                  <a:srgbClr val="595959"/>
                </a:solidFill>
                <a:cs typeface="Roboto Light"/>
              </a:rPr>
              <a:t>ssl</a:t>
            </a:r>
            <a:r>
              <a:rPr lang="en-IN" sz="1350" dirty="0">
                <a:solidFill>
                  <a:srgbClr val="595959"/>
                </a:solidFill>
                <a:cs typeface="Roboto Light"/>
              </a:rPr>
              <a:t> CR1</a:t>
            </a:r>
          </a:p>
          <a:p>
            <a:r>
              <a:rPr lang="en-IN" sz="1350" dirty="0">
                <a:solidFill>
                  <a:srgbClr val="595959"/>
                </a:solidFill>
                <a:cs typeface="Roboto Light"/>
              </a:rPr>
              <a:t>    template server-</a:t>
            </a:r>
            <a:r>
              <a:rPr lang="en-IN" sz="1350" dirty="0" err="1">
                <a:solidFill>
                  <a:srgbClr val="595959"/>
                </a:solidFill>
                <a:cs typeface="Roboto Light"/>
              </a:rPr>
              <a:t>ssl</a:t>
            </a:r>
            <a:r>
              <a:rPr lang="en-IN" sz="1350" dirty="0">
                <a:solidFill>
                  <a:srgbClr val="595959"/>
                </a:solidFill>
                <a:cs typeface="Roboto Light"/>
              </a:rPr>
              <a:t> </a:t>
            </a:r>
            <a:r>
              <a:rPr lang="en-IN" sz="1350" dirty="0" err="1">
                <a:solidFill>
                  <a:srgbClr val="595959"/>
                </a:solidFill>
                <a:cs typeface="Roboto Light"/>
              </a:rPr>
              <a:t>svssl</a:t>
            </a:r>
            <a:endParaRPr lang="en-IN" sz="1350" dirty="0">
              <a:solidFill>
                <a:srgbClr val="595959"/>
              </a:solidFill>
              <a:latin typeface="Roboto Light"/>
              <a:cs typeface="Roboto Light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8B9646-47E3-4233-ACE7-C27AD380B7BA}"/>
              </a:ext>
            </a:extLst>
          </p:cNvPr>
          <p:cNvCxnSpPr>
            <a:cxnSpLocks/>
          </p:cNvCxnSpPr>
          <p:nvPr/>
        </p:nvCxnSpPr>
        <p:spPr>
          <a:xfrm>
            <a:off x="5573997" y="4089422"/>
            <a:ext cx="2207490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1FF5675-F07E-4448-9071-4DC23DB7C405}"/>
              </a:ext>
            </a:extLst>
          </p:cNvPr>
          <p:cNvSpPr txBox="1"/>
          <p:nvPr/>
        </p:nvSpPr>
        <p:spPr>
          <a:xfrm>
            <a:off x="748145" y="1304925"/>
            <a:ext cx="5995555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2400" spc="0" dirty="0">
                <a:ea typeface="Roboto Light" charset="0"/>
                <a:cs typeface="Roboto Light" charset="0"/>
              </a:rPr>
              <a:t>Import/Create the certificate and Key to A10 thunder</a:t>
            </a:r>
          </a:p>
          <a:p>
            <a:pPr marL="0" indent="0">
              <a:buFontTx/>
              <a:buNone/>
            </a:pPr>
            <a:r>
              <a:rPr lang="en-IN" sz="2400" dirty="0">
                <a:ea typeface="Roboto Light" charset="0"/>
                <a:cs typeface="Roboto Light" charset="0"/>
              </a:rPr>
              <a:t>ADC &gt; SSL Management</a:t>
            </a:r>
            <a:endParaRPr lang="en-IN" sz="2400" spc="0" dirty="0">
              <a:ea typeface="Roboto Light" charset="0"/>
              <a:cs typeface="Roboto Light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C3F8F1A-43AF-42CA-A0B7-D363E6AA4E2F}"/>
              </a:ext>
            </a:extLst>
          </p:cNvPr>
          <p:cNvSpPr/>
          <p:nvPr/>
        </p:nvSpPr>
        <p:spPr>
          <a:xfrm>
            <a:off x="860715" y="5271535"/>
            <a:ext cx="4716462" cy="42072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dirty="0" err="1"/>
              <a:t>slb</a:t>
            </a:r>
            <a:r>
              <a:rPr lang="en-IN" dirty="0"/>
              <a:t> template server-</a:t>
            </a:r>
            <a:r>
              <a:rPr lang="en-IN" dirty="0" err="1"/>
              <a:t>ssl</a:t>
            </a:r>
            <a:r>
              <a:rPr lang="en-IN" dirty="0"/>
              <a:t> </a:t>
            </a:r>
            <a:r>
              <a:rPr lang="en-IN" dirty="0" err="1"/>
              <a:t>svssl</a:t>
            </a:r>
            <a:endParaRPr lang="en-IN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15FC351-0214-42F5-BCB2-CD9CE4A34F82}"/>
              </a:ext>
            </a:extLst>
          </p:cNvPr>
          <p:cNvCxnSpPr>
            <a:cxnSpLocks/>
          </p:cNvCxnSpPr>
          <p:nvPr/>
        </p:nvCxnSpPr>
        <p:spPr>
          <a:xfrm flipV="1">
            <a:off x="5577177" y="4359564"/>
            <a:ext cx="2207490" cy="112916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03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9" grpId="0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B9FE-A5B5-49A1-B49E-A9898C8E3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/>
              <a:t>RAM Caching</a:t>
            </a:r>
            <a:endParaRPr lang="en-IN" b="1" i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8E358-BB5B-4EA0-9345-9742A31888C2}"/>
              </a:ext>
            </a:extLst>
          </p:cNvPr>
          <p:cNvSpPr txBox="1">
            <a:spLocks/>
          </p:cNvSpPr>
          <p:nvPr/>
        </p:nvSpPr>
        <p:spPr>
          <a:xfrm>
            <a:off x="940136" y="1345917"/>
            <a:ext cx="10231956" cy="3554075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dirty="0"/>
              <a:t>RAM caching optimizes network transactions for the user, network and Web servers</a:t>
            </a:r>
          </a:p>
          <a:p>
            <a:r>
              <a:rPr lang="en-US" sz="1400" dirty="0"/>
              <a:t>Caches HTTP/HTTPS static and dynamic content in Thunder RAM </a:t>
            </a:r>
          </a:p>
          <a:p>
            <a:r>
              <a:rPr lang="en-US" sz="1400" dirty="0"/>
              <a:t>Delivers cached objects to clients directly from the Thunder ADC cache, offloading servers</a:t>
            </a:r>
          </a:p>
          <a:p>
            <a:r>
              <a:rPr lang="en-US" sz="1400" dirty="0"/>
              <a:t>Provides faster client download time and higher server scalability</a:t>
            </a:r>
          </a:p>
          <a:p>
            <a:endParaRPr lang="en-US" dirty="0"/>
          </a:p>
        </p:txBody>
      </p:sp>
      <p:pic>
        <p:nvPicPr>
          <p:cNvPr id="21" name="Picture 20" descr="Product-Thunder_Hardware.png">
            <a:extLst>
              <a:ext uri="{FF2B5EF4-FFF2-40B4-BE49-F238E27FC236}">
                <a16:creationId xmlns:a16="http://schemas.microsoft.com/office/drawing/2014/main" id="{C262C528-4130-41A2-9F34-8C73556994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40832" y="4007441"/>
            <a:ext cx="1237488" cy="327152"/>
          </a:xfrm>
          <a:prstGeom prst="rect">
            <a:avLst/>
          </a:prstGeom>
        </p:spPr>
      </p:pic>
      <p:pic>
        <p:nvPicPr>
          <p:cNvPr id="22" name="Picture 21" descr="User-Group 5.png">
            <a:extLst>
              <a:ext uri="{FF2B5EF4-FFF2-40B4-BE49-F238E27FC236}">
                <a16:creationId xmlns:a16="http://schemas.microsoft.com/office/drawing/2014/main" id="{F2E8C178-3CD5-4066-96F6-51455E9652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10" y="3857073"/>
            <a:ext cx="1249680" cy="62788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5197D75-C959-4FBA-BFC0-EB26EB2FB768}"/>
              </a:ext>
            </a:extLst>
          </p:cNvPr>
          <p:cNvGrpSpPr/>
          <p:nvPr/>
        </p:nvGrpSpPr>
        <p:grpSpPr>
          <a:xfrm>
            <a:off x="9157806" y="3638679"/>
            <a:ext cx="1133856" cy="1064675"/>
            <a:chOff x="3424559" y="3887324"/>
            <a:chExt cx="850392" cy="798506"/>
          </a:xfrm>
        </p:grpSpPr>
        <p:pic>
          <p:nvPicPr>
            <p:cNvPr id="24" name="Picture 23" descr="Server.png">
              <a:extLst>
                <a:ext uri="{FF2B5EF4-FFF2-40B4-BE49-F238E27FC236}">
                  <a16:creationId xmlns:a16="http://schemas.microsoft.com/office/drawing/2014/main" id="{863907E3-C053-47D7-B879-C88175881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3887324"/>
              <a:ext cx="850392" cy="245364"/>
            </a:xfrm>
            <a:prstGeom prst="rect">
              <a:avLst/>
            </a:prstGeom>
          </p:spPr>
        </p:pic>
        <p:pic>
          <p:nvPicPr>
            <p:cNvPr id="25" name="Picture 24" descr="Server.png">
              <a:extLst>
                <a:ext uri="{FF2B5EF4-FFF2-40B4-BE49-F238E27FC236}">
                  <a16:creationId xmlns:a16="http://schemas.microsoft.com/office/drawing/2014/main" id="{73D8DFBE-0D29-4895-9961-0ED9A09F8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163895"/>
              <a:ext cx="850392" cy="245364"/>
            </a:xfrm>
            <a:prstGeom prst="rect">
              <a:avLst/>
            </a:prstGeom>
          </p:spPr>
        </p:pic>
        <p:pic>
          <p:nvPicPr>
            <p:cNvPr id="26" name="Picture 25" descr="Server.png">
              <a:extLst>
                <a:ext uri="{FF2B5EF4-FFF2-40B4-BE49-F238E27FC236}">
                  <a16:creationId xmlns:a16="http://schemas.microsoft.com/office/drawing/2014/main" id="{E0DBA4A0-AFB1-417C-9D99-066CE5947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440466"/>
              <a:ext cx="850392" cy="245364"/>
            </a:xfrm>
            <a:prstGeom prst="rect">
              <a:avLst/>
            </a:prstGeom>
          </p:spPr>
        </p:pic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1B80D40-FFBE-4C0E-87DF-3D5B761478D9}"/>
              </a:ext>
            </a:extLst>
          </p:cNvPr>
          <p:cNvCxnSpPr/>
          <p:nvPr/>
        </p:nvCxnSpPr>
        <p:spPr>
          <a:xfrm>
            <a:off x="2344721" y="3825882"/>
            <a:ext cx="363404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19BB326-8C5F-4131-A156-A6912E373651}"/>
              </a:ext>
            </a:extLst>
          </p:cNvPr>
          <p:cNvCxnSpPr/>
          <p:nvPr/>
        </p:nvCxnSpPr>
        <p:spPr>
          <a:xfrm>
            <a:off x="2344721" y="4007440"/>
            <a:ext cx="3634048" cy="0"/>
          </a:xfrm>
          <a:prstGeom prst="straightConnector1">
            <a:avLst/>
          </a:prstGeom>
          <a:ln>
            <a:solidFill>
              <a:srgbClr val="C0000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45ACED3-C6CD-4FD4-8022-B4F8E3C96F0F}"/>
              </a:ext>
            </a:extLst>
          </p:cNvPr>
          <p:cNvCxnSpPr/>
          <p:nvPr/>
        </p:nvCxnSpPr>
        <p:spPr>
          <a:xfrm>
            <a:off x="2344721" y="4171016"/>
            <a:ext cx="3634048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8D2218C-04FA-4FB8-87CE-4E8E9F5194D7}"/>
              </a:ext>
            </a:extLst>
          </p:cNvPr>
          <p:cNvCxnSpPr/>
          <p:nvPr/>
        </p:nvCxnSpPr>
        <p:spPr>
          <a:xfrm>
            <a:off x="2344721" y="4376202"/>
            <a:ext cx="3634048" cy="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FDE1240-543B-480E-97DB-F4EF33F7E114}"/>
              </a:ext>
            </a:extLst>
          </p:cNvPr>
          <p:cNvCxnSpPr/>
          <p:nvPr/>
        </p:nvCxnSpPr>
        <p:spPr>
          <a:xfrm>
            <a:off x="2344721" y="4539778"/>
            <a:ext cx="363404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C5E063D-58B6-43E3-B0D7-9470ED0B26BD}"/>
              </a:ext>
            </a:extLst>
          </p:cNvPr>
          <p:cNvCxnSpPr/>
          <p:nvPr/>
        </p:nvCxnSpPr>
        <p:spPr>
          <a:xfrm>
            <a:off x="2344721" y="4769262"/>
            <a:ext cx="3634048" cy="0"/>
          </a:xfrm>
          <a:prstGeom prst="straightConnector1">
            <a:avLst/>
          </a:prstGeom>
          <a:ln>
            <a:solidFill>
              <a:srgbClr val="C0000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1FEBFC0-40CA-45BF-8D46-C948A760C588}"/>
              </a:ext>
            </a:extLst>
          </p:cNvPr>
          <p:cNvCxnSpPr>
            <a:cxnSpLocks/>
          </p:cNvCxnSpPr>
          <p:nvPr/>
        </p:nvCxnSpPr>
        <p:spPr>
          <a:xfrm>
            <a:off x="6491288" y="3825882"/>
            <a:ext cx="2486386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1990A39-9BF3-4BE9-8DB0-3A11375FB51A}"/>
              </a:ext>
            </a:extLst>
          </p:cNvPr>
          <p:cNvCxnSpPr>
            <a:cxnSpLocks/>
          </p:cNvCxnSpPr>
          <p:nvPr/>
        </p:nvCxnSpPr>
        <p:spPr>
          <a:xfrm>
            <a:off x="6491288" y="4005263"/>
            <a:ext cx="2486386" cy="0"/>
          </a:xfrm>
          <a:prstGeom prst="straightConnector1">
            <a:avLst/>
          </a:prstGeom>
          <a:ln>
            <a:solidFill>
              <a:srgbClr val="C0000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A726A58-527A-400C-A9AB-13E5A9457D77}"/>
              </a:ext>
            </a:extLst>
          </p:cNvPr>
          <p:cNvCxnSpPr>
            <a:cxnSpLocks/>
          </p:cNvCxnSpPr>
          <p:nvPr/>
        </p:nvCxnSpPr>
        <p:spPr>
          <a:xfrm>
            <a:off x="6491288" y="4171016"/>
            <a:ext cx="2486386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6BFE812-A6F1-4C28-A82C-170849112890}"/>
              </a:ext>
            </a:extLst>
          </p:cNvPr>
          <p:cNvCxnSpPr>
            <a:cxnSpLocks/>
          </p:cNvCxnSpPr>
          <p:nvPr/>
        </p:nvCxnSpPr>
        <p:spPr>
          <a:xfrm>
            <a:off x="6491288" y="4376202"/>
            <a:ext cx="2486386" cy="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Picture 48" descr="In0Memory Caching.png">
            <a:extLst>
              <a:ext uri="{FF2B5EF4-FFF2-40B4-BE49-F238E27FC236}">
                <a16:creationId xmlns:a16="http://schemas.microsoft.com/office/drawing/2014/main" id="{F9E0AD21-0B94-41E7-B239-FF219966B8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114" y="5254510"/>
            <a:ext cx="477520" cy="40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3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C8015-ACBB-4BB3-BD42-5FD787FE7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RAM Caching :: Configuration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740860-27C7-408D-A126-377D63019362}"/>
              </a:ext>
            </a:extLst>
          </p:cNvPr>
          <p:cNvSpPr/>
          <p:nvPr/>
        </p:nvSpPr>
        <p:spPr>
          <a:xfrm>
            <a:off x="857535" y="3465513"/>
            <a:ext cx="4716462" cy="132156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dirty="0"/>
              <a:t>!</a:t>
            </a:r>
          </a:p>
          <a:p>
            <a:r>
              <a:rPr lang="en-IN" dirty="0"/>
              <a:t>!</a:t>
            </a:r>
          </a:p>
          <a:p>
            <a:r>
              <a:rPr lang="en-IN" dirty="0" err="1"/>
              <a:t>slb</a:t>
            </a:r>
            <a:r>
              <a:rPr lang="en-IN" dirty="0"/>
              <a:t> template cache RAM_CACHE</a:t>
            </a:r>
          </a:p>
          <a:p>
            <a:r>
              <a:rPr lang="en-IN" dirty="0"/>
              <a:t> 	max-cache-size 5</a:t>
            </a:r>
          </a:p>
          <a:p>
            <a:r>
              <a:rPr lang="en-IN" dirty="0"/>
              <a:t>!</a:t>
            </a:r>
          </a:p>
          <a:p>
            <a:pPr algn="ctr"/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F216E-A03C-4E19-A7BE-1C3F50D6022E}"/>
              </a:ext>
            </a:extLst>
          </p:cNvPr>
          <p:cNvSpPr txBox="1"/>
          <p:nvPr/>
        </p:nvSpPr>
        <p:spPr>
          <a:xfrm>
            <a:off x="7560387" y="1385791"/>
            <a:ext cx="30361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server S1 192.168.1.10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port 80 </a:t>
            </a:r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tcp</a:t>
            </a:r>
            <a:endParaRPr lang="en-IN" sz="1350" dirty="0">
              <a:solidFill>
                <a:srgbClr val="595959"/>
              </a:solidFill>
              <a:latin typeface="Roboto Light"/>
              <a:cs typeface="Roboto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ED4470-D842-497B-8D18-AA981C0B3A81}"/>
              </a:ext>
            </a:extLst>
          </p:cNvPr>
          <p:cNvSpPr txBox="1"/>
          <p:nvPr/>
        </p:nvSpPr>
        <p:spPr>
          <a:xfrm>
            <a:off x="7560387" y="1913874"/>
            <a:ext cx="30361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server S2 192.168.1.20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port 80 </a:t>
            </a:r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tcp</a:t>
            </a:r>
            <a:endParaRPr lang="en-IN" sz="1350" dirty="0">
              <a:solidFill>
                <a:srgbClr val="595959"/>
              </a:solidFill>
              <a:latin typeface="Roboto Light"/>
              <a:cs typeface="Roboto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53B2E-5353-48D7-8BD7-F2F83B034F19}"/>
              </a:ext>
            </a:extLst>
          </p:cNvPr>
          <p:cNvSpPr txBox="1"/>
          <p:nvPr/>
        </p:nvSpPr>
        <p:spPr>
          <a:xfrm>
            <a:off x="7560386" y="2506775"/>
            <a:ext cx="303617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service-group SG1 </a:t>
            </a:r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tcp</a:t>
            </a:r>
            <a:endParaRPr lang="en-IN" sz="1350" dirty="0">
              <a:solidFill>
                <a:srgbClr val="595959"/>
              </a:solidFill>
              <a:latin typeface="Roboto Light"/>
              <a:cs typeface="Roboto Light"/>
            </a:endParaRP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member S1 80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member S2 80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ADA73E-AFE7-4029-B565-E7178E41F1B0}"/>
              </a:ext>
            </a:extLst>
          </p:cNvPr>
          <p:cNvSpPr txBox="1"/>
          <p:nvPr/>
        </p:nvSpPr>
        <p:spPr>
          <a:xfrm>
            <a:off x="7560387" y="3349884"/>
            <a:ext cx="3036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virtual-server VIP1 192.168.1.100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port 80 http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  service-group SG1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</a:t>
            </a:r>
            <a:r>
              <a:rPr lang="en-IN" sz="1350" dirty="0">
                <a:solidFill>
                  <a:srgbClr val="595959"/>
                </a:solidFill>
                <a:cs typeface="Roboto Light"/>
              </a:rPr>
              <a:t>   template cache RAM_CACHE</a:t>
            </a:r>
            <a:endParaRPr lang="en-IN" sz="1350" dirty="0">
              <a:solidFill>
                <a:srgbClr val="595959"/>
              </a:solidFill>
              <a:latin typeface="Roboto Light"/>
              <a:cs typeface="Roboto Light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C4FFC4-8823-4E83-BA95-6CE43070687C}"/>
              </a:ext>
            </a:extLst>
          </p:cNvPr>
          <p:cNvCxnSpPr>
            <a:cxnSpLocks/>
          </p:cNvCxnSpPr>
          <p:nvPr/>
        </p:nvCxnSpPr>
        <p:spPr>
          <a:xfrm>
            <a:off x="5573997" y="4089422"/>
            <a:ext cx="2207490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99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5E1DD1B-EC0B-4AFC-9C19-A623927DE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16" y="566767"/>
            <a:ext cx="8391694" cy="456059"/>
          </a:xfrm>
        </p:spPr>
        <p:txBody>
          <a:bodyPr/>
          <a:lstStyle/>
          <a:p>
            <a:r>
              <a:rPr lang="en-US" b="1" i="0" dirty="0"/>
              <a:t>HTTP Compression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6B11B1B-1C2E-4719-B00C-BDE6472D8CC5}"/>
              </a:ext>
            </a:extLst>
          </p:cNvPr>
          <p:cNvSpPr txBox="1">
            <a:spLocks/>
          </p:cNvSpPr>
          <p:nvPr/>
        </p:nvSpPr>
        <p:spPr>
          <a:xfrm>
            <a:off x="506132" y="1438824"/>
            <a:ext cx="11521745" cy="3554075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Compresses HTTP/HTTPS objects</a:t>
            </a:r>
          </a:p>
          <a:p>
            <a:r>
              <a:rPr lang="en-US" sz="1800" dirty="0"/>
              <a:t>Uses less bandwidth and provides faster client download time</a:t>
            </a:r>
          </a:p>
          <a:p>
            <a:r>
              <a:rPr lang="en-US" sz="1800" dirty="0"/>
              <a:t>Thunder ADC HTTP compression</a:t>
            </a:r>
          </a:p>
          <a:p>
            <a:pPr lvl="1" fontAlgn="ctr"/>
            <a:r>
              <a:rPr lang="en-US" sz="1400" dirty="0">
                <a:ea typeface="ＭＳ Ｐゴシック" charset="-128"/>
              </a:rPr>
              <a:t>Compresses objects sent to the clients </a:t>
            </a:r>
            <a:br>
              <a:rPr lang="en-US" sz="1400" dirty="0">
                <a:ea typeface="ＭＳ Ｐゴシック" charset="-128"/>
              </a:rPr>
            </a:br>
            <a:r>
              <a:rPr lang="en-US" sz="1200" dirty="0">
                <a:ea typeface="ＭＳ Ｐゴシック" charset="-128"/>
              </a:rPr>
              <a:t>Note:  By default, "text" (such as html/</a:t>
            </a:r>
            <a:r>
              <a:rPr lang="en-US" sz="1200" dirty="0" err="1">
                <a:ea typeface="ＭＳ Ｐゴシック" charset="-128"/>
              </a:rPr>
              <a:t>css</a:t>
            </a:r>
            <a:r>
              <a:rPr lang="en-US" sz="1200" dirty="0">
                <a:ea typeface="ＭＳ Ｐゴシック" charset="-128"/>
              </a:rPr>
              <a:t>/</a:t>
            </a:r>
            <a:r>
              <a:rPr lang="en-US" sz="1200" dirty="0" err="1">
                <a:ea typeface="ＭＳ Ｐゴシック" charset="-128"/>
              </a:rPr>
              <a:t>js</a:t>
            </a:r>
            <a:r>
              <a:rPr lang="en-US" sz="1200" dirty="0">
                <a:ea typeface="ＭＳ Ｐゴシック" charset="-128"/>
              </a:rPr>
              <a:t>) and "application" (such as doc/</a:t>
            </a:r>
            <a:r>
              <a:rPr lang="en-US" sz="1200" dirty="0" err="1">
                <a:ea typeface="ＭＳ Ｐゴシック" charset="-128"/>
              </a:rPr>
              <a:t>xls</a:t>
            </a:r>
            <a:r>
              <a:rPr lang="en-US" sz="1200" dirty="0">
                <a:ea typeface="ＭＳ Ｐゴシック" charset="-128"/>
              </a:rPr>
              <a:t>/ppt/pdf)</a:t>
            </a:r>
          </a:p>
          <a:p>
            <a:pPr lvl="1" fontAlgn="ctr"/>
            <a:r>
              <a:rPr lang="en-US" sz="1400" dirty="0">
                <a:ea typeface="ＭＳ Ｐゴシック" charset="-128"/>
              </a:rPr>
              <a:t>If HTTP compression is enabled on the servers, Thunder ADC transparently offloads this task from servers</a:t>
            </a:r>
          </a:p>
          <a:p>
            <a:endParaRPr lang="en-US" dirty="0"/>
          </a:p>
        </p:txBody>
      </p:sp>
      <p:pic>
        <p:nvPicPr>
          <p:cNvPr id="14" name="Picture 13" descr="Product-Thunder_Hardware.png">
            <a:extLst>
              <a:ext uri="{FF2B5EF4-FFF2-40B4-BE49-F238E27FC236}">
                <a16:creationId xmlns:a16="http://schemas.microsoft.com/office/drawing/2014/main" id="{77B5DD15-0F5E-4606-8BD0-3E5FD401B0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00946" y="4789760"/>
            <a:ext cx="1237488" cy="327152"/>
          </a:xfrm>
          <a:prstGeom prst="rect">
            <a:avLst/>
          </a:prstGeom>
        </p:spPr>
      </p:pic>
      <p:pic>
        <p:nvPicPr>
          <p:cNvPr id="15" name="Picture 14" descr="User-Group 5.png">
            <a:extLst>
              <a:ext uri="{FF2B5EF4-FFF2-40B4-BE49-F238E27FC236}">
                <a16:creationId xmlns:a16="http://schemas.microsoft.com/office/drawing/2014/main" id="{DA0A2795-86D4-4E25-A9F1-E750EDB08A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924" y="4639392"/>
            <a:ext cx="1249680" cy="62788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3846079-E4DB-4CF3-9B03-49FC847F2189}"/>
              </a:ext>
            </a:extLst>
          </p:cNvPr>
          <p:cNvGrpSpPr/>
          <p:nvPr/>
        </p:nvGrpSpPr>
        <p:grpSpPr>
          <a:xfrm>
            <a:off x="9117920" y="4420998"/>
            <a:ext cx="1133856" cy="1064675"/>
            <a:chOff x="3424559" y="3887324"/>
            <a:chExt cx="850392" cy="798506"/>
          </a:xfrm>
        </p:grpSpPr>
        <p:pic>
          <p:nvPicPr>
            <p:cNvPr id="17" name="Picture 16" descr="Server.png">
              <a:extLst>
                <a:ext uri="{FF2B5EF4-FFF2-40B4-BE49-F238E27FC236}">
                  <a16:creationId xmlns:a16="http://schemas.microsoft.com/office/drawing/2014/main" id="{6015FF6D-8BBD-4B92-9DF4-DC944C4BD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3887324"/>
              <a:ext cx="850392" cy="245364"/>
            </a:xfrm>
            <a:prstGeom prst="rect">
              <a:avLst/>
            </a:prstGeom>
          </p:spPr>
        </p:pic>
        <p:pic>
          <p:nvPicPr>
            <p:cNvPr id="18" name="Picture 17" descr="Server.png">
              <a:extLst>
                <a:ext uri="{FF2B5EF4-FFF2-40B4-BE49-F238E27FC236}">
                  <a16:creationId xmlns:a16="http://schemas.microsoft.com/office/drawing/2014/main" id="{ECEADA1E-DF41-4720-BBE7-B01438B0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163895"/>
              <a:ext cx="850392" cy="245364"/>
            </a:xfrm>
            <a:prstGeom prst="rect">
              <a:avLst/>
            </a:prstGeom>
          </p:spPr>
        </p:pic>
        <p:pic>
          <p:nvPicPr>
            <p:cNvPr id="19" name="Picture 18" descr="Server.png">
              <a:extLst>
                <a:ext uri="{FF2B5EF4-FFF2-40B4-BE49-F238E27FC236}">
                  <a16:creationId xmlns:a16="http://schemas.microsoft.com/office/drawing/2014/main" id="{7E30A0C7-C434-4005-9DAA-DE92C8001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440466"/>
              <a:ext cx="850392" cy="245364"/>
            </a:xfrm>
            <a:prstGeom prst="rect">
              <a:avLst/>
            </a:prstGeom>
          </p:spPr>
        </p:pic>
      </p:grpSp>
      <p:pic>
        <p:nvPicPr>
          <p:cNvPr id="31" name="Picture 30" descr="Compression.png">
            <a:extLst>
              <a:ext uri="{FF2B5EF4-FFF2-40B4-BE49-F238E27FC236}">
                <a16:creationId xmlns:a16="http://schemas.microsoft.com/office/drawing/2014/main" id="{AFCA51F1-12EF-44E9-A88D-6E01F67ACF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386" y="5804536"/>
            <a:ext cx="546608" cy="629920"/>
          </a:xfrm>
          <a:prstGeom prst="rect">
            <a:avLst/>
          </a:prstGeom>
        </p:spPr>
      </p:pic>
      <p:sp>
        <p:nvSpPr>
          <p:cNvPr id="34" name="Arrow: Right 33">
            <a:extLst>
              <a:ext uri="{FF2B5EF4-FFF2-40B4-BE49-F238E27FC236}">
                <a16:creationId xmlns:a16="http://schemas.microsoft.com/office/drawing/2014/main" id="{6F68C7E0-EC20-4416-A414-9266F5C2FAC7}"/>
              </a:ext>
            </a:extLst>
          </p:cNvPr>
          <p:cNvSpPr/>
          <p:nvPr/>
        </p:nvSpPr>
        <p:spPr>
          <a:xfrm rot="10800000">
            <a:off x="6734536" y="4550080"/>
            <a:ext cx="2107520" cy="926490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C1FA7E28-6E70-46F4-94A9-CEF70D20D4A7}"/>
              </a:ext>
            </a:extLst>
          </p:cNvPr>
          <p:cNvSpPr/>
          <p:nvPr/>
        </p:nvSpPr>
        <p:spPr>
          <a:xfrm rot="10800000">
            <a:off x="3243949" y="4789759"/>
            <a:ext cx="2107520" cy="442819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0240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02F03-A649-4197-872C-8848948D1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HTTP Compression :: Configuration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5F38DD5-398A-491A-BF11-62B825345A04}"/>
              </a:ext>
            </a:extLst>
          </p:cNvPr>
          <p:cNvSpPr/>
          <p:nvPr/>
        </p:nvSpPr>
        <p:spPr>
          <a:xfrm>
            <a:off x="857535" y="3465513"/>
            <a:ext cx="4716462" cy="146670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dirty="0"/>
              <a:t>!</a:t>
            </a:r>
          </a:p>
          <a:p>
            <a:r>
              <a:rPr lang="en-IN" dirty="0" err="1"/>
              <a:t>slb</a:t>
            </a:r>
            <a:r>
              <a:rPr lang="en-IN" dirty="0"/>
              <a:t> template http </a:t>
            </a:r>
            <a:r>
              <a:rPr lang="en-IN" dirty="0" err="1"/>
              <a:t>HTTP_Compression</a:t>
            </a:r>
            <a:endParaRPr lang="en-IN" dirty="0"/>
          </a:p>
          <a:p>
            <a:r>
              <a:rPr lang="en-IN" dirty="0"/>
              <a:t>  compression level 2</a:t>
            </a:r>
          </a:p>
          <a:p>
            <a:r>
              <a:rPr lang="en-IN" dirty="0"/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9F1F80-3B96-478A-9E41-8537BC3F60EA}"/>
              </a:ext>
            </a:extLst>
          </p:cNvPr>
          <p:cNvSpPr txBox="1"/>
          <p:nvPr/>
        </p:nvSpPr>
        <p:spPr>
          <a:xfrm>
            <a:off x="7560387" y="1385791"/>
            <a:ext cx="30361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server S1 192.168.1.10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port 80 </a:t>
            </a:r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tcp</a:t>
            </a:r>
            <a:endParaRPr lang="en-IN" sz="1350" dirty="0">
              <a:solidFill>
                <a:srgbClr val="595959"/>
              </a:solidFill>
              <a:latin typeface="Roboto Light"/>
              <a:cs typeface="Roboto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0B2C50-DEF3-4BED-BC7C-7688BD2CB82B}"/>
              </a:ext>
            </a:extLst>
          </p:cNvPr>
          <p:cNvSpPr txBox="1"/>
          <p:nvPr/>
        </p:nvSpPr>
        <p:spPr>
          <a:xfrm>
            <a:off x="7560387" y="1913874"/>
            <a:ext cx="30361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server S2 192.168.1.20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port 80 </a:t>
            </a:r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tcp</a:t>
            </a:r>
            <a:endParaRPr lang="en-IN" sz="1350" dirty="0">
              <a:solidFill>
                <a:srgbClr val="595959"/>
              </a:solidFill>
              <a:latin typeface="Roboto Light"/>
              <a:cs typeface="Roboto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58A40B-8AB5-41ED-991A-724D2153B1F6}"/>
              </a:ext>
            </a:extLst>
          </p:cNvPr>
          <p:cNvSpPr txBox="1"/>
          <p:nvPr/>
        </p:nvSpPr>
        <p:spPr>
          <a:xfrm>
            <a:off x="7560386" y="2506775"/>
            <a:ext cx="303617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service-group SG1 </a:t>
            </a:r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tcp</a:t>
            </a:r>
            <a:endParaRPr lang="en-IN" sz="1350" dirty="0">
              <a:solidFill>
                <a:srgbClr val="595959"/>
              </a:solidFill>
              <a:latin typeface="Roboto Light"/>
              <a:cs typeface="Roboto Light"/>
            </a:endParaRP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member S1 80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member S2 80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8FECA4-A294-451A-86A3-873DAFE0235D}"/>
              </a:ext>
            </a:extLst>
          </p:cNvPr>
          <p:cNvSpPr txBox="1"/>
          <p:nvPr/>
        </p:nvSpPr>
        <p:spPr>
          <a:xfrm>
            <a:off x="7560387" y="3349884"/>
            <a:ext cx="303617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50" dirty="0" err="1">
                <a:solidFill>
                  <a:srgbClr val="595959"/>
                </a:solidFill>
                <a:latin typeface="Roboto Light"/>
                <a:cs typeface="Roboto Light"/>
              </a:rPr>
              <a:t>slb</a:t>
            </a:r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virtual-server VIP1 192.168.1.100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port 80 http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   service-group SG1</a:t>
            </a:r>
          </a:p>
          <a:p>
            <a:r>
              <a:rPr lang="en-IN" sz="1350" dirty="0">
                <a:solidFill>
                  <a:srgbClr val="595959"/>
                </a:solidFill>
                <a:latin typeface="Roboto Light"/>
                <a:cs typeface="Roboto Light"/>
              </a:rPr>
              <a:t> </a:t>
            </a:r>
            <a:r>
              <a:rPr lang="en-IN" sz="1350" dirty="0">
                <a:solidFill>
                  <a:srgbClr val="595959"/>
                </a:solidFill>
                <a:cs typeface="Roboto Light"/>
              </a:rPr>
              <a:t>   template http </a:t>
            </a:r>
            <a:r>
              <a:rPr lang="en-IN" sz="1350" dirty="0" err="1">
                <a:solidFill>
                  <a:srgbClr val="595959"/>
                </a:solidFill>
                <a:cs typeface="Roboto Light"/>
              </a:rPr>
              <a:t>HTTP_Compression</a:t>
            </a:r>
            <a:endParaRPr lang="en-IN" sz="1350" dirty="0">
              <a:solidFill>
                <a:srgbClr val="595959"/>
              </a:solidFill>
              <a:cs typeface="Roboto Light"/>
            </a:endParaRPr>
          </a:p>
          <a:p>
            <a:endParaRPr lang="en-IN" sz="1350" dirty="0">
              <a:solidFill>
                <a:srgbClr val="595959"/>
              </a:solidFill>
              <a:latin typeface="Roboto Light"/>
              <a:cs typeface="Roboto Light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4986569-29A2-4E59-9096-38AA57FB669C}"/>
              </a:ext>
            </a:extLst>
          </p:cNvPr>
          <p:cNvCxnSpPr>
            <a:cxnSpLocks/>
          </p:cNvCxnSpPr>
          <p:nvPr/>
        </p:nvCxnSpPr>
        <p:spPr>
          <a:xfrm>
            <a:off x="5573997" y="4089422"/>
            <a:ext cx="2207490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25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53B0A-711A-4569-B4C5-DD1784812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Question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470005-1EB3-4C38-9D42-9E0E1DEFC4CD}"/>
              </a:ext>
            </a:extLst>
          </p:cNvPr>
          <p:cNvSpPr txBox="1"/>
          <p:nvPr/>
        </p:nvSpPr>
        <p:spPr>
          <a:xfrm>
            <a:off x="836579" y="1304925"/>
            <a:ext cx="10740825" cy="255454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2400" spc="0" dirty="0">
                <a:ea typeface="Roboto Light" charset="0"/>
                <a:cs typeface="Roboto Light" charset="0"/>
              </a:rPr>
              <a:t>What is health check ACOS does when you add server port to a server ?</a:t>
            </a:r>
          </a:p>
          <a:p>
            <a:pPr marL="0" indent="0">
              <a:buFontTx/>
              <a:buNone/>
            </a:pPr>
            <a:endParaRPr lang="en-IN" sz="240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spc="0" dirty="0">
                <a:ea typeface="Roboto Light" charset="0"/>
                <a:cs typeface="Roboto Light" charset="0"/>
              </a:rPr>
              <a:t>ACOS completes TCP handshake with Server</a:t>
            </a:r>
          </a:p>
          <a:p>
            <a:pPr marL="742939" lvl="1" indent="-285750">
              <a:buFont typeface="Wingdings" panose="05000000000000000000" pitchFamily="2" charset="2"/>
              <a:buChar char="q"/>
            </a:pPr>
            <a:endParaRPr lang="en-IN" sz="160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spc="0" dirty="0">
                <a:ea typeface="Roboto Light" charset="0"/>
                <a:cs typeface="Roboto Light" charset="0"/>
              </a:rPr>
              <a:t>ACOS send RST instead of sending first ACK</a:t>
            </a:r>
          </a:p>
          <a:p>
            <a:pPr marL="742939" lvl="1" indent="-285750">
              <a:buFont typeface="Wingdings" panose="05000000000000000000" pitchFamily="2" charset="2"/>
              <a:buChar char="q"/>
            </a:pPr>
            <a:endParaRPr lang="en-IN" sz="160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spc="0" dirty="0">
                <a:ea typeface="Roboto Light" charset="0"/>
                <a:cs typeface="Roboto Light" charset="0"/>
              </a:rPr>
              <a:t>ACOS sends ICMP packets to Server</a:t>
            </a:r>
          </a:p>
          <a:p>
            <a:pPr marL="742939" lvl="1" indent="-285750">
              <a:buFont typeface="Wingdings" panose="05000000000000000000" pitchFamily="2" charset="2"/>
              <a:buChar char="q"/>
            </a:pPr>
            <a:endParaRPr lang="en-IN" sz="160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spc="0" dirty="0">
                <a:ea typeface="Roboto Light" charset="0"/>
                <a:cs typeface="Roboto Light" charset="0"/>
              </a:rPr>
              <a:t>ACOS waits for 500 </a:t>
            </a:r>
            <a:r>
              <a:rPr lang="en-IN" sz="1600" spc="0" dirty="0" err="1">
                <a:ea typeface="Roboto Light" charset="0"/>
                <a:cs typeface="Roboto Light" charset="0"/>
              </a:rPr>
              <a:t>ms</a:t>
            </a:r>
            <a:r>
              <a:rPr lang="en-IN" sz="1600" spc="0" dirty="0">
                <a:ea typeface="Roboto Light" charset="0"/>
                <a:cs typeface="Roboto Light" charset="0"/>
              </a:rPr>
              <a:t> for server’s heartbeat</a:t>
            </a:r>
          </a:p>
        </p:txBody>
      </p:sp>
    </p:spTree>
    <p:extLst>
      <p:ext uri="{BB962C8B-B14F-4D97-AF65-F5344CB8AC3E}">
        <p14:creationId xmlns:p14="http://schemas.microsoft.com/office/powerpoint/2010/main" val="1314258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/>
              <a:t>Thunder ADC Product Overview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16088" y="1022440"/>
            <a:ext cx="4707468" cy="5357812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US" sz="1500" dirty="0"/>
              <a:t>All inclusive ADC features license</a:t>
            </a:r>
          </a:p>
          <a:p>
            <a:pPr lvl="1">
              <a:lnSpc>
                <a:spcPct val="150000"/>
              </a:lnSpc>
            </a:pPr>
            <a:r>
              <a:rPr lang="en-US" sz="1200" dirty="0"/>
              <a:t>Availability, Acceleration and Security</a:t>
            </a:r>
          </a:p>
          <a:p>
            <a:pPr>
              <a:lnSpc>
                <a:spcPct val="150000"/>
              </a:lnSpc>
            </a:pPr>
            <a:r>
              <a:rPr lang="en-US" sz="1500" dirty="0"/>
              <a:t>Per-app analytics and visibility</a:t>
            </a:r>
          </a:p>
          <a:p>
            <a:pPr lvl="1">
              <a:lnSpc>
                <a:spcPct val="150000"/>
              </a:lnSpc>
            </a:pPr>
            <a:r>
              <a:rPr lang="en-US" sz="1200" dirty="0"/>
              <a:t>With Harmony Controller</a:t>
            </a:r>
          </a:p>
          <a:p>
            <a:pPr>
              <a:lnSpc>
                <a:spcPct val="150000"/>
              </a:lnSpc>
            </a:pPr>
            <a:r>
              <a:rPr lang="en-US" sz="1500" dirty="0"/>
              <a:t>Ultra high density partitioning</a:t>
            </a:r>
          </a:p>
          <a:p>
            <a:pPr lvl="1">
              <a:lnSpc>
                <a:spcPct val="150000"/>
              </a:lnSpc>
            </a:pPr>
            <a:r>
              <a:rPr lang="en-US" sz="1400" dirty="0"/>
              <a:t>Up to 1,023</a:t>
            </a:r>
          </a:p>
          <a:p>
            <a:pPr>
              <a:lnSpc>
                <a:spcPct val="150000"/>
              </a:lnSpc>
            </a:pPr>
            <a:r>
              <a:rPr lang="en-US" sz="1500" dirty="0"/>
              <a:t>Superior hardware model designs</a:t>
            </a:r>
          </a:p>
          <a:p>
            <a:pPr lvl="1">
              <a:lnSpc>
                <a:spcPct val="150000"/>
              </a:lnSpc>
            </a:pPr>
            <a:r>
              <a:rPr lang="en-US" sz="1200" dirty="0"/>
              <a:t>Up to 36 CPU cores (Intel Xeon)</a:t>
            </a:r>
          </a:p>
          <a:p>
            <a:pPr lvl="1">
              <a:lnSpc>
                <a:spcPct val="150000"/>
              </a:lnSpc>
            </a:pPr>
            <a:r>
              <a:rPr lang="en-US" sz="1200" dirty="0"/>
              <a:t>Field upgradable SSL option</a:t>
            </a:r>
          </a:p>
          <a:p>
            <a:pPr lvl="1">
              <a:lnSpc>
                <a:spcPct val="150000"/>
              </a:lnSpc>
            </a:pPr>
            <a:r>
              <a:rPr lang="en-US" sz="1200" dirty="0"/>
              <a:t>SSD for added reliability</a:t>
            </a:r>
          </a:p>
          <a:p>
            <a:pPr>
              <a:lnSpc>
                <a:spcPct val="150000"/>
              </a:lnSpc>
            </a:pPr>
            <a:r>
              <a:rPr lang="en-US" sz="1500" dirty="0"/>
              <a:t>Multiple form factors</a:t>
            </a:r>
          </a:p>
          <a:p>
            <a:pPr lvl="1">
              <a:lnSpc>
                <a:spcPct val="150000"/>
              </a:lnSpc>
            </a:pPr>
            <a:r>
              <a:rPr lang="en-US" sz="1200" dirty="0"/>
              <a:t>Physical, Bare Metal, Hybrid, Virtual/Cloud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023732" y="1054102"/>
            <a:ext cx="7030778" cy="5263002"/>
            <a:chOff x="5288518" y="935273"/>
            <a:chExt cx="7030778" cy="5263002"/>
          </a:xfrm>
        </p:grpSpPr>
        <p:grpSp>
          <p:nvGrpSpPr>
            <p:cNvPr id="7" name="Group 6"/>
            <p:cNvGrpSpPr/>
            <p:nvPr/>
          </p:nvGrpSpPr>
          <p:grpSpPr>
            <a:xfrm>
              <a:off x="7567492" y="935273"/>
              <a:ext cx="1256121" cy="834209"/>
              <a:chOff x="7538659" y="806587"/>
              <a:chExt cx="1256121" cy="834209"/>
            </a:xfrm>
          </p:grpSpPr>
          <p:sp>
            <p:nvSpPr>
              <p:cNvPr id="70" name="TextBox 69"/>
              <p:cNvSpPr txBox="1"/>
              <p:nvPr/>
            </p:nvSpPr>
            <p:spPr>
              <a:xfrm>
                <a:off x="7538659" y="1129460"/>
                <a:ext cx="1256121" cy="347214"/>
              </a:xfrm>
              <a:prstGeom prst="rect">
                <a:avLst/>
              </a:prstGeom>
              <a:noFill/>
            </p:spPr>
            <p:txBody>
              <a:bodyPr wrap="square" lIns="146304" tIns="73152" rIns="146304" bIns="73152" rtlCol="0">
                <a:spAutoFit/>
              </a:bodyPr>
              <a:lstStyle>
                <a:defPPr>
                  <a:defRPr lang="en-US"/>
                </a:defPPr>
                <a:lvl1pPr algn="ctr">
                  <a:defRPr sz="1600">
                    <a:latin typeface="Myriad Pro" pitchFamily="34" charset="0"/>
                  </a:defRPr>
                </a:lvl1pPr>
              </a:lstStyle>
              <a:p>
                <a:r>
                  <a:rPr lang="en-US" sz="1400" dirty="0">
                    <a:solidFill>
                      <a:schemeClr val="accent1">
                        <a:lumMod val="50000"/>
                      </a:schemeClr>
                    </a:solidFill>
                    <a:latin typeface="Roboto" charset="0"/>
                    <a:ea typeface="Roboto" charset="0"/>
                    <a:cs typeface="Roboto" charset="0"/>
                  </a:rPr>
                  <a:t>Internet</a:t>
                </a:r>
              </a:p>
            </p:txBody>
          </p:sp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43503" y="806587"/>
                <a:ext cx="1104100" cy="834209"/>
              </a:xfrm>
              <a:prstGeom prst="rect">
                <a:avLst/>
              </a:prstGeom>
            </p:spPr>
          </p:pic>
        </p:grpSp>
        <p:cxnSp>
          <p:nvCxnSpPr>
            <p:cNvPr id="8" name="Straight Connector 7"/>
            <p:cNvCxnSpPr/>
            <p:nvPr/>
          </p:nvCxnSpPr>
          <p:spPr bwMode="auto">
            <a:xfrm flipH="1">
              <a:off x="8195553" y="3697869"/>
              <a:ext cx="4672" cy="109279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" name="TextBox 8"/>
            <p:cNvSpPr txBox="1"/>
            <p:nvPr/>
          </p:nvSpPr>
          <p:spPr>
            <a:xfrm>
              <a:off x="7146532" y="3721171"/>
              <a:ext cx="1111843" cy="276999"/>
            </a:xfrm>
            <a:prstGeom prst="rect">
              <a:avLst/>
            </a:prstGeom>
            <a:noFill/>
          </p:spPr>
          <p:txBody>
            <a:bodyPr wrap="none" lIns="121920" tIns="60960" rIns="121920" bIns="60960" rtlCol="0">
              <a:spAutoFit/>
            </a:bodyPr>
            <a:lstStyle/>
            <a:p>
              <a:r>
                <a:rPr lang="en-US" sz="1000" b="1" dirty="0">
                  <a:solidFill>
                    <a:schemeClr val="accent2"/>
                  </a:solidFill>
                  <a:latin typeface="Roboto Light"/>
                  <a:cs typeface="Roboto Light"/>
                </a:rPr>
                <a:t>THUNDER ADC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633793" y="4792122"/>
              <a:ext cx="3238597" cy="331003"/>
              <a:chOff x="6633793" y="4813142"/>
              <a:chExt cx="3238597" cy="331003"/>
            </a:xfrm>
          </p:grpSpPr>
          <p:cxnSp>
            <p:nvCxnSpPr>
              <p:cNvPr id="67" name="Straight Connector 66"/>
              <p:cNvCxnSpPr/>
              <p:nvPr/>
            </p:nvCxnSpPr>
            <p:spPr bwMode="auto">
              <a:xfrm flipH="1">
                <a:off x="9872388" y="4813142"/>
                <a:ext cx="2" cy="331003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" name="Straight Connector 67"/>
              <p:cNvCxnSpPr/>
              <p:nvPr/>
            </p:nvCxnSpPr>
            <p:spPr bwMode="auto">
              <a:xfrm flipH="1">
                <a:off x="6633793" y="4813142"/>
                <a:ext cx="1" cy="331003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9" name="Straight Connector 68"/>
              <p:cNvCxnSpPr/>
              <p:nvPr/>
            </p:nvCxnSpPr>
            <p:spPr bwMode="auto">
              <a:xfrm>
                <a:off x="6633794" y="4813142"/>
                <a:ext cx="323859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1" name="Group 10"/>
            <p:cNvGrpSpPr/>
            <p:nvPr/>
          </p:nvGrpSpPr>
          <p:grpSpPr>
            <a:xfrm>
              <a:off x="9084770" y="3239808"/>
              <a:ext cx="1515064" cy="166757"/>
              <a:chOff x="9111273" y="2946780"/>
              <a:chExt cx="1515064" cy="166757"/>
            </a:xfrm>
          </p:grpSpPr>
          <p:cxnSp>
            <p:nvCxnSpPr>
              <p:cNvPr id="65" name="Straight Connector 64"/>
              <p:cNvCxnSpPr/>
              <p:nvPr/>
            </p:nvCxnSpPr>
            <p:spPr bwMode="auto">
              <a:xfrm flipH="1">
                <a:off x="9112697" y="3113537"/>
                <a:ext cx="1513640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66" name="Straight Connector 65"/>
              <p:cNvCxnSpPr/>
              <p:nvPr/>
            </p:nvCxnSpPr>
            <p:spPr bwMode="auto">
              <a:xfrm flipH="1">
                <a:off x="9111273" y="2946780"/>
                <a:ext cx="150007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cxnSp>
          <p:nvCxnSpPr>
            <p:cNvPr id="12" name="Straight Connector 11"/>
            <p:cNvCxnSpPr/>
            <p:nvPr/>
          </p:nvCxnSpPr>
          <p:spPr bwMode="auto">
            <a:xfrm>
              <a:off x="6653743" y="1534501"/>
              <a:ext cx="1028593" cy="1137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 flipH="1">
              <a:off x="8195553" y="1766916"/>
              <a:ext cx="4672" cy="123713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4" name="Group 13"/>
            <p:cNvGrpSpPr/>
            <p:nvPr/>
          </p:nvGrpSpPr>
          <p:grpSpPr>
            <a:xfrm>
              <a:off x="7468800" y="2995376"/>
              <a:ext cx="1388545" cy="698794"/>
              <a:chOff x="7498730" y="1887773"/>
              <a:chExt cx="1103231" cy="555208"/>
            </a:xfrm>
          </p:grpSpPr>
          <p:pic>
            <p:nvPicPr>
              <p:cNvPr id="63" name="Picture 62" descr="thunder-series.pn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98731" y="1887773"/>
                <a:ext cx="1103230" cy="275808"/>
              </a:xfrm>
              <a:prstGeom prst="rect">
                <a:avLst/>
              </a:prstGeom>
            </p:spPr>
          </p:pic>
          <p:pic>
            <p:nvPicPr>
              <p:cNvPr id="64" name="Picture 63" descr="thunder-series.pn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98730" y="2167173"/>
                <a:ext cx="1103230" cy="275808"/>
              </a:xfrm>
              <a:prstGeom prst="rect">
                <a:avLst/>
              </a:prstGeom>
            </p:spPr>
          </p:pic>
        </p:grpSp>
        <p:pic>
          <p:nvPicPr>
            <p:cNvPr id="15" name="Picture 14" descr="Product Symbol_B-Harmony Controller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53101" y="2998466"/>
              <a:ext cx="834645" cy="83464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798671" y="3876722"/>
              <a:ext cx="1046120" cy="430887"/>
            </a:xfrm>
            <a:prstGeom prst="rect">
              <a:avLst/>
            </a:prstGeom>
            <a:noFill/>
          </p:spPr>
          <p:txBody>
            <a:bodyPr wrap="square" lIns="121920" tIns="60960" rIns="121920" bIns="60960" rtlCol="0">
              <a:spAutoFit/>
            </a:bodyPr>
            <a:lstStyle/>
            <a:p>
              <a:r>
                <a:rPr lang="en-US" sz="1000" b="1" dirty="0">
                  <a:solidFill>
                    <a:schemeClr val="accent2"/>
                  </a:solidFill>
                  <a:latin typeface="Roboto Light"/>
                  <a:cs typeface="Roboto Light"/>
                </a:rPr>
                <a:t>HARMONY </a:t>
              </a:r>
            </a:p>
            <a:p>
              <a:r>
                <a:rPr lang="en-US" sz="1000" b="1" dirty="0">
                  <a:solidFill>
                    <a:schemeClr val="accent2"/>
                  </a:solidFill>
                  <a:latin typeface="Roboto Light"/>
                  <a:cs typeface="Roboto Light"/>
                </a:rPr>
                <a:t>CONTROLLER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5288518" y="1284898"/>
              <a:ext cx="2066437" cy="1322574"/>
              <a:chOff x="5309943" y="1018244"/>
              <a:chExt cx="2066437" cy="1322574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5440268" y="2013264"/>
                <a:ext cx="17491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Roboto Light" charset="0"/>
                    <a:ea typeface="Roboto Light" charset="0"/>
                    <a:cs typeface="Roboto Light" charset="0"/>
                  </a:rPr>
                  <a:t>Backup Data Center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5309943" y="1018244"/>
                <a:ext cx="2066437" cy="1322574"/>
              </a:xfrm>
              <a:prstGeom prst="rect">
                <a:avLst/>
              </a:prstGeom>
              <a:noFill/>
              <a:ln w="12700" cmpd="sng">
                <a:solidFill>
                  <a:schemeClr val="bg2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6" name="Group 45"/>
              <p:cNvGrpSpPr/>
              <p:nvPr/>
            </p:nvGrpSpPr>
            <p:grpSpPr>
              <a:xfrm>
                <a:off x="5995167" y="1099665"/>
                <a:ext cx="699065" cy="351809"/>
                <a:chOff x="7498730" y="1887773"/>
                <a:chExt cx="1103231" cy="555208"/>
              </a:xfrm>
            </p:grpSpPr>
            <p:pic>
              <p:nvPicPr>
                <p:cNvPr id="61" name="Picture 60" descr="thunder-series.png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98731" y="1887773"/>
                  <a:ext cx="1103230" cy="275808"/>
                </a:xfrm>
                <a:prstGeom prst="rect">
                  <a:avLst/>
                </a:prstGeom>
              </p:spPr>
            </p:pic>
            <p:pic>
              <p:nvPicPr>
                <p:cNvPr id="62" name="Picture 61" descr="thunder-series.png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98730" y="2167173"/>
                  <a:ext cx="1103230" cy="275808"/>
                </a:xfrm>
                <a:prstGeom prst="rect">
                  <a:avLst/>
                </a:prstGeom>
              </p:spPr>
            </p:pic>
          </p:grpSp>
          <p:grpSp>
            <p:nvGrpSpPr>
              <p:cNvPr id="47" name="Group 46"/>
              <p:cNvGrpSpPr/>
              <p:nvPr/>
            </p:nvGrpSpPr>
            <p:grpSpPr>
              <a:xfrm>
                <a:off x="5551252" y="1765768"/>
                <a:ext cx="414530" cy="221374"/>
                <a:chOff x="3424559" y="3887324"/>
                <a:chExt cx="850392" cy="521935"/>
              </a:xfrm>
            </p:grpSpPr>
            <p:pic>
              <p:nvPicPr>
                <p:cNvPr id="59" name="Picture 58" descr="Server.pn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24559" y="3887324"/>
                  <a:ext cx="850392" cy="245364"/>
                </a:xfrm>
                <a:prstGeom prst="rect">
                  <a:avLst/>
                </a:prstGeom>
              </p:spPr>
            </p:pic>
            <p:pic>
              <p:nvPicPr>
                <p:cNvPr id="60" name="Picture 59" descr="Server.pn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24559" y="4163895"/>
                  <a:ext cx="850392" cy="245364"/>
                </a:xfrm>
                <a:prstGeom prst="rect">
                  <a:avLst/>
                </a:prstGeom>
              </p:spPr>
            </p:pic>
          </p:grpSp>
          <p:grpSp>
            <p:nvGrpSpPr>
              <p:cNvPr id="48" name="Group 47"/>
              <p:cNvGrpSpPr/>
              <p:nvPr/>
            </p:nvGrpSpPr>
            <p:grpSpPr>
              <a:xfrm>
                <a:off x="6190318" y="1760743"/>
                <a:ext cx="414530" cy="221374"/>
                <a:chOff x="3424559" y="3887324"/>
                <a:chExt cx="850392" cy="521935"/>
              </a:xfrm>
            </p:grpSpPr>
            <p:pic>
              <p:nvPicPr>
                <p:cNvPr id="57" name="Picture 56" descr="Server.pn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24559" y="3887324"/>
                  <a:ext cx="850392" cy="245364"/>
                </a:xfrm>
                <a:prstGeom prst="rect">
                  <a:avLst/>
                </a:prstGeom>
              </p:spPr>
            </p:pic>
            <p:pic>
              <p:nvPicPr>
                <p:cNvPr id="58" name="Picture 57" descr="Server.pn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24559" y="4163895"/>
                  <a:ext cx="850392" cy="245364"/>
                </a:xfrm>
                <a:prstGeom prst="rect">
                  <a:avLst/>
                </a:prstGeom>
              </p:spPr>
            </p:pic>
          </p:grpSp>
          <p:grpSp>
            <p:nvGrpSpPr>
              <p:cNvPr id="49" name="Group 48"/>
              <p:cNvGrpSpPr/>
              <p:nvPr/>
            </p:nvGrpSpPr>
            <p:grpSpPr>
              <a:xfrm>
                <a:off x="6829384" y="1770420"/>
                <a:ext cx="414530" cy="221374"/>
                <a:chOff x="3424559" y="3887324"/>
                <a:chExt cx="850392" cy="521935"/>
              </a:xfrm>
            </p:grpSpPr>
            <p:pic>
              <p:nvPicPr>
                <p:cNvPr id="55" name="Picture 54" descr="Server.pn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24559" y="3887324"/>
                  <a:ext cx="850392" cy="245364"/>
                </a:xfrm>
                <a:prstGeom prst="rect">
                  <a:avLst/>
                </a:prstGeom>
              </p:spPr>
            </p:pic>
            <p:pic>
              <p:nvPicPr>
                <p:cNvPr id="56" name="Picture 55" descr="Server.pn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24559" y="4163895"/>
                  <a:ext cx="850392" cy="245364"/>
                </a:xfrm>
                <a:prstGeom prst="rect">
                  <a:avLst/>
                </a:prstGeom>
              </p:spPr>
            </p:pic>
          </p:grpSp>
          <p:grpSp>
            <p:nvGrpSpPr>
              <p:cNvPr id="50" name="Group 49"/>
              <p:cNvGrpSpPr/>
              <p:nvPr/>
            </p:nvGrpSpPr>
            <p:grpSpPr>
              <a:xfrm>
                <a:off x="5726368" y="1375104"/>
                <a:ext cx="1288509" cy="377413"/>
                <a:chOff x="5726368" y="1375104"/>
                <a:chExt cx="1288509" cy="377413"/>
              </a:xfrm>
            </p:grpSpPr>
            <p:cxnSp>
              <p:nvCxnSpPr>
                <p:cNvPr id="51" name="Straight Connector 50"/>
                <p:cNvCxnSpPr/>
                <p:nvPr/>
              </p:nvCxnSpPr>
              <p:spPr bwMode="auto">
                <a:xfrm>
                  <a:off x="5726368" y="1561734"/>
                  <a:ext cx="0" cy="19078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2" name="Straight Connector 51"/>
                <p:cNvCxnSpPr/>
                <p:nvPr/>
              </p:nvCxnSpPr>
              <p:spPr bwMode="auto">
                <a:xfrm>
                  <a:off x="6347731" y="1375104"/>
                  <a:ext cx="0" cy="36327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3" name="Straight Connector 52"/>
                <p:cNvCxnSpPr/>
                <p:nvPr/>
              </p:nvCxnSpPr>
              <p:spPr bwMode="auto">
                <a:xfrm>
                  <a:off x="5726368" y="1560648"/>
                  <a:ext cx="1288509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4" name="Straight Connector 53"/>
                <p:cNvCxnSpPr/>
                <p:nvPr/>
              </p:nvCxnSpPr>
              <p:spPr bwMode="auto">
                <a:xfrm>
                  <a:off x="7014877" y="1561734"/>
                  <a:ext cx="0" cy="19078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8" name="Group 17"/>
            <p:cNvGrpSpPr/>
            <p:nvPr/>
          </p:nvGrpSpPr>
          <p:grpSpPr>
            <a:xfrm>
              <a:off x="5566612" y="2734706"/>
              <a:ext cx="1648230" cy="917174"/>
              <a:chOff x="5401002" y="3067599"/>
              <a:chExt cx="1648230" cy="917174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5401002" y="3067599"/>
                <a:ext cx="1648230" cy="917174"/>
              </a:xfrm>
              <a:prstGeom prst="rect">
                <a:avLst/>
              </a:prstGeom>
              <a:noFill/>
            </p:spPr>
            <p:txBody>
              <a:bodyPr wrap="square" lIns="146304" tIns="73152" rIns="146304" bIns="73152" rtlCol="0">
                <a:spAutoFit/>
              </a:bodyPr>
              <a:lstStyle/>
              <a:p>
                <a:pPr defTabSz="1097280"/>
                <a:r>
                  <a:rPr lang="en-US" sz="1400" b="1" dirty="0">
                    <a:solidFill>
                      <a:prstClr val="black"/>
                    </a:solidFill>
                    <a:latin typeface="Roboto Light" charset="0"/>
                    <a:ea typeface="Roboto Light" charset="0"/>
                    <a:cs typeface="Roboto Light" charset="0"/>
                  </a:rPr>
                  <a:t>Availability:</a:t>
                </a:r>
                <a:r>
                  <a:rPr lang="en-US" sz="1200" b="1" dirty="0">
                    <a:solidFill>
                      <a:prstClr val="black"/>
                    </a:solidFill>
                    <a:latin typeface="Roboto Light" charset="0"/>
                    <a:ea typeface="Roboto Light" charset="0"/>
                    <a:cs typeface="Roboto Light" charset="0"/>
                  </a:rPr>
                  <a:t> </a:t>
                </a:r>
              </a:p>
              <a:p>
                <a:pPr defTabSz="1097280"/>
                <a:r>
                  <a:rPr lang="en-US" sz="1200" dirty="0">
                    <a:solidFill>
                      <a:prstClr val="black"/>
                    </a:solidFill>
                    <a:latin typeface="Roboto Light" charset="0"/>
                    <a:ea typeface="Roboto Light" charset="0"/>
                    <a:cs typeface="Roboto Light" charset="0"/>
                  </a:rPr>
                  <a:t>GSLB</a:t>
                </a:r>
              </a:p>
              <a:p>
                <a:pPr defTabSz="1097280"/>
                <a:r>
                  <a:rPr lang="en-US" sz="1200" dirty="0">
                    <a:solidFill>
                      <a:prstClr val="black"/>
                    </a:solidFill>
                    <a:latin typeface="Roboto Light" charset="0"/>
                    <a:ea typeface="Roboto Light" charset="0"/>
                    <a:cs typeface="Roboto Light" charset="0"/>
                  </a:rPr>
                  <a:t>High-availability</a:t>
                </a:r>
              </a:p>
              <a:p>
                <a:pPr defTabSz="1097280"/>
                <a:r>
                  <a:rPr lang="en-US" sz="1200" dirty="0">
                    <a:solidFill>
                      <a:prstClr val="black"/>
                    </a:solidFill>
                    <a:latin typeface="Roboto Light" charset="0"/>
                    <a:ea typeface="Roboto Light" charset="0"/>
                    <a:cs typeface="Roboto Light" charset="0"/>
                  </a:rPr>
                  <a:t>Health-checks</a:t>
                </a:r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5438660" y="3132674"/>
                <a:ext cx="0" cy="809295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sysDot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>
              <a:off x="8551658" y="1810967"/>
              <a:ext cx="1466195" cy="1112935"/>
              <a:chOff x="9026771" y="1611136"/>
              <a:chExt cx="1466195" cy="1112935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9026771" y="1611136"/>
                <a:ext cx="1466195" cy="1101840"/>
              </a:xfrm>
              <a:prstGeom prst="rect">
                <a:avLst/>
              </a:prstGeom>
              <a:noFill/>
            </p:spPr>
            <p:txBody>
              <a:bodyPr wrap="square" lIns="146304" tIns="73152" rIns="146304" bIns="73152" rtlCol="0">
                <a:spAutoFit/>
              </a:bodyPr>
              <a:lstStyle/>
              <a:p>
                <a:pPr defTabSz="1097280"/>
                <a:r>
                  <a:rPr lang="en-US" sz="1400" b="1" dirty="0">
                    <a:solidFill>
                      <a:prstClr val="black"/>
                    </a:solidFill>
                    <a:latin typeface="Roboto Light" charset="0"/>
                    <a:ea typeface="Roboto Light" charset="0"/>
                    <a:cs typeface="Roboto Light" charset="0"/>
                  </a:rPr>
                  <a:t>Security</a:t>
                </a:r>
                <a:r>
                  <a:rPr lang="en-US" sz="1400" dirty="0">
                    <a:solidFill>
                      <a:prstClr val="black"/>
                    </a:solidFill>
                    <a:latin typeface="Roboto Light" charset="0"/>
                    <a:ea typeface="Roboto Light" charset="0"/>
                    <a:cs typeface="Roboto Light" charset="0"/>
                  </a:rPr>
                  <a:t>:</a:t>
                </a:r>
              </a:p>
              <a:p>
                <a:pPr defTabSz="1097280"/>
                <a:r>
                  <a:rPr lang="en-US" sz="1200" dirty="0">
                    <a:solidFill>
                      <a:prstClr val="black"/>
                    </a:solidFill>
                    <a:latin typeface="Roboto Light" charset="0"/>
                    <a:ea typeface="Roboto Light" charset="0"/>
                    <a:cs typeface="Roboto Light" charset="0"/>
                  </a:rPr>
                  <a:t>DDoS Mitigation</a:t>
                </a:r>
              </a:p>
              <a:p>
                <a:pPr defTabSz="1097280"/>
                <a:r>
                  <a:rPr lang="en-US" sz="1200" dirty="0">
                    <a:solidFill>
                      <a:prstClr val="black"/>
                    </a:solidFill>
                    <a:latin typeface="Roboto Light" charset="0"/>
                    <a:ea typeface="Roboto Light" charset="0"/>
                    <a:cs typeface="Roboto Light" charset="0"/>
                  </a:rPr>
                  <a:t>WAF</a:t>
                </a:r>
              </a:p>
              <a:p>
                <a:pPr defTabSz="1097280"/>
                <a:r>
                  <a:rPr lang="en-US" sz="1200" dirty="0">
                    <a:solidFill>
                      <a:prstClr val="black"/>
                    </a:solidFill>
                    <a:latin typeface="Roboto Light" charset="0"/>
                    <a:ea typeface="Roboto Light" charset="0"/>
                    <a:cs typeface="Roboto Light" charset="0"/>
                  </a:rPr>
                  <a:t>DAF</a:t>
                </a:r>
              </a:p>
              <a:p>
                <a:pPr defTabSz="1097280"/>
                <a:r>
                  <a:rPr lang="en-US" sz="1200" dirty="0">
                    <a:solidFill>
                      <a:prstClr val="black"/>
                    </a:solidFill>
                    <a:latin typeface="Roboto Light" charset="0"/>
                    <a:ea typeface="Roboto Light" charset="0"/>
                    <a:cs typeface="Roboto Light" charset="0"/>
                  </a:rPr>
                  <a:t>AAM</a:t>
                </a:r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>
                <a:off x="9026771" y="1646898"/>
                <a:ext cx="0" cy="1077173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sysDot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8551658" y="3708379"/>
              <a:ext cx="1874742" cy="1020009"/>
              <a:chOff x="9026771" y="3241412"/>
              <a:chExt cx="2028113" cy="1172985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9026771" y="3241412"/>
                <a:ext cx="2028113" cy="1077218"/>
              </a:xfrm>
              <a:prstGeom prst="rect">
                <a:avLst/>
              </a:prstGeom>
              <a:noFill/>
            </p:spPr>
            <p:txBody>
              <a:bodyPr wrap="square" lIns="121920" tIns="60960" rIns="121920" bIns="60960" rtlCol="0">
                <a:spAutoFit/>
              </a:bodyPr>
              <a:lstStyle/>
              <a:p>
                <a:r>
                  <a:rPr lang="en-US" sz="1400" b="1" dirty="0">
                    <a:latin typeface="Roboto Light" charset="0"/>
                    <a:ea typeface="Roboto Light" charset="0"/>
                    <a:cs typeface="Roboto Light" charset="0"/>
                  </a:rPr>
                  <a:t>Acceleration</a:t>
                </a:r>
                <a:r>
                  <a:rPr lang="en-US" sz="1200" b="1" dirty="0">
                    <a:latin typeface="Roboto Light" charset="0"/>
                    <a:ea typeface="Roboto Light" charset="0"/>
                    <a:cs typeface="Roboto Light" charset="0"/>
                  </a:rPr>
                  <a:t>:</a:t>
                </a:r>
              </a:p>
              <a:p>
                <a:r>
                  <a:rPr lang="en-US" sz="1200" dirty="0">
                    <a:latin typeface="Roboto Light" charset="0"/>
                    <a:ea typeface="Roboto Light" charset="0"/>
                    <a:cs typeface="Roboto Light" charset="0"/>
                  </a:rPr>
                  <a:t>SSL Offload</a:t>
                </a:r>
              </a:p>
              <a:p>
                <a:r>
                  <a:rPr lang="en-US" sz="1200" dirty="0">
                    <a:latin typeface="Roboto Light" charset="0"/>
                    <a:ea typeface="Roboto Light" charset="0"/>
                    <a:cs typeface="Roboto Light" charset="0"/>
                  </a:rPr>
                  <a:t>TCP Reuse</a:t>
                </a:r>
              </a:p>
              <a:p>
                <a:r>
                  <a:rPr lang="en-US" sz="1200" dirty="0">
                    <a:latin typeface="Roboto Light" charset="0"/>
                    <a:ea typeface="Roboto Light" charset="0"/>
                    <a:cs typeface="Roboto Light" charset="0"/>
                  </a:rPr>
                  <a:t>RAM Caching</a:t>
                </a:r>
              </a:p>
              <a:p>
                <a:r>
                  <a:rPr lang="en-US" sz="1200" dirty="0">
                    <a:latin typeface="Roboto Light" charset="0"/>
                    <a:ea typeface="Roboto Light" charset="0"/>
                    <a:cs typeface="Roboto Light" charset="0"/>
                  </a:rPr>
                  <a:t>Compression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9026771" y="3384848"/>
                <a:ext cx="0" cy="1029549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sysDot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>
              <a:off x="10853101" y="4236693"/>
              <a:ext cx="1466195" cy="725141"/>
              <a:chOff x="9026771" y="1611136"/>
              <a:chExt cx="1466195" cy="701731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9026771" y="1611136"/>
                <a:ext cx="1466195" cy="701731"/>
              </a:xfrm>
              <a:prstGeom prst="rect">
                <a:avLst/>
              </a:prstGeom>
              <a:noFill/>
            </p:spPr>
            <p:txBody>
              <a:bodyPr wrap="square" lIns="146304" tIns="73152" rIns="146304" bIns="73152" rtlCol="0">
                <a:spAutoFit/>
              </a:bodyPr>
              <a:lstStyle/>
              <a:p>
                <a:pPr defTabSz="1097280"/>
                <a:r>
                  <a:rPr lang="en-US" sz="1200" dirty="0">
                    <a:solidFill>
                      <a:prstClr val="black"/>
                    </a:solidFill>
                    <a:latin typeface="Roboto Light" charset="0"/>
                    <a:ea typeface="Roboto Light" charset="0"/>
                    <a:cs typeface="Roboto Light" charset="0"/>
                  </a:rPr>
                  <a:t>Central Mgmt.</a:t>
                </a:r>
              </a:p>
              <a:p>
                <a:pPr defTabSz="1097280"/>
                <a:r>
                  <a:rPr lang="en-US" sz="1200" dirty="0">
                    <a:solidFill>
                      <a:prstClr val="black"/>
                    </a:solidFill>
                    <a:latin typeface="Roboto Light" charset="0"/>
                    <a:ea typeface="Roboto Light" charset="0"/>
                    <a:cs typeface="Roboto Light" charset="0"/>
                  </a:rPr>
                  <a:t>Analytics</a:t>
                </a:r>
              </a:p>
              <a:p>
                <a:pPr defTabSz="1097280"/>
                <a:r>
                  <a:rPr lang="en-US" sz="1200" dirty="0">
                    <a:solidFill>
                      <a:prstClr val="black"/>
                    </a:solidFill>
                    <a:latin typeface="Roboto Light" charset="0"/>
                    <a:ea typeface="Roboto Light" charset="0"/>
                    <a:cs typeface="Roboto Light" charset="0"/>
                  </a:rPr>
                  <a:t>Automation</a:t>
                </a: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9026771" y="1710473"/>
                <a:ext cx="0" cy="502509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sysDot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/>
            <p:cNvGrpSpPr/>
            <p:nvPr/>
          </p:nvGrpSpPr>
          <p:grpSpPr>
            <a:xfrm>
              <a:off x="5835802" y="5142881"/>
              <a:ext cx="4537908" cy="1055394"/>
              <a:chOff x="5835802" y="4690928"/>
              <a:chExt cx="4537908" cy="1055394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6165258" y="4873884"/>
                <a:ext cx="937071" cy="475318"/>
                <a:chOff x="3424559" y="3887326"/>
                <a:chExt cx="850392" cy="521933"/>
              </a:xfrm>
            </p:grpSpPr>
            <p:pic>
              <p:nvPicPr>
                <p:cNvPr id="34" name="Picture 33" descr="Server.pn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24559" y="3887326"/>
                  <a:ext cx="850392" cy="245364"/>
                </a:xfrm>
                <a:prstGeom prst="rect">
                  <a:avLst/>
                </a:prstGeom>
              </p:spPr>
            </p:pic>
            <p:pic>
              <p:nvPicPr>
                <p:cNvPr id="35" name="Picture 34" descr="Server.pn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24559" y="4163895"/>
                  <a:ext cx="850392" cy="245364"/>
                </a:xfrm>
                <a:prstGeom prst="rect">
                  <a:avLst/>
                </a:prstGeom>
              </p:spPr>
            </p:pic>
          </p:grpSp>
          <p:sp>
            <p:nvSpPr>
              <p:cNvPr id="24" name="TextBox 23"/>
              <p:cNvSpPr txBox="1"/>
              <p:nvPr/>
            </p:nvSpPr>
            <p:spPr>
              <a:xfrm>
                <a:off x="6208520" y="5438545"/>
                <a:ext cx="850553" cy="307777"/>
              </a:xfrm>
              <a:prstGeom prst="rect">
                <a:avLst/>
              </a:prstGeom>
              <a:noFill/>
            </p:spPr>
            <p:txBody>
              <a:bodyPr wrap="none" lIns="121920" tIns="60960" rIns="121920" bIns="60960" rtlCol="0">
                <a:spAutoFit/>
              </a:bodyPr>
              <a:lstStyle/>
              <a:p>
                <a:pPr algn="ctr"/>
                <a:r>
                  <a:rPr lang="en-US" sz="1200" dirty="0">
                    <a:latin typeface="Roboto Light" charset="0"/>
                    <a:ea typeface="Roboto Light" charset="0"/>
                    <a:cs typeface="Roboto Light" charset="0"/>
                  </a:rPr>
                  <a:t>Web App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953466" y="5438545"/>
                <a:ext cx="549188" cy="307777"/>
              </a:xfrm>
              <a:prstGeom prst="rect">
                <a:avLst/>
              </a:prstGeom>
              <a:noFill/>
            </p:spPr>
            <p:txBody>
              <a:bodyPr wrap="none" lIns="121920" tIns="60960" rIns="121920" bIns="60960" rtlCol="0">
                <a:spAutoFit/>
              </a:bodyPr>
              <a:lstStyle/>
              <a:p>
                <a:pPr algn="ctr"/>
                <a:r>
                  <a:rPr lang="en-US" sz="1200" dirty="0">
                    <a:latin typeface="Roboto Light" charset="0"/>
                    <a:ea typeface="Roboto Light" charset="0"/>
                    <a:cs typeface="Roboto Light" charset="0"/>
                  </a:rPr>
                  <a:t>DNS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9259443" y="5438545"/>
                <a:ext cx="921086" cy="307777"/>
              </a:xfrm>
              <a:prstGeom prst="rect">
                <a:avLst/>
              </a:prstGeom>
              <a:noFill/>
            </p:spPr>
            <p:txBody>
              <a:bodyPr wrap="none" lIns="121920" tIns="60960" rIns="121920" bIns="60960" rtlCol="0">
                <a:spAutoFit/>
              </a:bodyPr>
              <a:lstStyle/>
              <a:p>
                <a:pPr algn="ctr"/>
                <a:r>
                  <a:rPr lang="en-US" sz="1200" dirty="0">
                    <a:latin typeface="Roboto Light" charset="0"/>
                    <a:ea typeface="Roboto Light" charset="0"/>
                    <a:cs typeface="Roboto Light" charset="0"/>
                  </a:rPr>
                  <a:t>Other App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835802" y="4690928"/>
                <a:ext cx="4537908" cy="1055394"/>
              </a:xfrm>
              <a:prstGeom prst="rect">
                <a:avLst/>
              </a:prstGeom>
              <a:noFill/>
              <a:ln w="12700" cmpd="sng">
                <a:solidFill>
                  <a:schemeClr val="bg2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9121886" y="4888094"/>
                <a:ext cx="937071" cy="475318"/>
                <a:chOff x="3424559" y="3887326"/>
                <a:chExt cx="850392" cy="521933"/>
              </a:xfrm>
            </p:grpSpPr>
            <p:pic>
              <p:nvPicPr>
                <p:cNvPr id="32" name="Picture 31" descr="Server.pn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24559" y="3887326"/>
                  <a:ext cx="850392" cy="245364"/>
                </a:xfrm>
                <a:prstGeom prst="rect">
                  <a:avLst/>
                </a:prstGeom>
              </p:spPr>
            </p:pic>
            <p:pic>
              <p:nvPicPr>
                <p:cNvPr id="33" name="Picture 32" descr="Server.pn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24559" y="4163895"/>
                  <a:ext cx="850392" cy="245364"/>
                </a:xfrm>
                <a:prstGeom prst="rect">
                  <a:avLst/>
                </a:prstGeom>
              </p:spPr>
            </p:pic>
          </p:grpSp>
          <p:grpSp>
            <p:nvGrpSpPr>
              <p:cNvPr id="29" name="Group 28"/>
              <p:cNvGrpSpPr/>
              <p:nvPr/>
            </p:nvGrpSpPr>
            <p:grpSpPr>
              <a:xfrm>
                <a:off x="7671531" y="4873884"/>
                <a:ext cx="937071" cy="475318"/>
                <a:chOff x="3424559" y="3887326"/>
                <a:chExt cx="850392" cy="521933"/>
              </a:xfrm>
            </p:grpSpPr>
            <p:pic>
              <p:nvPicPr>
                <p:cNvPr id="30" name="Picture 29" descr="Server.pn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24559" y="3887326"/>
                  <a:ext cx="850392" cy="245364"/>
                </a:xfrm>
                <a:prstGeom prst="rect">
                  <a:avLst/>
                </a:prstGeom>
              </p:spPr>
            </p:pic>
            <p:pic>
              <p:nvPicPr>
                <p:cNvPr id="31" name="Picture 30" descr="Server.pn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24559" y="4163895"/>
                  <a:ext cx="850392" cy="245364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7600063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53B0A-711A-4569-B4C5-DD1784812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Question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470005-1EB3-4C38-9D42-9E0E1DEFC4CD}"/>
              </a:ext>
            </a:extLst>
          </p:cNvPr>
          <p:cNvSpPr txBox="1"/>
          <p:nvPr/>
        </p:nvSpPr>
        <p:spPr>
          <a:xfrm>
            <a:off x="836579" y="1304925"/>
            <a:ext cx="10740825" cy="35394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2400" spc="0" dirty="0">
                <a:ea typeface="Roboto Light" charset="0"/>
                <a:cs typeface="Roboto Light" charset="0"/>
              </a:rPr>
              <a:t>Select two methods to prevent ACOS from caching a small ‘contact.html’ file ?</a:t>
            </a:r>
          </a:p>
          <a:p>
            <a:pPr marL="0" indent="0">
              <a:buFontTx/>
              <a:buNone/>
            </a:pPr>
            <a:endParaRPr lang="en-IN" sz="240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spc="0" dirty="0">
                <a:ea typeface="Roboto Light" charset="0"/>
                <a:cs typeface="Roboto Light" charset="0"/>
              </a:rPr>
              <a:t>Use URL Hash</a:t>
            </a:r>
          </a:p>
          <a:p>
            <a:pPr marL="742939" lvl="1" indent="-285750">
              <a:buFont typeface="Wingdings" panose="05000000000000000000" pitchFamily="2" charset="2"/>
              <a:buChar char="q"/>
            </a:pPr>
            <a:endParaRPr lang="en-IN" sz="160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spc="0" dirty="0">
                <a:ea typeface="Roboto Light" charset="0"/>
                <a:cs typeface="Roboto Light" charset="0"/>
              </a:rPr>
              <a:t>Increase ‘min content size’ in RAM Caching Template</a:t>
            </a:r>
          </a:p>
          <a:p>
            <a:pPr marL="742939" lvl="1" indent="-285750">
              <a:buFont typeface="Wingdings" panose="05000000000000000000" pitchFamily="2" charset="2"/>
              <a:buChar char="q"/>
            </a:pPr>
            <a:endParaRPr lang="en-IN" sz="160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spc="0" dirty="0">
                <a:ea typeface="Roboto Light" charset="0"/>
                <a:cs typeface="Roboto Light" charset="0"/>
              </a:rPr>
              <a:t>Specify ‘policy </a:t>
            </a:r>
            <a:r>
              <a:rPr lang="en-IN" sz="1600" spc="0" dirty="0" err="1">
                <a:ea typeface="Roboto Light" charset="0"/>
                <a:cs typeface="Roboto Light" charset="0"/>
              </a:rPr>
              <a:t>uri</a:t>
            </a:r>
            <a:r>
              <a:rPr lang="en-IN" sz="1600" spc="0" dirty="0">
                <a:ea typeface="Roboto Light" charset="0"/>
                <a:cs typeface="Roboto Light" charset="0"/>
              </a:rPr>
              <a:t> /contact.html </a:t>
            </a:r>
            <a:r>
              <a:rPr lang="en-IN" sz="1600" spc="0" dirty="0" err="1">
                <a:ea typeface="Roboto Light" charset="0"/>
                <a:cs typeface="Roboto Light" charset="0"/>
              </a:rPr>
              <a:t>nocache</a:t>
            </a:r>
            <a:r>
              <a:rPr lang="en-IN" sz="1600" spc="0" dirty="0">
                <a:ea typeface="Roboto Light" charset="0"/>
                <a:cs typeface="Roboto Light" charset="0"/>
              </a:rPr>
              <a:t>’ in RAM Caching Template</a:t>
            </a:r>
          </a:p>
          <a:p>
            <a:pPr marL="742939" lvl="1" indent="-285750">
              <a:buFont typeface="Wingdings" panose="05000000000000000000" pitchFamily="2" charset="2"/>
              <a:buChar char="q"/>
            </a:pPr>
            <a:endParaRPr lang="en-IN" sz="160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spc="0" dirty="0">
                <a:ea typeface="Roboto Light" charset="0"/>
                <a:cs typeface="Roboto Light" charset="0"/>
              </a:rPr>
              <a:t>Set a different ‘Replacement Policy’ on RAM Caching Template</a:t>
            </a:r>
          </a:p>
          <a:p>
            <a:pPr marL="742939" lvl="1" indent="-285750">
              <a:buFont typeface="Wingdings" panose="05000000000000000000" pitchFamily="2" charset="2"/>
              <a:buChar char="q"/>
            </a:pPr>
            <a:endParaRPr lang="en-IN" sz="160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spc="0" dirty="0">
                <a:ea typeface="Roboto Light" charset="0"/>
                <a:cs typeface="Roboto Light" charset="0"/>
              </a:rPr>
              <a:t>Apply ACL</a:t>
            </a:r>
          </a:p>
          <a:p>
            <a:pPr marL="742939" lvl="1" indent="-285750">
              <a:buFont typeface="Wingdings" panose="05000000000000000000" pitchFamily="2" charset="2"/>
              <a:buChar char="q"/>
            </a:pPr>
            <a:endParaRPr lang="en-IN" sz="160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spc="0" dirty="0">
                <a:ea typeface="Roboto Light" charset="0"/>
                <a:cs typeface="Roboto Light" charset="0"/>
              </a:rPr>
              <a:t>Use Strict Transaction Switching</a:t>
            </a:r>
          </a:p>
        </p:txBody>
      </p:sp>
    </p:spTree>
    <p:extLst>
      <p:ext uri="{BB962C8B-B14F-4D97-AF65-F5344CB8AC3E}">
        <p14:creationId xmlns:p14="http://schemas.microsoft.com/office/powerpoint/2010/main" val="7261884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53B0A-711A-4569-B4C5-DD1784812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Question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470005-1EB3-4C38-9D42-9E0E1DEFC4CD}"/>
              </a:ext>
            </a:extLst>
          </p:cNvPr>
          <p:cNvSpPr txBox="1"/>
          <p:nvPr/>
        </p:nvSpPr>
        <p:spPr>
          <a:xfrm>
            <a:off x="836579" y="1304925"/>
            <a:ext cx="10740825" cy="29238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2400" spc="0" dirty="0">
                <a:ea typeface="Roboto Light" charset="0"/>
                <a:cs typeface="Roboto Light" charset="0"/>
              </a:rPr>
              <a:t>What Role ACOS plays between Client and ACOS device when you configure SSL Offload ?</a:t>
            </a:r>
          </a:p>
          <a:p>
            <a:pPr marL="0" indent="0">
              <a:buFontTx/>
              <a:buNone/>
            </a:pPr>
            <a:endParaRPr lang="en-IN" sz="240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spc="0" dirty="0">
                <a:ea typeface="Roboto Light" charset="0"/>
                <a:cs typeface="Roboto Light" charset="0"/>
              </a:rPr>
              <a:t>Client</a:t>
            </a:r>
          </a:p>
          <a:p>
            <a:pPr marL="742939" lvl="1" indent="-285750">
              <a:buFont typeface="Wingdings" panose="05000000000000000000" pitchFamily="2" charset="2"/>
              <a:buChar char="q"/>
            </a:pPr>
            <a:endParaRPr lang="en-IN" sz="160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spc="0" dirty="0">
                <a:ea typeface="Roboto Light" charset="0"/>
                <a:cs typeface="Roboto Light" charset="0"/>
              </a:rPr>
              <a:t>Server</a:t>
            </a:r>
          </a:p>
          <a:p>
            <a:pPr marL="742939" lvl="1" indent="-285750">
              <a:buFont typeface="Wingdings" panose="05000000000000000000" pitchFamily="2" charset="2"/>
              <a:buChar char="q"/>
            </a:pPr>
            <a:endParaRPr lang="en-IN" sz="160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spc="0" dirty="0">
                <a:ea typeface="Roboto Light" charset="0"/>
                <a:cs typeface="Roboto Light" charset="0"/>
              </a:rPr>
              <a:t>Relay</a:t>
            </a:r>
          </a:p>
          <a:p>
            <a:pPr marL="742939" lvl="1" indent="-285750">
              <a:buFont typeface="Wingdings" panose="05000000000000000000" pitchFamily="2" charset="2"/>
              <a:buChar char="q"/>
            </a:pPr>
            <a:endParaRPr lang="en-IN" sz="160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spc="0" dirty="0">
                <a:ea typeface="Roboto Light" charset="0"/>
                <a:cs typeface="Roboto Light" charset="0"/>
              </a:rPr>
              <a:t>Bridge</a:t>
            </a:r>
          </a:p>
        </p:txBody>
      </p:sp>
    </p:spTree>
    <p:extLst>
      <p:ext uri="{BB962C8B-B14F-4D97-AF65-F5344CB8AC3E}">
        <p14:creationId xmlns:p14="http://schemas.microsoft.com/office/powerpoint/2010/main" val="11024352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53B0A-711A-4569-B4C5-DD1784812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Question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470005-1EB3-4C38-9D42-9E0E1DEFC4CD}"/>
              </a:ext>
            </a:extLst>
          </p:cNvPr>
          <p:cNvSpPr txBox="1"/>
          <p:nvPr/>
        </p:nvSpPr>
        <p:spPr>
          <a:xfrm>
            <a:off x="836579" y="1304925"/>
            <a:ext cx="10740825" cy="29238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2400" spc="0" dirty="0">
                <a:ea typeface="Roboto Light" charset="0"/>
                <a:cs typeface="Roboto Light" charset="0"/>
              </a:rPr>
              <a:t>The Don’t </a:t>
            </a:r>
            <a:r>
              <a:rPr lang="en-IN" sz="2400" spc="0" dirty="0" err="1">
                <a:ea typeface="Roboto Light" charset="0"/>
                <a:cs typeface="Roboto Light" charset="0"/>
              </a:rPr>
              <a:t>Honor</a:t>
            </a:r>
            <a:r>
              <a:rPr lang="en-IN" sz="2400" spc="0" dirty="0">
                <a:ea typeface="Roboto Light" charset="0"/>
                <a:cs typeface="Roboto Light" charset="0"/>
              </a:rPr>
              <a:t> Conn Rule option under source-</a:t>
            </a:r>
            <a:r>
              <a:rPr lang="en-IN" sz="2400" spc="0" dirty="0" err="1">
                <a:ea typeface="Roboto Light" charset="0"/>
                <a:cs typeface="Roboto Light" charset="0"/>
              </a:rPr>
              <a:t>ip</a:t>
            </a:r>
            <a:r>
              <a:rPr lang="en-IN" sz="2400" spc="0" dirty="0">
                <a:ea typeface="Roboto Light" charset="0"/>
                <a:cs typeface="Roboto Light" charset="0"/>
              </a:rPr>
              <a:t> persistence template </a:t>
            </a:r>
            <a:r>
              <a:rPr lang="en-IN" sz="2400" spc="0" dirty="0" err="1">
                <a:ea typeface="Roboto Light" charset="0"/>
                <a:cs typeface="Roboto Light" charset="0"/>
              </a:rPr>
              <a:t>refres</a:t>
            </a:r>
            <a:r>
              <a:rPr lang="en-IN" sz="2400" spc="0" dirty="0">
                <a:ea typeface="Roboto Light" charset="0"/>
                <a:cs typeface="Roboto Light" charset="0"/>
              </a:rPr>
              <a:t> to which of the following ?</a:t>
            </a:r>
          </a:p>
          <a:p>
            <a:pPr marL="0" indent="0">
              <a:buFontTx/>
              <a:buNone/>
            </a:pPr>
            <a:endParaRPr lang="en-IN" sz="240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dirty="0">
                <a:ea typeface="Roboto Light" charset="0"/>
                <a:cs typeface="Roboto Light" charset="0"/>
              </a:rPr>
              <a:t>Ignore connection limits defined on Source-</a:t>
            </a:r>
            <a:r>
              <a:rPr lang="en-IN" sz="1600" dirty="0" err="1">
                <a:ea typeface="Roboto Light" charset="0"/>
                <a:cs typeface="Roboto Light" charset="0"/>
              </a:rPr>
              <a:t>nat</a:t>
            </a:r>
            <a:r>
              <a:rPr lang="en-IN" sz="1600" dirty="0">
                <a:ea typeface="Roboto Light" charset="0"/>
                <a:cs typeface="Roboto Light" charset="0"/>
              </a:rPr>
              <a:t> pool</a:t>
            </a:r>
            <a:endParaRPr lang="en-IN" sz="1600" spc="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endParaRPr lang="en-IN" sz="160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dirty="0">
                <a:ea typeface="Roboto Light" charset="0"/>
                <a:cs typeface="Roboto Light" charset="0"/>
              </a:rPr>
              <a:t>Ignore connection limits defined on Virtual-Server</a:t>
            </a:r>
            <a:endParaRPr lang="en-IN" sz="1600" spc="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endParaRPr lang="en-IN" sz="160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dirty="0">
                <a:ea typeface="Roboto Light" charset="0"/>
                <a:cs typeface="Roboto Light" charset="0"/>
              </a:rPr>
              <a:t>Ignore connection limits defined on Service-Group</a:t>
            </a:r>
            <a:endParaRPr lang="en-IN" sz="1600" spc="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endParaRPr lang="en-IN" sz="160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dirty="0">
                <a:ea typeface="Roboto Light" charset="0"/>
                <a:cs typeface="Roboto Light" charset="0"/>
              </a:rPr>
              <a:t>Ignore connection limits defined on Server</a:t>
            </a:r>
            <a:endParaRPr lang="en-IN" sz="1600" spc="0" dirty="0"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8152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53B0A-711A-4569-B4C5-DD1784812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Question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470005-1EB3-4C38-9D42-9E0E1DEFC4CD}"/>
              </a:ext>
            </a:extLst>
          </p:cNvPr>
          <p:cNvSpPr txBox="1"/>
          <p:nvPr/>
        </p:nvSpPr>
        <p:spPr>
          <a:xfrm>
            <a:off x="836579" y="1304925"/>
            <a:ext cx="10740825" cy="34163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2400" spc="0" dirty="0">
                <a:ea typeface="Roboto Light" charset="0"/>
                <a:cs typeface="Roboto Light" charset="0"/>
              </a:rPr>
              <a:t>Select three object types that the HTTP Compression feature compresses by default.(choose three)</a:t>
            </a:r>
          </a:p>
          <a:p>
            <a:pPr marL="0" indent="0">
              <a:buFontTx/>
              <a:buNone/>
            </a:pPr>
            <a:endParaRPr lang="en-IN" sz="240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dirty="0">
                <a:ea typeface="Roboto Light" charset="0"/>
                <a:cs typeface="Roboto Light" charset="0"/>
              </a:rPr>
              <a:t>HTML</a:t>
            </a:r>
            <a:endParaRPr lang="en-IN" sz="1600" spc="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endParaRPr lang="en-IN" sz="160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dirty="0">
                <a:ea typeface="Roboto Light" charset="0"/>
                <a:cs typeface="Roboto Light" charset="0"/>
              </a:rPr>
              <a:t>XML</a:t>
            </a:r>
            <a:endParaRPr lang="en-IN" sz="1600" spc="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endParaRPr lang="en-IN" sz="160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dirty="0">
                <a:ea typeface="Roboto Light" charset="0"/>
                <a:cs typeface="Roboto Light" charset="0"/>
              </a:rPr>
              <a:t>JPEG</a:t>
            </a:r>
            <a:endParaRPr lang="en-IN" sz="1600" spc="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endParaRPr lang="en-IN" sz="160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dirty="0">
                <a:ea typeface="Roboto Light" charset="0"/>
                <a:cs typeface="Roboto Light" charset="0"/>
              </a:rPr>
              <a:t>MPEG</a:t>
            </a:r>
          </a:p>
          <a:p>
            <a:pPr marL="742939" lvl="1" indent="-285750">
              <a:buFont typeface="Wingdings" panose="05000000000000000000" pitchFamily="2" charset="2"/>
              <a:buChar char="q"/>
            </a:pPr>
            <a:endParaRPr lang="en-IN" sz="1600" spc="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dirty="0">
                <a:ea typeface="Roboto Light" charset="0"/>
                <a:cs typeface="Roboto Light" charset="0"/>
              </a:rPr>
              <a:t>TXT</a:t>
            </a:r>
            <a:endParaRPr lang="en-IN" sz="1600" spc="0" dirty="0"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1980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53B0A-711A-4569-B4C5-DD1784812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Question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470005-1EB3-4C38-9D42-9E0E1DEFC4CD}"/>
              </a:ext>
            </a:extLst>
          </p:cNvPr>
          <p:cNvSpPr txBox="1"/>
          <p:nvPr/>
        </p:nvSpPr>
        <p:spPr>
          <a:xfrm>
            <a:off x="836579" y="1304925"/>
            <a:ext cx="10740825" cy="390876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2400" spc="0" dirty="0">
                <a:ea typeface="Roboto Light" charset="0"/>
                <a:cs typeface="Roboto Light" charset="0"/>
              </a:rPr>
              <a:t>Which HTTP response does ACOS cache when the RAM caching template is applied to a </a:t>
            </a:r>
            <a:r>
              <a:rPr lang="en-IN" sz="2400" spc="0" dirty="0" err="1">
                <a:ea typeface="Roboto Light" charset="0"/>
                <a:cs typeface="Roboto Light" charset="0"/>
              </a:rPr>
              <a:t>vport</a:t>
            </a:r>
            <a:r>
              <a:rPr lang="en-IN" sz="2400" spc="0" dirty="0">
                <a:ea typeface="Roboto Light" charset="0"/>
                <a:cs typeface="Roboto Light" charset="0"/>
              </a:rPr>
              <a:t>?</a:t>
            </a:r>
          </a:p>
          <a:p>
            <a:pPr marL="0" indent="0">
              <a:buFontTx/>
              <a:buNone/>
            </a:pPr>
            <a:endParaRPr lang="en-IN" sz="240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spc="0" dirty="0">
                <a:ea typeface="Roboto Light" charset="0"/>
                <a:cs typeface="Roboto Light" charset="0"/>
              </a:rPr>
              <a:t>301 Moved Permanently</a:t>
            </a:r>
          </a:p>
          <a:p>
            <a:pPr marL="742939" lvl="1" indent="-285750">
              <a:buFont typeface="Wingdings" panose="05000000000000000000" pitchFamily="2" charset="2"/>
              <a:buChar char="q"/>
            </a:pPr>
            <a:endParaRPr lang="en-IN" sz="160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spc="0" dirty="0">
                <a:ea typeface="Roboto Light" charset="0"/>
                <a:cs typeface="Roboto Light" charset="0"/>
              </a:rPr>
              <a:t>200</a:t>
            </a:r>
            <a:r>
              <a:rPr lang="en-IN" sz="1600" dirty="0">
                <a:ea typeface="Roboto Light" charset="0"/>
                <a:cs typeface="Roboto Light" charset="0"/>
              </a:rPr>
              <a:t> OK</a:t>
            </a:r>
            <a:endParaRPr lang="en-IN" sz="1600" spc="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endParaRPr lang="en-IN" sz="160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spc="0" dirty="0">
                <a:ea typeface="Roboto Light" charset="0"/>
                <a:cs typeface="Roboto Light" charset="0"/>
              </a:rPr>
              <a:t>404 Not Found</a:t>
            </a:r>
          </a:p>
          <a:p>
            <a:pPr marL="742939" lvl="1" indent="-285750">
              <a:buFont typeface="Wingdings" panose="05000000000000000000" pitchFamily="2" charset="2"/>
              <a:buChar char="q"/>
            </a:pPr>
            <a:endParaRPr lang="en-IN" sz="160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dirty="0">
                <a:ea typeface="Roboto Light" charset="0"/>
                <a:cs typeface="Roboto Light" charset="0"/>
              </a:rPr>
              <a:t>403 Forbidden</a:t>
            </a:r>
          </a:p>
          <a:p>
            <a:pPr marL="742939" lvl="1" indent="-285750">
              <a:buFont typeface="Wingdings" panose="05000000000000000000" pitchFamily="2" charset="2"/>
              <a:buChar char="q"/>
            </a:pPr>
            <a:endParaRPr lang="en-IN" sz="1600" spc="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spc="0" dirty="0">
                <a:ea typeface="Roboto Light" charset="0"/>
                <a:cs typeface="Roboto Light" charset="0"/>
              </a:rPr>
              <a:t>206 Partial content</a:t>
            </a:r>
          </a:p>
          <a:p>
            <a:pPr marL="742939" lvl="1" indent="-285750">
              <a:buFont typeface="Wingdings" panose="05000000000000000000" pitchFamily="2" charset="2"/>
              <a:buChar char="q"/>
            </a:pPr>
            <a:endParaRPr lang="en-IN" sz="160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spc="0" dirty="0">
                <a:ea typeface="Roboto Light" charset="0"/>
                <a:cs typeface="Roboto Light" charset="0"/>
              </a:rPr>
              <a:t>None of the above is true</a:t>
            </a:r>
          </a:p>
        </p:txBody>
      </p:sp>
    </p:spTree>
    <p:extLst>
      <p:ext uri="{BB962C8B-B14F-4D97-AF65-F5344CB8AC3E}">
        <p14:creationId xmlns:p14="http://schemas.microsoft.com/office/powerpoint/2010/main" val="28601900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53B0A-711A-4569-B4C5-DD1784812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Question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470005-1EB3-4C38-9D42-9E0E1DEFC4CD}"/>
              </a:ext>
            </a:extLst>
          </p:cNvPr>
          <p:cNvSpPr txBox="1"/>
          <p:nvPr/>
        </p:nvSpPr>
        <p:spPr>
          <a:xfrm>
            <a:off x="836579" y="1304925"/>
            <a:ext cx="10740825" cy="280076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2400" spc="0" dirty="0">
                <a:ea typeface="Roboto Light" charset="0"/>
                <a:cs typeface="Roboto Light" charset="0"/>
              </a:rPr>
              <a:t>Which condition causes a UDP heath check to fail ?</a:t>
            </a:r>
          </a:p>
          <a:p>
            <a:pPr marL="0" indent="0">
              <a:buFontTx/>
              <a:buNone/>
            </a:pPr>
            <a:endParaRPr lang="en-IN" sz="240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spc="0" dirty="0">
                <a:ea typeface="Roboto Light" charset="0"/>
                <a:cs typeface="Roboto Light" charset="0"/>
              </a:rPr>
              <a:t>Port replies with a packet</a:t>
            </a:r>
          </a:p>
          <a:p>
            <a:pPr marL="742939" lvl="1" indent="-285750">
              <a:buFont typeface="Wingdings" panose="05000000000000000000" pitchFamily="2" charset="2"/>
              <a:buChar char="q"/>
            </a:pPr>
            <a:endParaRPr lang="en-IN" sz="160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spc="0" dirty="0">
                <a:ea typeface="Roboto Light" charset="0"/>
                <a:cs typeface="Roboto Light" charset="0"/>
              </a:rPr>
              <a:t>Port does not reply</a:t>
            </a:r>
          </a:p>
          <a:p>
            <a:pPr marL="742939" lvl="1" indent="-285750">
              <a:buFont typeface="Wingdings" panose="05000000000000000000" pitchFamily="2" charset="2"/>
              <a:buChar char="q"/>
            </a:pPr>
            <a:endParaRPr lang="en-IN" sz="160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spc="0" dirty="0">
                <a:ea typeface="Roboto Light" charset="0"/>
                <a:cs typeface="Roboto Light" charset="0"/>
              </a:rPr>
              <a:t>Port reply with RST/FIN</a:t>
            </a:r>
          </a:p>
          <a:p>
            <a:pPr marL="742939" lvl="1" indent="-285750">
              <a:buFont typeface="Wingdings" panose="05000000000000000000" pitchFamily="2" charset="2"/>
              <a:buChar char="q"/>
            </a:pPr>
            <a:endParaRPr lang="en-IN" sz="1600" dirty="0">
              <a:ea typeface="Roboto Light" charset="0"/>
              <a:cs typeface="Roboto Light" charset="0"/>
            </a:endParaRPr>
          </a:p>
          <a:p>
            <a:pPr marL="742939" lvl="1" indent="-285750">
              <a:buFont typeface="Wingdings" panose="05000000000000000000" pitchFamily="2" charset="2"/>
              <a:buChar char="q"/>
            </a:pPr>
            <a:r>
              <a:rPr lang="en-IN" sz="1600" dirty="0">
                <a:ea typeface="Roboto Light" charset="0"/>
                <a:cs typeface="Roboto Light" charset="0"/>
              </a:rPr>
              <a:t>Port replies with ICMP error message</a:t>
            </a:r>
          </a:p>
          <a:p>
            <a:pPr lvl="1"/>
            <a:endParaRPr lang="en-IN" sz="1600" spc="0" dirty="0"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7603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5751" y="2282825"/>
            <a:ext cx="8825641" cy="1362075"/>
          </a:xfrm>
        </p:spPr>
        <p:txBody>
          <a:bodyPr/>
          <a:lstStyle/>
          <a:p>
            <a:r>
              <a:rPr lang="en-US" sz="5000" b="1" i="0" dirty="0"/>
              <a:t>Global Server Load-balancing</a:t>
            </a:r>
          </a:p>
        </p:txBody>
      </p:sp>
    </p:spTree>
    <p:extLst>
      <p:ext uri="{BB962C8B-B14F-4D97-AF65-F5344CB8AC3E}">
        <p14:creationId xmlns:p14="http://schemas.microsoft.com/office/powerpoint/2010/main" val="32458184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oduct-Thunder_Hardware.png">
            <a:extLst>
              <a:ext uri="{FF2B5EF4-FFF2-40B4-BE49-F238E27FC236}">
                <a16:creationId xmlns:a16="http://schemas.microsoft.com/office/drawing/2014/main" id="{3FE0CA3F-D83D-42DF-BE43-C2CC2538C1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378" y="4720758"/>
            <a:ext cx="940285" cy="24858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16EABBA-B4FC-446B-BA22-293EC3BA6939}"/>
              </a:ext>
            </a:extLst>
          </p:cNvPr>
          <p:cNvGrpSpPr/>
          <p:nvPr/>
        </p:nvGrpSpPr>
        <p:grpSpPr>
          <a:xfrm>
            <a:off x="859940" y="4469938"/>
            <a:ext cx="1031601" cy="737523"/>
            <a:chOff x="3424559" y="3887324"/>
            <a:chExt cx="850392" cy="798506"/>
          </a:xfrm>
        </p:grpSpPr>
        <p:pic>
          <p:nvPicPr>
            <p:cNvPr id="5" name="Picture 4" descr="Server.png">
              <a:extLst>
                <a:ext uri="{FF2B5EF4-FFF2-40B4-BE49-F238E27FC236}">
                  <a16:creationId xmlns:a16="http://schemas.microsoft.com/office/drawing/2014/main" id="{0E4BFF86-3B65-4AB9-822D-A32FA7AE1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3887324"/>
              <a:ext cx="850392" cy="245364"/>
            </a:xfrm>
            <a:prstGeom prst="rect">
              <a:avLst/>
            </a:prstGeom>
          </p:spPr>
        </p:pic>
        <p:pic>
          <p:nvPicPr>
            <p:cNvPr id="6" name="Picture 5" descr="Server.png">
              <a:extLst>
                <a:ext uri="{FF2B5EF4-FFF2-40B4-BE49-F238E27FC236}">
                  <a16:creationId xmlns:a16="http://schemas.microsoft.com/office/drawing/2014/main" id="{5EEA423D-327B-4602-BD6D-03624BAE7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163895"/>
              <a:ext cx="850392" cy="245364"/>
            </a:xfrm>
            <a:prstGeom prst="rect">
              <a:avLst/>
            </a:prstGeom>
          </p:spPr>
        </p:pic>
        <p:pic>
          <p:nvPicPr>
            <p:cNvPr id="7" name="Picture 6" descr="Server.png">
              <a:extLst>
                <a:ext uri="{FF2B5EF4-FFF2-40B4-BE49-F238E27FC236}">
                  <a16:creationId xmlns:a16="http://schemas.microsoft.com/office/drawing/2014/main" id="{03BC5918-AF84-47F3-8C63-8ED03AC21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440466"/>
              <a:ext cx="850392" cy="245364"/>
            </a:xfrm>
            <a:prstGeom prst="rect">
              <a:avLst/>
            </a:prstGeom>
          </p:spPr>
        </p:pic>
      </p:grpSp>
      <p:pic>
        <p:nvPicPr>
          <p:cNvPr id="8" name="Picture 7" descr="Product-Thunder_Hardware.png">
            <a:extLst>
              <a:ext uri="{FF2B5EF4-FFF2-40B4-BE49-F238E27FC236}">
                <a16:creationId xmlns:a16="http://schemas.microsoft.com/office/drawing/2014/main" id="{E7BF07ED-8B20-4372-B98B-04105FB33E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4090" y="4714408"/>
            <a:ext cx="940285" cy="24858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687D524-190C-4753-955B-AA328509A246}"/>
              </a:ext>
            </a:extLst>
          </p:cNvPr>
          <p:cNvGrpSpPr/>
          <p:nvPr/>
        </p:nvGrpSpPr>
        <p:grpSpPr>
          <a:xfrm>
            <a:off x="9194315" y="4471390"/>
            <a:ext cx="1031601" cy="737523"/>
            <a:chOff x="3424559" y="3887324"/>
            <a:chExt cx="850392" cy="798506"/>
          </a:xfrm>
        </p:grpSpPr>
        <p:pic>
          <p:nvPicPr>
            <p:cNvPr id="10" name="Picture 9" descr="Server.png">
              <a:extLst>
                <a:ext uri="{FF2B5EF4-FFF2-40B4-BE49-F238E27FC236}">
                  <a16:creationId xmlns:a16="http://schemas.microsoft.com/office/drawing/2014/main" id="{BB7FC0A1-2975-45E6-944D-7DC35BDC4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3887324"/>
              <a:ext cx="850392" cy="245364"/>
            </a:xfrm>
            <a:prstGeom prst="rect">
              <a:avLst/>
            </a:prstGeom>
          </p:spPr>
        </p:pic>
        <p:pic>
          <p:nvPicPr>
            <p:cNvPr id="11" name="Picture 10" descr="Server.png">
              <a:extLst>
                <a:ext uri="{FF2B5EF4-FFF2-40B4-BE49-F238E27FC236}">
                  <a16:creationId xmlns:a16="http://schemas.microsoft.com/office/drawing/2014/main" id="{37D03F94-6310-41B7-ACB2-0168CBDDF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163895"/>
              <a:ext cx="850392" cy="245364"/>
            </a:xfrm>
            <a:prstGeom prst="rect">
              <a:avLst/>
            </a:prstGeom>
          </p:spPr>
        </p:pic>
        <p:pic>
          <p:nvPicPr>
            <p:cNvPr id="12" name="Picture 11" descr="Server.png">
              <a:extLst>
                <a:ext uri="{FF2B5EF4-FFF2-40B4-BE49-F238E27FC236}">
                  <a16:creationId xmlns:a16="http://schemas.microsoft.com/office/drawing/2014/main" id="{382B1275-2D23-4B13-B268-7EC43285E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440466"/>
              <a:ext cx="850392" cy="245364"/>
            </a:xfrm>
            <a:prstGeom prst="rect">
              <a:avLst/>
            </a:prstGeom>
          </p:spPr>
        </p:pic>
      </p:grpSp>
      <p:pic>
        <p:nvPicPr>
          <p:cNvPr id="13" name="Picture 12" descr="Internet.png">
            <a:extLst>
              <a:ext uri="{FF2B5EF4-FFF2-40B4-BE49-F238E27FC236}">
                <a16:creationId xmlns:a16="http://schemas.microsoft.com/office/drawing/2014/main" id="{7859ECD5-3DCD-4897-9928-39C13083DD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91" y="2449547"/>
            <a:ext cx="1533484" cy="1147640"/>
          </a:xfrm>
          <a:prstGeom prst="rect">
            <a:avLst/>
          </a:prstGeom>
        </p:spPr>
      </p:pic>
      <p:pic>
        <p:nvPicPr>
          <p:cNvPr id="14" name="Picture 13" descr="Cloud.png">
            <a:extLst>
              <a:ext uri="{FF2B5EF4-FFF2-40B4-BE49-F238E27FC236}">
                <a16:creationId xmlns:a16="http://schemas.microsoft.com/office/drawing/2014/main" id="{FC1F8CBB-49B9-4062-963C-2703442F0E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465" y="1836255"/>
            <a:ext cx="974660" cy="729423"/>
          </a:xfrm>
          <a:prstGeom prst="rect">
            <a:avLst/>
          </a:prstGeom>
        </p:spPr>
      </p:pic>
      <p:pic>
        <p:nvPicPr>
          <p:cNvPr id="15" name="Picture 14" descr="Server.png">
            <a:extLst>
              <a:ext uri="{FF2B5EF4-FFF2-40B4-BE49-F238E27FC236}">
                <a16:creationId xmlns:a16="http://schemas.microsoft.com/office/drawing/2014/main" id="{F86E621C-A705-4189-9B9C-B884CAC45E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521" y="2200966"/>
            <a:ext cx="861542" cy="248581"/>
          </a:xfrm>
          <a:prstGeom prst="rect">
            <a:avLst/>
          </a:prstGeom>
        </p:spPr>
      </p:pic>
      <p:pic>
        <p:nvPicPr>
          <p:cNvPr id="16" name="Picture 15" descr="Firewall_1.png">
            <a:extLst>
              <a:ext uri="{FF2B5EF4-FFF2-40B4-BE49-F238E27FC236}">
                <a16:creationId xmlns:a16="http://schemas.microsoft.com/office/drawing/2014/main" id="{4B0F099F-8C33-426A-95DD-2C7FFADDEB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701" y="4583250"/>
            <a:ext cx="530004" cy="528289"/>
          </a:xfrm>
          <a:prstGeom prst="rect">
            <a:avLst/>
          </a:prstGeom>
        </p:spPr>
      </p:pic>
      <p:pic>
        <p:nvPicPr>
          <p:cNvPr id="17" name="Picture 16" descr="Router_1.png">
            <a:extLst>
              <a:ext uri="{FF2B5EF4-FFF2-40B4-BE49-F238E27FC236}">
                <a16:creationId xmlns:a16="http://schemas.microsoft.com/office/drawing/2014/main" id="{EDFD809F-47BE-4386-AB14-A6164AF0FB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985" y="4622243"/>
            <a:ext cx="445612" cy="445612"/>
          </a:xfrm>
          <a:prstGeom prst="rect">
            <a:avLst/>
          </a:prstGeom>
        </p:spPr>
      </p:pic>
      <p:pic>
        <p:nvPicPr>
          <p:cNvPr id="18" name="Picture 17" descr="Firewall_1.png">
            <a:extLst>
              <a:ext uri="{FF2B5EF4-FFF2-40B4-BE49-F238E27FC236}">
                <a16:creationId xmlns:a16="http://schemas.microsoft.com/office/drawing/2014/main" id="{6543BDD3-A2FA-462E-A188-CEFAE46BF0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8151" y="4583250"/>
            <a:ext cx="530004" cy="528289"/>
          </a:xfrm>
          <a:prstGeom prst="rect">
            <a:avLst/>
          </a:prstGeom>
        </p:spPr>
      </p:pic>
      <p:pic>
        <p:nvPicPr>
          <p:cNvPr id="19" name="Picture 18" descr="Router_1.png">
            <a:extLst>
              <a:ext uri="{FF2B5EF4-FFF2-40B4-BE49-F238E27FC236}">
                <a16:creationId xmlns:a16="http://schemas.microsoft.com/office/drawing/2014/main" id="{8C27EFEA-5079-46DE-8FC6-1AFD9CC222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9572" y="4615893"/>
            <a:ext cx="445612" cy="445612"/>
          </a:xfrm>
          <a:prstGeom prst="rect">
            <a:avLst/>
          </a:prstGeom>
        </p:spPr>
      </p:pic>
      <p:pic>
        <p:nvPicPr>
          <p:cNvPr id="20" name="Picture 19" descr="Router_1.png">
            <a:extLst>
              <a:ext uri="{FF2B5EF4-FFF2-40B4-BE49-F238E27FC236}">
                <a16:creationId xmlns:a16="http://schemas.microsoft.com/office/drawing/2014/main" id="{A8FAC272-1935-4E3D-88A9-E78C5EFAEB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7733" y="1083997"/>
            <a:ext cx="445612" cy="445612"/>
          </a:xfrm>
          <a:prstGeom prst="rect">
            <a:avLst/>
          </a:prstGeom>
        </p:spPr>
      </p:pic>
      <p:pic>
        <p:nvPicPr>
          <p:cNvPr id="21" name="Picture 20" descr="User.png">
            <a:extLst>
              <a:ext uri="{FF2B5EF4-FFF2-40B4-BE49-F238E27FC236}">
                <a16:creationId xmlns:a16="http://schemas.microsoft.com/office/drawing/2014/main" id="{5D26975B-1DC6-4FEB-9D45-3E4FFACD5D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7733" y="174121"/>
            <a:ext cx="445612" cy="603230"/>
          </a:xfrm>
          <a:prstGeom prst="rect">
            <a:avLst/>
          </a:prstGeom>
        </p:spPr>
      </p:pic>
      <p:pic>
        <p:nvPicPr>
          <p:cNvPr id="22" name="Picture 21" descr="Server.png">
            <a:extLst>
              <a:ext uri="{FF2B5EF4-FFF2-40B4-BE49-F238E27FC236}">
                <a16:creationId xmlns:a16="http://schemas.microsoft.com/office/drawing/2014/main" id="{F249037B-BA74-4244-993A-EAACFB51B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450" y="2610225"/>
            <a:ext cx="861542" cy="248581"/>
          </a:xfrm>
          <a:prstGeom prst="rect">
            <a:avLst/>
          </a:prstGeom>
        </p:spPr>
      </p:pic>
      <p:pic>
        <p:nvPicPr>
          <p:cNvPr id="23" name="Picture 22" descr="Server.png">
            <a:extLst>
              <a:ext uri="{FF2B5EF4-FFF2-40B4-BE49-F238E27FC236}">
                <a16:creationId xmlns:a16="http://schemas.microsoft.com/office/drawing/2014/main" id="{93FBB7A3-6D93-4920-A000-B4378047E2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450" y="3209760"/>
            <a:ext cx="861542" cy="248581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B2920FB-A059-4AA1-A3B9-5D4ED466E447}"/>
              </a:ext>
            </a:extLst>
          </p:cNvPr>
          <p:cNvCxnSpPr/>
          <p:nvPr/>
        </p:nvCxnSpPr>
        <p:spPr>
          <a:xfrm>
            <a:off x="1891541" y="4845049"/>
            <a:ext cx="568706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3371F9C-4A87-44E4-93D0-1DA9CCAEE3CC}"/>
              </a:ext>
            </a:extLst>
          </p:cNvPr>
          <p:cNvCxnSpPr>
            <a:cxnSpLocks/>
          </p:cNvCxnSpPr>
          <p:nvPr/>
        </p:nvCxnSpPr>
        <p:spPr>
          <a:xfrm>
            <a:off x="3395663" y="4838699"/>
            <a:ext cx="396875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9EE36A-DF13-49EA-AB55-850451104C60}"/>
              </a:ext>
            </a:extLst>
          </p:cNvPr>
          <p:cNvCxnSpPr>
            <a:cxnSpLocks/>
          </p:cNvCxnSpPr>
          <p:nvPr/>
        </p:nvCxnSpPr>
        <p:spPr>
          <a:xfrm>
            <a:off x="4287204" y="4836205"/>
            <a:ext cx="368934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108F50E-D4BA-4F34-A0C7-CD4EC270A43B}"/>
              </a:ext>
            </a:extLst>
          </p:cNvPr>
          <p:cNvCxnSpPr>
            <a:cxnSpLocks/>
          </p:cNvCxnSpPr>
          <p:nvPr/>
        </p:nvCxnSpPr>
        <p:spPr>
          <a:xfrm>
            <a:off x="5071605" y="4838699"/>
            <a:ext cx="368934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EC80436-8B4D-48A4-89EE-6798E9924E0C}"/>
              </a:ext>
            </a:extLst>
          </p:cNvPr>
          <p:cNvCxnSpPr>
            <a:cxnSpLocks/>
          </p:cNvCxnSpPr>
          <p:nvPr/>
        </p:nvCxnSpPr>
        <p:spPr>
          <a:xfrm>
            <a:off x="5763579" y="4833938"/>
            <a:ext cx="368934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D3127D-48D5-4B5A-B8DB-264EB21F8261}"/>
              </a:ext>
            </a:extLst>
          </p:cNvPr>
          <p:cNvCxnSpPr>
            <a:cxnSpLocks/>
          </p:cNvCxnSpPr>
          <p:nvPr/>
        </p:nvCxnSpPr>
        <p:spPr>
          <a:xfrm>
            <a:off x="6564313" y="4833938"/>
            <a:ext cx="215900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C5AD4A3-3CA8-44A2-95DF-D58B391BB7FF}"/>
              </a:ext>
            </a:extLst>
          </p:cNvPr>
          <p:cNvCxnSpPr>
            <a:cxnSpLocks/>
          </p:cNvCxnSpPr>
          <p:nvPr/>
        </p:nvCxnSpPr>
        <p:spPr>
          <a:xfrm>
            <a:off x="7297215" y="4829176"/>
            <a:ext cx="396875" cy="4762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D48690B-9FB8-4632-AD09-1B055B5ED862}"/>
              </a:ext>
            </a:extLst>
          </p:cNvPr>
          <p:cNvCxnSpPr>
            <a:cxnSpLocks/>
          </p:cNvCxnSpPr>
          <p:nvPr/>
        </p:nvCxnSpPr>
        <p:spPr>
          <a:xfrm>
            <a:off x="8616950" y="4824641"/>
            <a:ext cx="577365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F4F371D-ED89-492F-B004-02A848BE7955}"/>
              </a:ext>
            </a:extLst>
          </p:cNvPr>
          <p:cNvCxnSpPr>
            <a:cxnSpLocks/>
          </p:cNvCxnSpPr>
          <p:nvPr/>
        </p:nvCxnSpPr>
        <p:spPr>
          <a:xfrm>
            <a:off x="5448300" y="3597187"/>
            <a:ext cx="0" cy="1247862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8FEF054-9182-450A-84E4-FE566449A133}"/>
              </a:ext>
            </a:extLst>
          </p:cNvPr>
          <p:cNvCxnSpPr>
            <a:cxnSpLocks/>
          </p:cNvCxnSpPr>
          <p:nvPr/>
        </p:nvCxnSpPr>
        <p:spPr>
          <a:xfrm>
            <a:off x="5772150" y="3597187"/>
            <a:ext cx="0" cy="1247862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59FE1FC-BE07-4997-9810-88C005112C56}"/>
              </a:ext>
            </a:extLst>
          </p:cNvPr>
          <p:cNvCxnSpPr>
            <a:cxnSpLocks/>
          </p:cNvCxnSpPr>
          <p:nvPr/>
        </p:nvCxnSpPr>
        <p:spPr>
          <a:xfrm>
            <a:off x="6362378" y="3321050"/>
            <a:ext cx="921072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E82B4C-9810-45D2-AF61-9AE0AD155EBF}"/>
              </a:ext>
            </a:extLst>
          </p:cNvPr>
          <p:cNvCxnSpPr>
            <a:cxnSpLocks/>
          </p:cNvCxnSpPr>
          <p:nvPr/>
        </p:nvCxnSpPr>
        <p:spPr>
          <a:xfrm>
            <a:off x="6139572" y="2734515"/>
            <a:ext cx="1143878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8D222C4-2535-44EB-AB06-B09727B5EB18}"/>
              </a:ext>
            </a:extLst>
          </p:cNvPr>
          <p:cNvCxnSpPr>
            <a:cxnSpLocks/>
          </p:cNvCxnSpPr>
          <p:nvPr/>
        </p:nvCxnSpPr>
        <p:spPr>
          <a:xfrm>
            <a:off x="4691063" y="2325256"/>
            <a:ext cx="288925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8BC9BB3-5FFA-4F30-990E-B59AAEE053F3}"/>
              </a:ext>
            </a:extLst>
          </p:cNvPr>
          <p:cNvCxnSpPr>
            <a:cxnSpLocks/>
          </p:cNvCxnSpPr>
          <p:nvPr/>
        </p:nvCxnSpPr>
        <p:spPr>
          <a:xfrm>
            <a:off x="5448023" y="1529609"/>
            <a:ext cx="0" cy="32385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4717DA3-5920-4A68-9A84-C8DB7933D88C}"/>
              </a:ext>
            </a:extLst>
          </p:cNvPr>
          <p:cNvCxnSpPr>
            <a:cxnSpLocks/>
          </p:cNvCxnSpPr>
          <p:nvPr/>
        </p:nvCxnSpPr>
        <p:spPr>
          <a:xfrm>
            <a:off x="5448023" y="760147"/>
            <a:ext cx="0" cy="32385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6A0B3BC5-CAED-4B46-A2DA-F71CC363D4AF}"/>
              </a:ext>
            </a:extLst>
          </p:cNvPr>
          <p:cNvSpPr/>
          <p:nvPr/>
        </p:nvSpPr>
        <p:spPr>
          <a:xfrm>
            <a:off x="481312" y="3984637"/>
            <a:ext cx="4663139" cy="1720821"/>
          </a:xfrm>
          <a:prstGeom prst="rect">
            <a:avLst/>
          </a:prstGeom>
          <a:noFill/>
          <a:ln w="12700" cmpd="sng">
            <a:solidFill>
              <a:schemeClr val="bg2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3E687E7-6A5F-4BAC-B68F-ADFFFAB7675F}"/>
              </a:ext>
            </a:extLst>
          </p:cNvPr>
          <p:cNvSpPr/>
          <p:nvPr/>
        </p:nvSpPr>
        <p:spPr>
          <a:xfrm>
            <a:off x="6031048" y="3984637"/>
            <a:ext cx="4663139" cy="1720821"/>
          </a:xfrm>
          <a:prstGeom prst="rect">
            <a:avLst/>
          </a:prstGeom>
          <a:noFill/>
          <a:ln w="12700" cmpd="sng">
            <a:solidFill>
              <a:schemeClr val="bg2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41BB7E-5D14-4D34-A47D-3EEDAAEB075B}"/>
              </a:ext>
            </a:extLst>
          </p:cNvPr>
          <p:cNvSpPr txBox="1"/>
          <p:nvPr/>
        </p:nvSpPr>
        <p:spPr>
          <a:xfrm>
            <a:off x="3166571" y="2203326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ISP DNS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CC6517-2A01-441A-BA82-D93ECA018BEE}"/>
              </a:ext>
            </a:extLst>
          </p:cNvPr>
          <p:cNvSpPr txBox="1"/>
          <p:nvPr/>
        </p:nvSpPr>
        <p:spPr>
          <a:xfrm>
            <a:off x="8164232" y="2600676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Root DNS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FDED50-3889-470F-B2A7-F34E4ACCDCC6}"/>
              </a:ext>
            </a:extLst>
          </p:cNvPr>
          <p:cNvSpPr txBox="1"/>
          <p:nvPr/>
        </p:nvSpPr>
        <p:spPr>
          <a:xfrm>
            <a:off x="8144992" y="3210539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dirty="0" err="1">
                <a:ea typeface="Roboto Light" charset="0"/>
                <a:cs typeface="Roboto Light" charset="0"/>
              </a:rPr>
              <a:t>Authorative</a:t>
            </a:r>
            <a:r>
              <a:rPr lang="en-IN" sz="1000" spc="0" dirty="0">
                <a:ea typeface="Roboto Light" charset="0"/>
                <a:cs typeface="Roboto Light" charset="0"/>
              </a:rPr>
              <a:t> DNS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B93BFEE-9D57-4821-B44F-0245D9845330}"/>
              </a:ext>
            </a:extLst>
          </p:cNvPr>
          <p:cNvSpPr txBox="1"/>
          <p:nvPr/>
        </p:nvSpPr>
        <p:spPr>
          <a:xfrm>
            <a:off x="970667" y="5259105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dirty="0">
                <a:ea typeface="Roboto Light" charset="0"/>
                <a:cs typeface="Roboto Light" charset="0"/>
              </a:rPr>
              <a:t>Server-farm</a:t>
            </a:r>
            <a:endParaRPr lang="en-IN" sz="1000" spc="0" dirty="0">
              <a:ea typeface="Roboto Light" charset="0"/>
              <a:cs typeface="Roboto Light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9B2FEE-8452-4419-8216-CA28918BF3C7}"/>
              </a:ext>
            </a:extLst>
          </p:cNvPr>
          <p:cNvSpPr txBox="1"/>
          <p:nvPr/>
        </p:nvSpPr>
        <p:spPr>
          <a:xfrm>
            <a:off x="9350219" y="5288394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dirty="0">
                <a:ea typeface="Roboto Light" charset="0"/>
                <a:cs typeface="Roboto Light" charset="0"/>
              </a:rPr>
              <a:t>Server-farm</a:t>
            </a:r>
            <a:endParaRPr lang="en-IN" sz="1000" spc="0" dirty="0">
              <a:ea typeface="Roboto Light" charset="0"/>
              <a:cs typeface="Roboto Light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CA6C197-AD90-4D03-A300-0425E3181257}"/>
              </a:ext>
            </a:extLst>
          </p:cNvPr>
          <p:cNvSpPr txBox="1"/>
          <p:nvPr/>
        </p:nvSpPr>
        <p:spPr>
          <a:xfrm>
            <a:off x="2692832" y="4979111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dirty="0">
                <a:ea typeface="Roboto Light" charset="0"/>
                <a:cs typeface="Roboto Light" charset="0"/>
              </a:rPr>
              <a:t>ADC</a:t>
            </a:r>
            <a:endParaRPr lang="en-IN" sz="1000" spc="0" dirty="0">
              <a:ea typeface="Roboto Light" charset="0"/>
              <a:cs typeface="Roboto Light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3520AB-BDC1-4DC4-84AD-421CA661AD54}"/>
              </a:ext>
            </a:extLst>
          </p:cNvPr>
          <p:cNvSpPr txBox="1"/>
          <p:nvPr/>
        </p:nvSpPr>
        <p:spPr>
          <a:xfrm>
            <a:off x="7991000" y="4971011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dirty="0">
                <a:ea typeface="Roboto Light" charset="0"/>
                <a:cs typeface="Roboto Light" charset="0"/>
              </a:rPr>
              <a:t>ADC</a:t>
            </a:r>
            <a:endParaRPr lang="en-IN" sz="1000" spc="0" dirty="0">
              <a:ea typeface="Roboto Light" charset="0"/>
              <a:cs typeface="Roboto Light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83B9457-D8AF-4994-BF0B-29EBCBEBDC79}"/>
              </a:ext>
            </a:extLst>
          </p:cNvPr>
          <p:cNvSpPr txBox="1"/>
          <p:nvPr/>
        </p:nvSpPr>
        <p:spPr>
          <a:xfrm>
            <a:off x="6723608" y="5127228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Firewall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E8B2BE7-DD45-4157-8FF9-03BA33836A68}"/>
              </a:ext>
            </a:extLst>
          </p:cNvPr>
          <p:cNvSpPr txBox="1"/>
          <p:nvPr/>
        </p:nvSpPr>
        <p:spPr>
          <a:xfrm>
            <a:off x="3738744" y="5127228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Firewall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67BA4F3-49E5-4E2B-9380-C208123FBCB6}"/>
              </a:ext>
            </a:extLst>
          </p:cNvPr>
          <p:cNvSpPr txBox="1"/>
          <p:nvPr/>
        </p:nvSpPr>
        <p:spPr>
          <a:xfrm>
            <a:off x="5272150" y="2117798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ISP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A6594B0-AD13-4022-8253-A1DF63378DBD}"/>
              </a:ext>
            </a:extLst>
          </p:cNvPr>
          <p:cNvSpPr txBox="1"/>
          <p:nvPr/>
        </p:nvSpPr>
        <p:spPr>
          <a:xfrm>
            <a:off x="5617687" y="527565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dirty="0">
                <a:ea typeface="Roboto Light" charset="0"/>
                <a:cs typeface="Roboto Light" charset="0"/>
              </a:rPr>
              <a:t>Client</a:t>
            </a:r>
            <a:endParaRPr lang="en-IN" sz="1000" spc="0" dirty="0">
              <a:ea typeface="Roboto Light" charset="0"/>
              <a:cs typeface="Roboto Light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30EA833-4FA1-4532-B9EA-7AC77604AEF9}"/>
              </a:ext>
            </a:extLst>
          </p:cNvPr>
          <p:cNvSpPr txBox="1"/>
          <p:nvPr/>
        </p:nvSpPr>
        <p:spPr>
          <a:xfrm>
            <a:off x="7406341" y="4453904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dirty="0">
                <a:ea typeface="Roboto Light" charset="0"/>
                <a:cs typeface="Roboto Light" charset="0"/>
              </a:rPr>
              <a:t>VIP-1</a:t>
            </a:r>
            <a:endParaRPr lang="en-IN" sz="1000" spc="0" dirty="0">
              <a:ea typeface="Roboto Light" charset="0"/>
              <a:cs typeface="Roboto Light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EE85859-F662-4A21-889F-BFC04B5BBCE3}"/>
              </a:ext>
            </a:extLst>
          </p:cNvPr>
          <p:cNvSpPr txBox="1"/>
          <p:nvPr/>
        </p:nvSpPr>
        <p:spPr>
          <a:xfrm>
            <a:off x="3262993" y="4523991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dirty="0">
                <a:ea typeface="Roboto Light" charset="0"/>
                <a:cs typeface="Roboto Light" charset="0"/>
              </a:rPr>
              <a:t>VIP-2</a:t>
            </a:r>
            <a:endParaRPr lang="en-IN" sz="1000" spc="0" dirty="0">
              <a:ea typeface="Roboto Light" charset="0"/>
              <a:cs typeface="Roboto Light" charset="0"/>
            </a:endParaRPr>
          </a:p>
        </p:txBody>
      </p:sp>
      <p:sp>
        <p:nvSpPr>
          <p:cNvPr id="54" name="Bent Arrow 46">
            <a:extLst>
              <a:ext uri="{FF2B5EF4-FFF2-40B4-BE49-F238E27FC236}">
                <a16:creationId xmlns:a16="http://schemas.microsoft.com/office/drawing/2014/main" id="{483F1529-31C2-4759-A891-5B4FFA3E2679}"/>
              </a:ext>
            </a:extLst>
          </p:cNvPr>
          <p:cNvSpPr>
            <a:spLocks/>
          </p:cNvSpPr>
          <p:nvPr/>
        </p:nvSpPr>
        <p:spPr>
          <a:xfrm flipH="1" flipV="1">
            <a:off x="3489397" y="2618205"/>
            <a:ext cx="612184" cy="2108633"/>
          </a:xfrm>
          <a:prstGeom prst="bentArrow">
            <a:avLst>
              <a:gd name="adj1" fmla="val 822"/>
              <a:gd name="adj2" fmla="val 1865"/>
              <a:gd name="adj3" fmla="val 5116"/>
              <a:gd name="adj4" fmla="val 29890"/>
            </a:avLst>
          </a:prstGeom>
          <a:solidFill>
            <a:srgbClr val="FFC000"/>
          </a:solidFill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55" name="Bent Arrow 46">
            <a:extLst>
              <a:ext uri="{FF2B5EF4-FFF2-40B4-BE49-F238E27FC236}">
                <a16:creationId xmlns:a16="http://schemas.microsoft.com/office/drawing/2014/main" id="{7DC6E952-6A31-4ECF-821A-2729A52DF505}"/>
              </a:ext>
            </a:extLst>
          </p:cNvPr>
          <p:cNvSpPr>
            <a:spLocks/>
          </p:cNvSpPr>
          <p:nvPr/>
        </p:nvSpPr>
        <p:spPr>
          <a:xfrm rot="16200000" flipV="1">
            <a:off x="4478173" y="1147288"/>
            <a:ext cx="1428557" cy="850454"/>
          </a:xfrm>
          <a:prstGeom prst="bentArrow">
            <a:avLst>
              <a:gd name="adj1" fmla="val 822"/>
              <a:gd name="adj2" fmla="val 1865"/>
              <a:gd name="adj3" fmla="val 5116"/>
              <a:gd name="adj4" fmla="val 35635"/>
            </a:avLst>
          </a:prstGeom>
          <a:solidFill>
            <a:srgbClr val="FFC000"/>
          </a:solidFill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A20ACE83-ACF2-4DBA-868A-E5C72829FC70}"/>
              </a:ext>
            </a:extLst>
          </p:cNvPr>
          <p:cNvCxnSpPr/>
          <p:nvPr/>
        </p:nvCxnSpPr>
        <p:spPr>
          <a:xfrm>
            <a:off x="4764057" y="2402201"/>
            <a:ext cx="2282784" cy="160678"/>
          </a:xfrm>
          <a:prstGeom prst="bentConnector3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28B97BB3-E94C-4C09-B775-F5B88D775E7B}"/>
              </a:ext>
            </a:extLst>
          </p:cNvPr>
          <p:cNvCxnSpPr>
            <a:cxnSpLocks/>
          </p:cNvCxnSpPr>
          <p:nvPr/>
        </p:nvCxnSpPr>
        <p:spPr>
          <a:xfrm>
            <a:off x="4744817" y="2499722"/>
            <a:ext cx="2229030" cy="169130"/>
          </a:xfrm>
          <a:prstGeom prst="bentConnector3">
            <a:avLst/>
          </a:prstGeom>
          <a:ln w="38100">
            <a:solidFill>
              <a:srgbClr val="FFC00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Bent Arrow 46">
            <a:extLst>
              <a:ext uri="{FF2B5EF4-FFF2-40B4-BE49-F238E27FC236}">
                <a16:creationId xmlns:a16="http://schemas.microsoft.com/office/drawing/2014/main" id="{5B813648-0EFA-4263-8C67-9738BC56E411}"/>
              </a:ext>
            </a:extLst>
          </p:cNvPr>
          <p:cNvSpPr>
            <a:spLocks/>
          </p:cNvSpPr>
          <p:nvPr/>
        </p:nvSpPr>
        <p:spPr>
          <a:xfrm flipV="1">
            <a:off x="4468219" y="2606795"/>
            <a:ext cx="2672355" cy="570027"/>
          </a:xfrm>
          <a:prstGeom prst="bentArrow">
            <a:avLst>
              <a:gd name="adj1" fmla="val 822"/>
              <a:gd name="adj2" fmla="val 1865"/>
              <a:gd name="adj3" fmla="val 5116"/>
              <a:gd name="adj4" fmla="val 35635"/>
            </a:avLst>
          </a:prstGeom>
          <a:solidFill>
            <a:srgbClr val="FFC000"/>
          </a:solidFill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59" name="Bent Arrow 46">
            <a:extLst>
              <a:ext uri="{FF2B5EF4-FFF2-40B4-BE49-F238E27FC236}">
                <a16:creationId xmlns:a16="http://schemas.microsoft.com/office/drawing/2014/main" id="{411E7A25-4433-4EE8-ACA4-345E218F40DA}"/>
              </a:ext>
            </a:extLst>
          </p:cNvPr>
          <p:cNvSpPr>
            <a:spLocks/>
          </p:cNvSpPr>
          <p:nvPr/>
        </p:nvSpPr>
        <p:spPr>
          <a:xfrm rot="16200000">
            <a:off x="5292481" y="1580902"/>
            <a:ext cx="863318" cy="2832869"/>
          </a:xfrm>
          <a:prstGeom prst="bentArrow">
            <a:avLst>
              <a:gd name="adj1" fmla="val 822"/>
              <a:gd name="adj2" fmla="val 1865"/>
              <a:gd name="adj3" fmla="val 5116"/>
              <a:gd name="adj4" fmla="val 35635"/>
            </a:avLst>
          </a:prstGeom>
          <a:solidFill>
            <a:srgbClr val="FFC000"/>
          </a:solidFill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0" name="Bent Arrow 46">
            <a:extLst>
              <a:ext uri="{FF2B5EF4-FFF2-40B4-BE49-F238E27FC236}">
                <a16:creationId xmlns:a16="http://schemas.microsoft.com/office/drawing/2014/main" id="{04F57F80-450B-474E-ACCD-E37CAF061B89}"/>
              </a:ext>
            </a:extLst>
          </p:cNvPr>
          <p:cNvSpPr>
            <a:spLocks/>
          </p:cNvSpPr>
          <p:nvPr/>
        </p:nvSpPr>
        <p:spPr>
          <a:xfrm flipV="1">
            <a:off x="5725510" y="789475"/>
            <a:ext cx="1975004" cy="4192812"/>
          </a:xfrm>
          <a:prstGeom prst="bentArrow">
            <a:avLst>
              <a:gd name="adj1" fmla="val 822"/>
              <a:gd name="adj2" fmla="val 1865"/>
              <a:gd name="adj3" fmla="val 5116"/>
              <a:gd name="adj4" fmla="val 35635"/>
            </a:avLst>
          </a:prstGeom>
          <a:solidFill>
            <a:srgbClr val="FFC000"/>
          </a:solidFill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1" name="Bent Arrow 46">
            <a:extLst>
              <a:ext uri="{FF2B5EF4-FFF2-40B4-BE49-F238E27FC236}">
                <a16:creationId xmlns:a16="http://schemas.microsoft.com/office/drawing/2014/main" id="{311C06E3-9D5C-436F-9F17-CCDE37921694}"/>
              </a:ext>
            </a:extLst>
          </p:cNvPr>
          <p:cNvSpPr>
            <a:spLocks/>
          </p:cNvSpPr>
          <p:nvPr/>
        </p:nvSpPr>
        <p:spPr>
          <a:xfrm flipH="1" flipV="1">
            <a:off x="4931982" y="1010637"/>
            <a:ext cx="577859" cy="1362149"/>
          </a:xfrm>
          <a:prstGeom prst="bentArrow">
            <a:avLst>
              <a:gd name="adj1" fmla="val 822"/>
              <a:gd name="adj2" fmla="val 1865"/>
              <a:gd name="adj3" fmla="val 5116"/>
              <a:gd name="adj4" fmla="val 35635"/>
            </a:avLst>
          </a:prstGeom>
          <a:solidFill>
            <a:srgbClr val="FFC000"/>
          </a:solidFill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2" name="Bent Arrow 46">
            <a:extLst>
              <a:ext uri="{FF2B5EF4-FFF2-40B4-BE49-F238E27FC236}">
                <a16:creationId xmlns:a16="http://schemas.microsoft.com/office/drawing/2014/main" id="{C6A9BED8-C3DF-44D9-B48D-C3376CFF7960}"/>
              </a:ext>
            </a:extLst>
          </p:cNvPr>
          <p:cNvSpPr>
            <a:spLocks/>
          </p:cNvSpPr>
          <p:nvPr/>
        </p:nvSpPr>
        <p:spPr>
          <a:xfrm rot="16200000" flipV="1">
            <a:off x="2783534" y="3305346"/>
            <a:ext cx="2243334" cy="763998"/>
          </a:xfrm>
          <a:prstGeom prst="bentArrow">
            <a:avLst>
              <a:gd name="adj1" fmla="val 822"/>
              <a:gd name="adj2" fmla="val 1865"/>
              <a:gd name="adj3" fmla="val 5116"/>
              <a:gd name="adj4" fmla="val 35635"/>
            </a:avLst>
          </a:prstGeom>
          <a:solidFill>
            <a:srgbClr val="FFC000"/>
          </a:solidFill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3" name="Rounded Rectangular Callout 47">
            <a:extLst>
              <a:ext uri="{FF2B5EF4-FFF2-40B4-BE49-F238E27FC236}">
                <a16:creationId xmlns:a16="http://schemas.microsoft.com/office/drawing/2014/main" id="{6A7F0CB6-9A63-4710-855B-66E37D83A69B}"/>
              </a:ext>
            </a:extLst>
          </p:cNvPr>
          <p:cNvSpPr/>
          <p:nvPr/>
        </p:nvSpPr>
        <p:spPr>
          <a:xfrm>
            <a:off x="6618989" y="636898"/>
            <a:ext cx="1133841" cy="447349"/>
          </a:xfrm>
          <a:prstGeom prst="wedgeRoundRectCallout">
            <a:avLst>
              <a:gd name="adj1" fmla="val -57282"/>
              <a:gd name="adj2" fmla="val 408061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DNS Redirect</a:t>
            </a:r>
          </a:p>
        </p:txBody>
      </p:sp>
      <p:sp>
        <p:nvSpPr>
          <p:cNvPr id="64" name="Rounded Rectangular Callout 47">
            <a:extLst>
              <a:ext uri="{FF2B5EF4-FFF2-40B4-BE49-F238E27FC236}">
                <a16:creationId xmlns:a16="http://schemas.microsoft.com/office/drawing/2014/main" id="{713CEBBD-7052-4089-A926-AB219FDED007}"/>
              </a:ext>
            </a:extLst>
          </p:cNvPr>
          <p:cNvSpPr/>
          <p:nvPr/>
        </p:nvSpPr>
        <p:spPr>
          <a:xfrm>
            <a:off x="7062538" y="1444830"/>
            <a:ext cx="1400282" cy="427607"/>
          </a:xfrm>
          <a:prstGeom prst="wedgeRoundRectCallout">
            <a:avLst>
              <a:gd name="adj1" fmla="val -57282"/>
              <a:gd name="adj2" fmla="val 408061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DNS Redirect</a:t>
            </a:r>
          </a:p>
        </p:txBody>
      </p:sp>
      <p:sp>
        <p:nvSpPr>
          <p:cNvPr id="65" name="Rounded Rectangular Callout 47">
            <a:extLst>
              <a:ext uri="{FF2B5EF4-FFF2-40B4-BE49-F238E27FC236}">
                <a16:creationId xmlns:a16="http://schemas.microsoft.com/office/drawing/2014/main" id="{6021C885-589E-4EBD-8FE3-067BFC2F449D}"/>
              </a:ext>
            </a:extLst>
          </p:cNvPr>
          <p:cNvSpPr/>
          <p:nvPr/>
        </p:nvSpPr>
        <p:spPr>
          <a:xfrm>
            <a:off x="1419182" y="1837350"/>
            <a:ext cx="1400282" cy="427607"/>
          </a:xfrm>
          <a:prstGeom prst="wedgeRoundRectCallout">
            <a:avLst>
              <a:gd name="adj1" fmla="val 149505"/>
              <a:gd name="adj2" fmla="val 484825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DNS Response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0BC26CD9-A391-4FE5-A6B9-26E7F38C8BAD}"/>
              </a:ext>
            </a:extLst>
          </p:cNvPr>
          <p:cNvSpPr txBox="1">
            <a:spLocks/>
          </p:cNvSpPr>
          <p:nvPr/>
        </p:nvSpPr>
        <p:spPr>
          <a:xfrm>
            <a:off x="372932" y="295427"/>
            <a:ext cx="10972800" cy="553892"/>
          </a:xfrm>
          <a:prstGeom prst="rect">
            <a:avLst/>
          </a:prstGeom>
        </p:spPr>
        <p:txBody>
          <a:bodyPr/>
          <a:lstStyle>
            <a:lvl1pPr algn="l" defTabSz="544224" rtl="0" eaLnBrk="1" latinLnBrk="0" hangingPunct="1">
              <a:spcBef>
                <a:spcPct val="0"/>
              </a:spcBef>
              <a:buNone/>
              <a:defRPr sz="3600" i="1" kern="1200">
                <a:solidFill>
                  <a:schemeClr val="accent2"/>
                </a:solidFill>
                <a:latin typeface="Roboto Light"/>
                <a:ea typeface="+mj-ea"/>
                <a:cs typeface="Roboto Light"/>
              </a:defRPr>
            </a:lvl1pPr>
          </a:lstStyle>
          <a:p>
            <a:r>
              <a:rPr lang="en-IN" b="1" i="0" dirty="0"/>
              <a:t>GSLB Flow</a:t>
            </a:r>
          </a:p>
        </p:txBody>
      </p:sp>
    </p:spTree>
    <p:extLst>
      <p:ext uri="{BB962C8B-B14F-4D97-AF65-F5344CB8AC3E}">
        <p14:creationId xmlns:p14="http://schemas.microsoft.com/office/powerpoint/2010/main" val="162766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oduct-Thunder_Hardware.png">
            <a:extLst>
              <a:ext uri="{FF2B5EF4-FFF2-40B4-BE49-F238E27FC236}">
                <a16:creationId xmlns:a16="http://schemas.microsoft.com/office/drawing/2014/main" id="{3FE0CA3F-D83D-42DF-BE43-C2CC2538C1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378" y="4720758"/>
            <a:ext cx="940285" cy="24858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16EABBA-B4FC-446B-BA22-293EC3BA6939}"/>
              </a:ext>
            </a:extLst>
          </p:cNvPr>
          <p:cNvGrpSpPr/>
          <p:nvPr/>
        </p:nvGrpSpPr>
        <p:grpSpPr>
          <a:xfrm>
            <a:off x="859940" y="4469938"/>
            <a:ext cx="1031601" cy="737523"/>
            <a:chOff x="3424559" y="3887324"/>
            <a:chExt cx="850392" cy="798506"/>
          </a:xfrm>
        </p:grpSpPr>
        <p:pic>
          <p:nvPicPr>
            <p:cNvPr id="5" name="Picture 4" descr="Server.png">
              <a:extLst>
                <a:ext uri="{FF2B5EF4-FFF2-40B4-BE49-F238E27FC236}">
                  <a16:creationId xmlns:a16="http://schemas.microsoft.com/office/drawing/2014/main" id="{0E4BFF86-3B65-4AB9-822D-A32FA7AE1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3887324"/>
              <a:ext cx="850392" cy="245364"/>
            </a:xfrm>
            <a:prstGeom prst="rect">
              <a:avLst/>
            </a:prstGeom>
          </p:spPr>
        </p:pic>
        <p:pic>
          <p:nvPicPr>
            <p:cNvPr id="6" name="Picture 5" descr="Server.png">
              <a:extLst>
                <a:ext uri="{FF2B5EF4-FFF2-40B4-BE49-F238E27FC236}">
                  <a16:creationId xmlns:a16="http://schemas.microsoft.com/office/drawing/2014/main" id="{5EEA423D-327B-4602-BD6D-03624BAE7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163895"/>
              <a:ext cx="850392" cy="245364"/>
            </a:xfrm>
            <a:prstGeom prst="rect">
              <a:avLst/>
            </a:prstGeom>
          </p:spPr>
        </p:pic>
        <p:pic>
          <p:nvPicPr>
            <p:cNvPr id="7" name="Picture 6" descr="Server.png">
              <a:extLst>
                <a:ext uri="{FF2B5EF4-FFF2-40B4-BE49-F238E27FC236}">
                  <a16:creationId xmlns:a16="http://schemas.microsoft.com/office/drawing/2014/main" id="{03BC5918-AF84-47F3-8C63-8ED03AC21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440466"/>
              <a:ext cx="850392" cy="245364"/>
            </a:xfrm>
            <a:prstGeom prst="rect">
              <a:avLst/>
            </a:prstGeom>
          </p:spPr>
        </p:pic>
      </p:grpSp>
      <p:pic>
        <p:nvPicPr>
          <p:cNvPr id="8" name="Picture 7" descr="Product-Thunder_Hardware.png">
            <a:extLst>
              <a:ext uri="{FF2B5EF4-FFF2-40B4-BE49-F238E27FC236}">
                <a16:creationId xmlns:a16="http://schemas.microsoft.com/office/drawing/2014/main" id="{E7BF07ED-8B20-4372-B98B-04105FB33E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4090" y="4714408"/>
            <a:ext cx="940285" cy="24858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687D524-190C-4753-955B-AA328509A246}"/>
              </a:ext>
            </a:extLst>
          </p:cNvPr>
          <p:cNvGrpSpPr/>
          <p:nvPr/>
        </p:nvGrpSpPr>
        <p:grpSpPr>
          <a:xfrm>
            <a:off x="9194315" y="4471390"/>
            <a:ext cx="1031601" cy="737523"/>
            <a:chOff x="3424559" y="3887324"/>
            <a:chExt cx="850392" cy="798506"/>
          </a:xfrm>
        </p:grpSpPr>
        <p:pic>
          <p:nvPicPr>
            <p:cNvPr id="10" name="Picture 9" descr="Server.png">
              <a:extLst>
                <a:ext uri="{FF2B5EF4-FFF2-40B4-BE49-F238E27FC236}">
                  <a16:creationId xmlns:a16="http://schemas.microsoft.com/office/drawing/2014/main" id="{BB7FC0A1-2975-45E6-944D-7DC35BDC4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3887324"/>
              <a:ext cx="850392" cy="245364"/>
            </a:xfrm>
            <a:prstGeom prst="rect">
              <a:avLst/>
            </a:prstGeom>
          </p:spPr>
        </p:pic>
        <p:pic>
          <p:nvPicPr>
            <p:cNvPr id="11" name="Picture 10" descr="Server.png">
              <a:extLst>
                <a:ext uri="{FF2B5EF4-FFF2-40B4-BE49-F238E27FC236}">
                  <a16:creationId xmlns:a16="http://schemas.microsoft.com/office/drawing/2014/main" id="{37D03F94-6310-41B7-ACB2-0168CBDDF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163895"/>
              <a:ext cx="850392" cy="245364"/>
            </a:xfrm>
            <a:prstGeom prst="rect">
              <a:avLst/>
            </a:prstGeom>
          </p:spPr>
        </p:pic>
        <p:pic>
          <p:nvPicPr>
            <p:cNvPr id="12" name="Picture 11" descr="Server.png">
              <a:extLst>
                <a:ext uri="{FF2B5EF4-FFF2-40B4-BE49-F238E27FC236}">
                  <a16:creationId xmlns:a16="http://schemas.microsoft.com/office/drawing/2014/main" id="{382B1275-2D23-4B13-B268-7EC43285E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440466"/>
              <a:ext cx="850392" cy="245364"/>
            </a:xfrm>
            <a:prstGeom prst="rect">
              <a:avLst/>
            </a:prstGeom>
          </p:spPr>
        </p:pic>
      </p:grpSp>
      <p:pic>
        <p:nvPicPr>
          <p:cNvPr id="13" name="Picture 12" descr="Internet.png">
            <a:extLst>
              <a:ext uri="{FF2B5EF4-FFF2-40B4-BE49-F238E27FC236}">
                <a16:creationId xmlns:a16="http://schemas.microsoft.com/office/drawing/2014/main" id="{7859ECD5-3DCD-4897-9928-39C13083DD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91" y="2449547"/>
            <a:ext cx="1533484" cy="1147640"/>
          </a:xfrm>
          <a:prstGeom prst="rect">
            <a:avLst/>
          </a:prstGeom>
        </p:spPr>
      </p:pic>
      <p:pic>
        <p:nvPicPr>
          <p:cNvPr id="14" name="Picture 13" descr="Cloud.png">
            <a:extLst>
              <a:ext uri="{FF2B5EF4-FFF2-40B4-BE49-F238E27FC236}">
                <a16:creationId xmlns:a16="http://schemas.microsoft.com/office/drawing/2014/main" id="{FC1F8CBB-49B9-4062-963C-2703442F0E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465" y="1836255"/>
            <a:ext cx="974660" cy="729423"/>
          </a:xfrm>
          <a:prstGeom prst="rect">
            <a:avLst/>
          </a:prstGeom>
        </p:spPr>
      </p:pic>
      <p:pic>
        <p:nvPicPr>
          <p:cNvPr id="15" name="Picture 14" descr="Server.png">
            <a:extLst>
              <a:ext uri="{FF2B5EF4-FFF2-40B4-BE49-F238E27FC236}">
                <a16:creationId xmlns:a16="http://schemas.microsoft.com/office/drawing/2014/main" id="{F86E621C-A705-4189-9B9C-B884CAC45E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521" y="2200966"/>
            <a:ext cx="861542" cy="248581"/>
          </a:xfrm>
          <a:prstGeom prst="rect">
            <a:avLst/>
          </a:prstGeom>
        </p:spPr>
      </p:pic>
      <p:pic>
        <p:nvPicPr>
          <p:cNvPr id="16" name="Picture 15" descr="Firewall_1.png">
            <a:extLst>
              <a:ext uri="{FF2B5EF4-FFF2-40B4-BE49-F238E27FC236}">
                <a16:creationId xmlns:a16="http://schemas.microsoft.com/office/drawing/2014/main" id="{4B0F099F-8C33-426A-95DD-2C7FFADDEB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701" y="4583250"/>
            <a:ext cx="530004" cy="528289"/>
          </a:xfrm>
          <a:prstGeom prst="rect">
            <a:avLst/>
          </a:prstGeom>
        </p:spPr>
      </p:pic>
      <p:pic>
        <p:nvPicPr>
          <p:cNvPr id="17" name="Picture 16" descr="Router_1.png">
            <a:extLst>
              <a:ext uri="{FF2B5EF4-FFF2-40B4-BE49-F238E27FC236}">
                <a16:creationId xmlns:a16="http://schemas.microsoft.com/office/drawing/2014/main" id="{EDFD809F-47BE-4386-AB14-A6164AF0FB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985" y="4622243"/>
            <a:ext cx="445612" cy="445612"/>
          </a:xfrm>
          <a:prstGeom prst="rect">
            <a:avLst/>
          </a:prstGeom>
        </p:spPr>
      </p:pic>
      <p:pic>
        <p:nvPicPr>
          <p:cNvPr id="18" name="Picture 17" descr="Firewall_1.png">
            <a:extLst>
              <a:ext uri="{FF2B5EF4-FFF2-40B4-BE49-F238E27FC236}">
                <a16:creationId xmlns:a16="http://schemas.microsoft.com/office/drawing/2014/main" id="{6543BDD3-A2FA-462E-A188-CEFAE46BF0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8151" y="4583250"/>
            <a:ext cx="530004" cy="528289"/>
          </a:xfrm>
          <a:prstGeom prst="rect">
            <a:avLst/>
          </a:prstGeom>
        </p:spPr>
      </p:pic>
      <p:pic>
        <p:nvPicPr>
          <p:cNvPr id="19" name="Picture 18" descr="Router_1.png">
            <a:extLst>
              <a:ext uri="{FF2B5EF4-FFF2-40B4-BE49-F238E27FC236}">
                <a16:creationId xmlns:a16="http://schemas.microsoft.com/office/drawing/2014/main" id="{8C27EFEA-5079-46DE-8FC6-1AFD9CC222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9572" y="4615893"/>
            <a:ext cx="445612" cy="445612"/>
          </a:xfrm>
          <a:prstGeom prst="rect">
            <a:avLst/>
          </a:prstGeom>
        </p:spPr>
      </p:pic>
      <p:pic>
        <p:nvPicPr>
          <p:cNvPr id="20" name="Picture 19" descr="Router_1.png">
            <a:extLst>
              <a:ext uri="{FF2B5EF4-FFF2-40B4-BE49-F238E27FC236}">
                <a16:creationId xmlns:a16="http://schemas.microsoft.com/office/drawing/2014/main" id="{A8FAC272-1935-4E3D-88A9-E78C5EFAEB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7733" y="1083997"/>
            <a:ext cx="445612" cy="445612"/>
          </a:xfrm>
          <a:prstGeom prst="rect">
            <a:avLst/>
          </a:prstGeom>
        </p:spPr>
      </p:pic>
      <p:pic>
        <p:nvPicPr>
          <p:cNvPr id="21" name="Picture 20" descr="User.png">
            <a:extLst>
              <a:ext uri="{FF2B5EF4-FFF2-40B4-BE49-F238E27FC236}">
                <a16:creationId xmlns:a16="http://schemas.microsoft.com/office/drawing/2014/main" id="{5D26975B-1DC6-4FEB-9D45-3E4FFACD5D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7733" y="174121"/>
            <a:ext cx="445612" cy="603230"/>
          </a:xfrm>
          <a:prstGeom prst="rect">
            <a:avLst/>
          </a:prstGeom>
        </p:spPr>
      </p:pic>
      <p:pic>
        <p:nvPicPr>
          <p:cNvPr id="22" name="Picture 21" descr="Server.png">
            <a:extLst>
              <a:ext uri="{FF2B5EF4-FFF2-40B4-BE49-F238E27FC236}">
                <a16:creationId xmlns:a16="http://schemas.microsoft.com/office/drawing/2014/main" id="{F249037B-BA74-4244-993A-EAACFB51B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450" y="2610225"/>
            <a:ext cx="861542" cy="248581"/>
          </a:xfrm>
          <a:prstGeom prst="rect">
            <a:avLst/>
          </a:prstGeom>
        </p:spPr>
      </p:pic>
      <p:pic>
        <p:nvPicPr>
          <p:cNvPr id="23" name="Picture 22" descr="Server.png">
            <a:extLst>
              <a:ext uri="{FF2B5EF4-FFF2-40B4-BE49-F238E27FC236}">
                <a16:creationId xmlns:a16="http://schemas.microsoft.com/office/drawing/2014/main" id="{93FBB7A3-6D93-4920-A000-B4378047E2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450" y="3209760"/>
            <a:ext cx="861542" cy="248581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B2920FB-A059-4AA1-A3B9-5D4ED466E447}"/>
              </a:ext>
            </a:extLst>
          </p:cNvPr>
          <p:cNvCxnSpPr/>
          <p:nvPr/>
        </p:nvCxnSpPr>
        <p:spPr>
          <a:xfrm>
            <a:off x="1891541" y="4845049"/>
            <a:ext cx="568706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3371F9C-4A87-44E4-93D0-1DA9CCAEE3CC}"/>
              </a:ext>
            </a:extLst>
          </p:cNvPr>
          <p:cNvCxnSpPr>
            <a:cxnSpLocks/>
          </p:cNvCxnSpPr>
          <p:nvPr/>
        </p:nvCxnSpPr>
        <p:spPr>
          <a:xfrm>
            <a:off x="3395663" y="4838699"/>
            <a:ext cx="396875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9EE36A-DF13-49EA-AB55-850451104C60}"/>
              </a:ext>
            </a:extLst>
          </p:cNvPr>
          <p:cNvCxnSpPr>
            <a:cxnSpLocks/>
          </p:cNvCxnSpPr>
          <p:nvPr/>
        </p:nvCxnSpPr>
        <p:spPr>
          <a:xfrm>
            <a:off x="4287204" y="4836205"/>
            <a:ext cx="368934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108F50E-D4BA-4F34-A0C7-CD4EC270A43B}"/>
              </a:ext>
            </a:extLst>
          </p:cNvPr>
          <p:cNvCxnSpPr>
            <a:cxnSpLocks/>
          </p:cNvCxnSpPr>
          <p:nvPr/>
        </p:nvCxnSpPr>
        <p:spPr>
          <a:xfrm>
            <a:off x="5071605" y="4838699"/>
            <a:ext cx="368934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EC80436-8B4D-48A4-89EE-6798E9924E0C}"/>
              </a:ext>
            </a:extLst>
          </p:cNvPr>
          <p:cNvCxnSpPr>
            <a:cxnSpLocks/>
          </p:cNvCxnSpPr>
          <p:nvPr/>
        </p:nvCxnSpPr>
        <p:spPr>
          <a:xfrm>
            <a:off x="5763579" y="4833938"/>
            <a:ext cx="368934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D3127D-48D5-4B5A-B8DB-264EB21F8261}"/>
              </a:ext>
            </a:extLst>
          </p:cNvPr>
          <p:cNvCxnSpPr>
            <a:cxnSpLocks/>
          </p:cNvCxnSpPr>
          <p:nvPr/>
        </p:nvCxnSpPr>
        <p:spPr>
          <a:xfrm>
            <a:off x="6564313" y="4833938"/>
            <a:ext cx="215900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C5AD4A3-3CA8-44A2-95DF-D58B391BB7FF}"/>
              </a:ext>
            </a:extLst>
          </p:cNvPr>
          <p:cNvCxnSpPr>
            <a:cxnSpLocks/>
          </p:cNvCxnSpPr>
          <p:nvPr/>
        </p:nvCxnSpPr>
        <p:spPr>
          <a:xfrm>
            <a:off x="7297215" y="4829176"/>
            <a:ext cx="396875" cy="4762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D48690B-9FB8-4632-AD09-1B055B5ED862}"/>
              </a:ext>
            </a:extLst>
          </p:cNvPr>
          <p:cNvCxnSpPr>
            <a:cxnSpLocks/>
          </p:cNvCxnSpPr>
          <p:nvPr/>
        </p:nvCxnSpPr>
        <p:spPr>
          <a:xfrm>
            <a:off x="8616950" y="4824641"/>
            <a:ext cx="577365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F4F371D-ED89-492F-B004-02A848BE7955}"/>
              </a:ext>
            </a:extLst>
          </p:cNvPr>
          <p:cNvCxnSpPr>
            <a:cxnSpLocks/>
          </p:cNvCxnSpPr>
          <p:nvPr/>
        </p:nvCxnSpPr>
        <p:spPr>
          <a:xfrm>
            <a:off x="5448300" y="3597187"/>
            <a:ext cx="0" cy="1247862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8FEF054-9182-450A-84E4-FE566449A133}"/>
              </a:ext>
            </a:extLst>
          </p:cNvPr>
          <p:cNvCxnSpPr>
            <a:cxnSpLocks/>
          </p:cNvCxnSpPr>
          <p:nvPr/>
        </p:nvCxnSpPr>
        <p:spPr>
          <a:xfrm>
            <a:off x="5772150" y="3597187"/>
            <a:ext cx="0" cy="1247862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59FE1FC-BE07-4997-9810-88C005112C56}"/>
              </a:ext>
            </a:extLst>
          </p:cNvPr>
          <p:cNvCxnSpPr>
            <a:cxnSpLocks/>
          </p:cNvCxnSpPr>
          <p:nvPr/>
        </p:nvCxnSpPr>
        <p:spPr>
          <a:xfrm>
            <a:off x="6362378" y="3321050"/>
            <a:ext cx="921072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E82B4C-9810-45D2-AF61-9AE0AD155EBF}"/>
              </a:ext>
            </a:extLst>
          </p:cNvPr>
          <p:cNvCxnSpPr>
            <a:cxnSpLocks/>
          </p:cNvCxnSpPr>
          <p:nvPr/>
        </p:nvCxnSpPr>
        <p:spPr>
          <a:xfrm>
            <a:off x="6139572" y="2734515"/>
            <a:ext cx="1143878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8D222C4-2535-44EB-AB06-B09727B5EB18}"/>
              </a:ext>
            </a:extLst>
          </p:cNvPr>
          <p:cNvCxnSpPr>
            <a:cxnSpLocks/>
          </p:cNvCxnSpPr>
          <p:nvPr/>
        </p:nvCxnSpPr>
        <p:spPr>
          <a:xfrm>
            <a:off x="4691063" y="2325256"/>
            <a:ext cx="288925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8BC9BB3-5FFA-4F30-990E-B59AAEE053F3}"/>
              </a:ext>
            </a:extLst>
          </p:cNvPr>
          <p:cNvCxnSpPr>
            <a:cxnSpLocks/>
          </p:cNvCxnSpPr>
          <p:nvPr/>
        </p:nvCxnSpPr>
        <p:spPr>
          <a:xfrm>
            <a:off x="5448023" y="1529609"/>
            <a:ext cx="0" cy="32385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4717DA3-5920-4A68-9A84-C8DB7933D88C}"/>
              </a:ext>
            </a:extLst>
          </p:cNvPr>
          <p:cNvCxnSpPr>
            <a:cxnSpLocks/>
          </p:cNvCxnSpPr>
          <p:nvPr/>
        </p:nvCxnSpPr>
        <p:spPr>
          <a:xfrm>
            <a:off x="5448023" y="760147"/>
            <a:ext cx="0" cy="32385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6A0B3BC5-CAED-4B46-A2DA-F71CC363D4AF}"/>
              </a:ext>
            </a:extLst>
          </p:cNvPr>
          <p:cNvSpPr/>
          <p:nvPr/>
        </p:nvSpPr>
        <p:spPr>
          <a:xfrm>
            <a:off x="481312" y="3984637"/>
            <a:ext cx="4663139" cy="1720821"/>
          </a:xfrm>
          <a:prstGeom prst="rect">
            <a:avLst/>
          </a:prstGeom>
          <a:noFill/>
          <a:ln w="12700" cmpd="sng">
            <a:solidFill>
              <a:schemeClr val="bg2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3E687E7-6A5F-4BAC-B68F-ADFFFAB7675F}"/>
              </a:ext>
            </a:extLst>
          </p:cNvPr>
          <p:cNvSpPr/>
          <p:nvPr/>
        </p:nvSpPr>
        <p:spPr>
          <a:xfrm>
            <a:off x="6031048" y="3984637"/>
            <a:ext cx="4663139" cy="1720821"/>
          </a:xfrm>
          <a:prstGeom prst="rect">
            <a:avLst/>
          </a:prstGeom>
          <a:noFill/>
          <a:ln w="12700" cmpd="sng">
            <a:solidFill>
              <a:schemeClr val="bg2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41BB7E-5D14-4D34-A47D-3EEDAAEB075B}"/>
              </a:ext>
            </a:extLst>
          </p:cNvPr>
          <p:cNvSpPr txBox="1"/>
          <p:nvPr/>
        </p:nvSpPr>
        <p:spPr>
          <a:xfrm>
            <a:off x="3166571" y="2203326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ISP DNS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CC6517-2A01-441A-BA82-D93ECA018BEE}"/>
              </a:ext>
            </a:extLst>
          </p:cNvPr>
          <p:cNvSpPr txBox="1"/>
          <p:nvPr/>
        </p:nvSpPr>
        <p:spPr>
          <a:xfrm>
            <a:off x="8164232" y="2600676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Root DNS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FDED50-3889-470F-B2A7-F34E4ACCDCC6}"/>
              </a:ext>
            </a:extLst>
          </p:cNvPr>
          <p:cNvSpPr txBox="1"/>
          <p:nvPr/>
        </p:nvSpPr>
        <p:spPr>
          <a:xfrm>
            <a:off x="8144992" y="3210539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dirty="0" err="1">
                <a:ea typeface="Roboto Light" charset="0"/>
                <a:cs typeface="Roboto Light" charset="0"/>
              </a:rPr>
              <a:t>Authorative</a:t>
            </a:r>
            <a:r>
              <a:rPr lang="en-IN" sz="1000" spc="0" dirty="0">
                <a:ea typeface="Roboto Light" charset="0"/>
                <a:cs typeface="Roboto Light" charset="0"/>
              </a:rPr>
              <a:t> DNS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B93BFEE-9D57-4821-B44F-0245D9845330}"/>
              </a:ext>
            </a:extLst>
          </p:cNvPr>
          <p:cNvSpPr txBox="1"/>
          <p:nvPr/>
        </p:nvSpPr>
        <p:spPr>
          <a:xfrm>
            <a:off x="970667" y="5259105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dirty="0">
                <a:ea typeface="Roboto Light" charset="0"/>
                <a:cs typeface="Roboto Light" charset="0"/>
              </a:rPr>
              <a:t>Server-farm</a:t>
            </a:r>
            <a:endParaRPr lang="en-IN" sz="1000" spc="0" dirty="0">
              <a:ea typeface="Roboto Light" charset="0"/>
              <a:cs typeface="Roboto Light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9B2FEE-8452-4419-8216-CA28918BF3C7}"/>
              </a:ext>
            </a:extLst>
          </p:cNvPr>
          <p:cNvSpPr txBox="1"/>
          <p:nvPr/>
        </p:nvSpPr>
        <p:spPr>
          <a:xfrm>
            <a:off x="9350219" y="5288394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dirty="0">
                <a:ea typeface="Roboto Light" charset="0"/>
                <a:cs typeface="Roboto Light" charset="0"/>
              </a:rPr>
              <a:t>Server-farm</a:t>
            </a:r>
            <a:endParaRPr lang="en-IN" sz="1000" spc="0" dirty="0">
              <a:ea typeface="Roboto Light" charset="0"/>
              <a:cs typeface="Roboto Light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CA6C197-AD90-4D03-A300-0425E3181257}"/>
              </a:ext>
            </a:extLst>
          </p:cNvPr>
          <p:cNvSpPr txBox="1"/>
          <p:nvPr/>
        </p:nvSpPr>
        <p:spPr>
          <a:xfrm>
            <a:off x="2692832" y="4979111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dirty="0">
                <a:ea typeface="Roboto Light" charset="0"/>
                <a:cs typeface="Roboto Light" charset="0"/>
              </a:rPr>
              <a:t>ADC</a:t>
            </a:r>
            <a:endParaRPr lang="en-IN" sz="1000" spc="0" dirty="0">
              <a:ea typeface="Roboto Light" charset="0"/>
              <a:cs typeface="Roboto Light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3520AB-BDC1-4DC4-84AD-421CA661AD54}"/>
              </a:ext>
            </a:extLst>
          </p:cNvPr>
          <p:cNvSpPr txBox="1"/>
          <p:nvPr/>
        </p:nvSpPr>
        <p:spPr>
          <a:xfrm>
            <a:off x="7991000" y="4971011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dirty="0">
                <a:ea typeface="Roboto Light" charset="0"/>
                <a:cs typeface="Roboto Light" charset="0"/>
              </a:rPr>
              <a:t>ADC</a:t>
            </a:r>
            <a:endParaRPr lang="en-IN" sz="1000" spc="0" dirty="0">
              <a:ea typeface="Roboto Light" charset="0"/>
              <a:cs typeface="Roboto Light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83B9457-D8AF-4994-BF0B-29EBCBEBDC79}"/>
              </a:ext>
            </a:extLst>
          </p:cNvPr>
          <p:cNvSpPr txBox="1"/>
          <p:nvPr/>
        </p:nvSpPr>
        <p:spPr>
          <a:xfrm>
            <a:off x="6723608" y="5127228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Firewall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E8B2BE7-DD45-4157-8FF9-03BA33836A68}"/>
              </a:ext>
            </a:extLst>
          </p:cNvPr>
          <p:cNvSpPr txBox="1"/>
          <p:nvPr/>
        </p:nvSpPr>
        <p:spPr>
          <a:xfrm>
            <a:off x="3738744" y="5127228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Firewall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67BA4F3-49E5-4E2B-9380-C208123FBCB6}"/>
              </a:ext>
            </a:extLst>
          </p:cNvPr>
          <p:cNvSpPr txBox="1"/>
          <p:nvPr/>
        </p:nvSpPr>
        <p:spPr>
          <a:xfrm>
            <a:off x="5272150" y="2117798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ISP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A6594B0-AD13-4022-8253-A1DF63378DBD}"/>
              </a:ext>
            </a:extLst>
          </p:cNvPr>
          <p:cNvSpPr txBox="1"/>
          <p:nvPr/>
        </p:nvSpPr>
        <p:spPr>
          <a:xfrm>
            <a:off x="5617687" y="527565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dirty="0">
                <a:ea typeface="Roboto Light" charset="0"/>
                <a:cs typeface="Roboto Light" charset="0"/>
              </a:rPr>
              <a:t>Client</a:t>
            </a:r>
            <a:endParaRPr lang="en-IN" sz="1000" spc="0" dirty="0">
              <a:ea typeface="Roboto Light" charset="0"/>
              <a:cs typeface="Roboto Light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30EA833-4FA1-4532-B9EA-7AC77604AEF9}"/>
              </a:ext>
            </a:extLst>
          </p:cNvPr>
          <p:cNvSpPr txBox="1"/>
          <p:nvPr/>
        </p:nvSpPr>
        <p:spPr>
          <a:xfrm>
            <a:off x="7406341" y="4453904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dirty="0">
                <a:ea typeface="Roboto Light" charset="0"/>
                <a:cs typeface="Roboto Light" charset="0"/>
              </a:rPr>
              <a:t>VIP-1</a:t>
            </a:r>
            <a:endParaRPr lang="en-IN" sz="1000" spc="0" dirty="0">
              <a:ea typeface="Roboto Light" charset="0"/>
              <a:cs typeface="Roboto Light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EE85859-F662-4A21-889F-BFC04B5BBCE3}"/>
              </a:ext>
            </a:extLst>
          </p:cNvPr>
          <p:cNvSpPr txBox="1"/>
          <p:nvPr/>
        </p:nvSpPr>
        <p:spPr>
          <a:xfrm>
            <a:off x="3262993" y="4523991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dirty="0">
                <a:ea typeface="Roboto Light" charset="0"/>
                <a:cs typeface="Roboto Light" charset="0"/>
              </a:rPr>
              <a:t>VIP-2</a:t>
            </a:r>
            <a:endParaRPr lang="en-IN" sz="1000" spc="0" dirty="0">
              <a:ea typeface="Roboto Light" charset="0"/>
              <a:cs typeface="Roboto Light" charset="0"/>
            </a:endParaRP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0BC26CD9-A391-4FE5-A6B9-26E7F38C8BAD}"/>
              </a:ext>
            </a:extLst>
          </p:cNvPr>
          <p:cNvSpPr txBox="1">
            <a:spLocks/>
          </p:cNvSpPr>
          <p:nvPr/>
        </p:nvSpPr>
        <p:spPr>
          <a:xfrm>
            <a:off x="372932" y="295427"/>
            <a:ext cx="10972800" cy="553892"/>
          </a:xfrm>
          <a:prstGeom prst="rect">
            <a:avLst/>
          </a:prstGeom>
        </p:spPr>
        <p:txBody>
          <a:bodyPr/>
          <a:lstStyle>
            <a:lvl1pPr algn="l" defTabSz="544224" rtl="0" eaLnBrk="1" latinLnBrk="0" hangingPunct="1">
              <a:spcBef>
                <a:spcPct val="0"/>
              </a:spcBef>
              <a:buNone/>
              <a:defRPr sz="3600" i="1" kern="1200">
                <a:solidFill>
                  <a:schemeClr val="accent2"/>
                </a:solidFill>
                <a:latin typeface="Roboto Light"/>
                <a:ea typeface="+mj-ea"/>
                <a:cs typeface="Roboto Light"/>
              </a:defRPr>
            </a:lvl1pPr>
          </a:lstStyle>
          <a:p>
            <a:r>
              <a:rPr lang="en-IN" b="1" i="0" dirty="0"/>
              <a:t>Inbound LLB</a:t>
            </a:r>
          </a:p>
        </p:txBody>
      </p:sp>
    </p:spTree>
    <p:extLst>
      <p:ext uri="{BB962C8B-B14F-4D97-AF65-F5344CB8AC3E}">
        <p14:creationId xmlns:p14="http://schemas.microsoft.com/office/powerpoint/2010/main" val="36066466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roduct-Thunder_Hardware.png">
            <a:extLst>
              <a:ext uri="{FF2B5EF4-FFF2-40B4-BE49-F238E27FC236}">
                <a16:creationId xmlns:a16="http://schemas.microsoft.com/office/drawing/2014/main" id="{E7BF07ED-8B20-4372-B98B-04105FB33E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375" y="4231758"/>
            <a:ext cx="940285" cy="24858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687D524-190C-4753-955B-AA328509A246}"/>
              </a:ext>
            </a:extLst>
          </p:cNvPr>
          <p:cNvGrpSpPr/>
          <p:nvPr/>
        </p:nvGrpSpPr>
        <p:grpSpPr>
          <a:xfrm>
            <a:off x="5134367" y="5534615"/>
            <a:ext cx="1031601" cy="737523"/>
            <a:chOff x="3424559" y="3887324"/>
            <a:chExt cx="850392" cy="798506"/>
          </a:xfrm>
        </p:grpSpPr>
        <p:pic>
          <p:nvPicPr>
            <p:cNvPr id="10" name="Picture 9" descr="Server.png">
              <a:extLst>
                <a:ext uri="{FF2B5EF4-FFF2-40B4-BE49-F238E27FC236}">
                  <a16:creationId xmlns:a16="http://schemas.microsoft.com/office/drawing/2014/main" id="{BB7FC0A1-2975-45E6-944D-7DC35BDC4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3887324"/>
              <a:ext cx="850392" cy="245364"/>
            </a:xfrm>
            <a:prstGeom prst="rect">
              <a:avLst/>
            </a:prstGeom>
          </p:spPr>
        </p:pic>
        <p:pic>
          <p:nvPicPr>
            <p:cNvPr id="11" name="Picture 10" descr="Server.png">
              <a:extLst>
                <a:ext uri="{FF2B5EF4-FFF2-40B4-BE49-F238E27FC236}">
                  <a16:creationId xmlns:a16="http://schemas.microsoft.com/office/drawing/2014/main" id="{37D03F94-6310-41B7-ACB2-0168CBDDF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163895"/>
              <a:ext cx="850392" cy="245364"/>
            </a:xfrm>
            <a:prstGeom prst="rect">
              <a:avLst/>
            </a:prstGeom>
          </p:spPr>
        </p:pic>
        <p:pic>
          <p:nvPicPr>
            <p:cNvPr id="12" name="Picture 11" descr="Server.png">
              <a:extLst>
                <a:ext uri="{FF2B5EF4-FFF2-40B4-BE49-F238E27FC236}">
                  <a16:creationId xmlns:a16="http://schemas.microsoft.com/office/drawing/2014/main" id="{382B1275-2D23-4B13-B268-7EC43285E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440466"/>
              <a:ext cx="850392" cy="245364"/>
            </a:xfrm>
            <a:prstGeom prst="rect">
              <a:avLst/>
            </a:prstGeom>
          </p:spPr>
        </p:pic>
      </p:grpSp>
      <p:pic>
        <p:nvPicPr>
          <p:cNvPr id="13" name="Picture 12" descr="Internet.png">
            <a:extLst>
              <a:ext uri="{FF2B5EF4-FFF2-40B4-BE49-F238E27FC236}">
                <a16:creationId xmlns:a16="http://schemas.microsoft.com/office/drawing/2014/main" id="{7859ECD5-3DCD-4897-9928-39C13083DD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91" y="2449547"/>
            <a:ext cx="1533484" cy="1147640"/>
          </a:xfrm>
          <a:prstGeom prst="rect">
            <a:avLst/>
          </a:prstGeom>
        </p:spPr>
      </p:pic>
      <p:pic>
        <p:nvPicPr>
          <p:cNvPr id="14" name="Picture 13" descr="Cloud.png">
            <a:extLst>
              <a:ext uri="{FF2B5EF4-FFF2-40B4-BE49-F238E27FC236}">
                <a16:creationId xmlns:a16="http://schemas.microsoft.com/office/drawing/2014/main" id="{FC1F8CBB-49B9-4062-963C-2703442F0E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465" y="1836255"/>
            <a:ext cx="974660" cy="729423"/>
          </a:xfrm>
          <a:prstGeom prst="rect">
            <a:avLst/>
          </a:prstGeom>
        </p:spPr>
      </p:pic>
      <p:pic>
        <p:nvPicPr>
          <p:cNvPr id="15" name="Picture 14" descr="Server.png">
            <a:extLst>
              <a:ext uri="{FF2B5EF4-FFF2-40B4-BE49-F238E27FC236}">
                <a16:creationId xmlns:a16="http://schemas.microsoft.com/office/drawing/2014/main" id="{F86E621C-A705-4189-9B9C-B884CAC45E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521" y="2200966"/>
            <a:ext cx="861542" cy="248581"/>
          </a:xfrm>
          <a:prstGeom prst="rect">
            <a:avLst/>
          </a:prstGeom>
        </p:spPr>
      </p:pic>
      <p:pic>
        <p:nvPicPr>
          <p:cNvPr id="18" name="Picture 17" descr="Firewall_1.png">
            <a:extLst>
              <a:ext uri="{FF2B5EF4-FFF2-40B4-BE49-F238E27FC236}">
                <a16:creationId xmlns:a16="http://schemas.microsoft.com/office/drawing/2014/main" id="{6543BDD3-A2FA-462E-A188-CEFAE46BF0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932" y="4749180"/>
            <a:ext cx="530004" cy="528289"/>
          </a:xfrm>
          <a:prstGeom prst="rect">
            <a:avLst/>
          </a:prstGeom>
        </p:spPr>
      </p:pic>
      <p:pic>
        <p:nvPicPr>
          <p:cNvPr id="20" name="Picture 19" descr="Router_1.png">
            <a:extLst>
              <a:ext uri="{FF2B5EF4-FFF2-40B4-BE49-F238E27FC236}">
                <a16:creationId xmlns:a16="http://schemas.microsoft.com/office/drawing/2014/main" id="{A8FAC272-1935-4E3D-88A9-E78C5EFAEB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7733" y="1083997"/>
            <a:ext cx="445612" cy="445612"/>
          </a:xfrm>
          <a:prstGeom prst="rect">
            <a:avLst/>
          </a:prstGeom>
        </p:spPr>
      </p:pic>
      <p:pic>
        <p:nvPicPr>
          <p:cNvPr id="21" name="Picture 20" descr="User.png">
            <a:extLst>
              <a:ext uri="{FF2B5EF4-FFF2-40B4-BE49-F238E27FC236}">
                <a16:creationId xmlns:a16="http://schemas.microsoft.com/office/drawing/2014/main" id="{5D26975B-1DC6-4FEB-9D45-3E4FFACD5D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7733" y="174121"/>
            <a:ext cx="445612" cy="603230"/>
          </a:xfrm>
          <a:prstGeom prst="rect">
            <a:avLst/>
          </a:prstGeom>
        </p:spPr>
      </p:pic>
      <p:pic>
        <p:nvPicPr>
          <p:cNvPr id="22" name="Picture 21" descr="Server.png">
            <a:extLst>
              <a:ext uri="{FF2B5EF4-FFF2-40B4-BE49-F238E27FC236}">
                <a16:creationId xmlns:a16="http://schemas.microsoft.com/office/drawing/2014/main" id="{F249037B-BA74-4244-993A-EAACFB51B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450" y="2610225"/>
            <a:ext cx="861542" cy="248581"/>
          </a:xfrm>
          <a:prstGeom prst="rect">
            <a:avLst/>
          </a:prstGeom>
        </p:spPr>
      </p:pic>
      <p:pic>
        <p:nvPicPr>
          <p:cNvPr id="23" name="Picture 22" descr="Server.png">
            <a:extLst>
              <a:ext uri="{FF2B5EF4-FFF2-40B4-BE49-F238E27FC236}">
                <a16:creationId xmlns:a16="http://schemas.microsoft.com/office/drawing/2014/main" id="{93FBB7A3-6D93-4920-A000-B4378047E2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450" y="3209760"/>
            <a:ext cx="861542" cy="24858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9EE36A-DF13-49EA-AB55-850451104C60}"/>
              </a:ext>
            </a:extLst>
          </p:cNvPr>
          <p:cNvCxnSpPr>
            <a:cxnSpLocks/>
          </p:cNvCxnSpPr>
          <p:nvPr/>
        </p:nvCxnSpPr>
        <p:spPr>
          <a:xfrm flipV="1">
            <a:off x="5679517" y="4476824"/>
            <a:ext cx="0" cy="290838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F4F371D-ED89-492F-B004-02A848BE7955}"/>
              </a:ext>
            </a:extLst>
          </p:cNvPr>
          <p:cNvCxnSpPr>
            <a:cxnSpLocks/>
          </p:cNvCxnSpPr>
          <p:nvPr/>
        </p:nvCxnSpPr>
        <p:spPr>
          <a:xfrm>
            <a:off x="5448300" y="3597187"/>
            <a:ext cx="0" cy="655217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59FE1FC-BE07-4997-9810-88C005112C56}"/>
              </a:ext>
            </a:extLst>
          </p:cNvPr>
          <p:cNvCxnSpPr>
            <a:cxnSpLocks/>
          </p:cNvCxnSpPr>
          <p:nvPr/>
        </p:nvCxnSpPr>
        <p:spPr>
          <a:xfrm>
            <a:off x="6362378" y="3321050"/>
            <a:ext cx="921072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E82B4C-9810-45D2-AF61-9AE0AD155EBF}"/>
              </a:ext>
            </a:extLst>
          </p:cNvPr>
          <p:cNvCxnSpPr>
            <a:cxnSpLocks/>
          </p:cNvCxnSpPr>
          <p:nvPr/>
        </p:nvCxnSpPr>
        <p:spPr>
          <a:xfrm>
            <a:off x="6139572" y="2734515"/>
            <a:ext cx="1143878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8D222C4-2535-44EB-AB06-B09727B5EB18}"/>
              </a:ext>
            </a:extLst>
          </p:cNvPr>
          <p:cNvCxnSpPr>
            <a:cxnSpLocks/>
          </p:cNvCxnSpPr>
          <p:nvPr/>
        </p:nvCxnSpPr>
        <p:spPr>
          <a:xfrm>
            <a:off x="4691063" y="2325256"/>
            <a:ext cx="288925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8BC9BB3-5FFA-4F30-990E-B59AAEE053F3}"/>
              </a:ext>
            </a:extLst>
          </p:cNvPr>
          <p:cNvCxnSpPr>
            <a:cxnSpLocks/>
          </p:cNvCxnSpPr>
          <p:nvPr/>
        </p:nvCxnSpPr>
        <p:spPr>
          <a:xfrm>
            <a:off x="5448023" y="1529609"/>
            <a:ext cx="0" cy="32385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4717DA3-5920-4A68-9A84-C8DB7933D88C}"/>
              </a:ext>
            </a:extLst>
          </p:cNvPr>
          <p:cNvCxnSpPr>
            <a:cxnSpLocks/>
          </p:cNvCxnSpPr>
          <p:nvPr/>
        </p:nvCxnSpPr>
        <p:spPr>
          <a:xfrm>
            <a:off x="5448023" y="760147"/>
            <a:ext cx="0" cy="32385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A941BB7E-5D14-4D34-A47D-3EEDAAEB075B}"/>
              </a:ext>
            </a:extLst>
          </p:cNvPr>
          <p:cNvSpPr txBox="1"/>
          <p:nvPr/>
        </p:nvSpPr>
        <p:spPr>
          <a:xfrm>
            <a:off x="3166571" y="2203326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ISP DNS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CC6517-2A01-441A-BA82-D93ECA018BEE}"/>
              </a:ext>
            </a:extLst>
          </p:cNvPr>
          <p:cNvSpPr txBox="1"/>
          <p:nvPr/>
        </p:nvSpPr>
        <p:spPr>
          <a:xfrm>
            <a:off x="8164232" y="2600676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Root DNS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FDED50-3889-470F-B2A7-F34E4ACCDCC6}"/>
              </a:ext>
            </a:extLst>
          </p:cNvPr>
          <p:cNvSpPr txBox="1"/>
          <p:nvPr/>
        </p:nvSpPr>
        <p:spPr>
          <a:xfrm>
            <a:off x="8144992" y="3210539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dirty="0" err="1">
                <a:ea typeface="Roboto Light" charset="0"/>
                <a:cs typeface="Roboto Light" charset="0"/>
              </a:rPr>
              <a:t>Authorative</a:t>
            </a:r>
            <a:r>
              <a:rPr lang="en-IN" sz="1000" spc="0" dirty="0">
                <a:ea typeface="Roboto Light" charset="0"/>
                <a:cs typeface="Roboto Light" charset="0"/>
              </a:rPr>
              <a:t> DNS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67BA4F3-49E5-4E2B-9380-C208123FBCB6}"/>
              </a:ext>
            </a:extLst>
          </p:cNvPr>
          <p:cNvSpPr txBox="1"/>
          <p:nvPr/>
        </p:nvSpPr>
        <p:spPr>
          <a:xfrm>
            <a:off x="5272150" y="2117798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ISP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A6594B0-AD13-4022-8253-A1DF63378DBD}"/>
              </a:ext>
            </a:extLst>
          </p:cNvPr>
          <p:cNvSpPr txBox="1"/>
          <p:nvPr/>
        </p:nvSpPr>
        <p:spPr>
          <a:xfrm>
            <a:off x="5617687" y="527565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dirty="0">
                <a:ea typeface="Roboto Light" charset="0"/>
                <a:cs typeface="Roboto Light" charset="0"/>
              </a:rPr>
              <a:t>Client</a:t>
            </a:r>
            <a:endParaRPr lang="en-IN" sz="1000" spc="0" dirty="0">
              <a:ea typeface="Roboto Light" charset="0"/>
              <a:cs typeface="Roboto Light" charset="0"/>
            </a:endParaRP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0BC26CD9-A391-4FE5-A6B9-26E7F38C8BAD}"/>
              </a:ext>
            </a:extLst>
          </p:cNvPr>
          <p:cNvSpPr txBox="1">
            <a:spLocks/>
          </p:cNvSpPr>
          <p:nvPr/>
        </p:nvSpPr>
        <p:spPr>
          <a:xfrm>
            <a:off x="372932" y="295427"/>
            <a:ext cx="10972800" cy="553892"/>
          </a:xfrm>
          <a:prstGeom prst="rect">
            <a:avLst/>
          </a:prstGeom>
        </p:spPr>
        <p:txBody>
          <a:bodyPr/>
          <a:lstStyle>
            <a:lvl1pPr algn="l" defTabSz="544224" rtl="0" eaLnBrk="1" latinLnBrk="0" hangingPunct="1">
              <a:spcBef>
                <a:spcPct val="0"/>
              </a:spcBef>
              <a:buNone/>
              <a:defRPr sz="3600" i="1" kern="1200">
                <a:solidFill>
                  <a:schemeClr val="accent2"/>
                </a:solidFill>
                <a:latin typeface="Roboto Light"/>
                <a:ea typeface="+mj-ea"/>
                <a:cs typeface="Roboto Light"/>
              </a:defRPr>
            </a:lvl1pPr>
          </a:lstStyle>
          <a:p>
            <a:r>
              <a:rPr lang="en-IN" b="1" i="0" dirty="0"/>
              <a:t>Inbound LLB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D6D0678-C7A6-4B02-92F8-6D6A797DAECF}"/>
              </a:ext>
            </a:extLst>
          </p:cNvPr>
          <p:cNvCxnSpPr>
            <a:cxnSpLocks/>
          </p:cNvCxnSpPr>
          <p:nvPr/>
        </p:nvCxnSpPr>
        <p:spPr>
          <a:xfrm>
            <a:off x="5849345" y="3597187"/>
            <a:ext cx="0" cy="655217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491282A-836E-4B91-958F-E6B37BFE7957}"/>
              </a:ext>
            </a:extLst>
          </p:cNvPr>
          <p:cNvCxnSpPr>
            <a:cxnSpLocks/>
          </p:cNvCxnSpPr>
          <p:nvPr/>
        </p:nvCxnSpPr>
        <p:spPr>
          <a:xfrm flipV="1">
            <a:off x="5663345" y="5250338"/>
            <a:ext cx="0" cy="290838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Bent Arrow 46">
            <a:extLst>
              <a:ext uri="{FF2B5EF4-FFF2-40B4-BE49-F238E27FC236}">
                <a16:creationId xmlns:a16="http://schemas.microsoft.com/office/drawing/2014/main" id="{42B28B07-F0D2-4541-9BAD-5FDF2196DC81}"/>
              </a:ext>
            </a:extLst>
          </p:cNvPr>
          <p:cNvSpPr>
            <a:spLocks/>
          </p:cNvSpPr>
          <p:nvPr/>
        </p:nvSpPr>
        <p:spPr>
          <a:xfrm rot="16200000" flipV="1">
            <a:off x="4468774" y="1165191"/>
            <a:ext cx="1428557" cy="850454"/>
          </a:xfrm>
          <a:prstGeom prst="bentArrow">
            <a:avLst>
              <a:gd name="adj1" fmla="val 822"/>
              <a:gd name="adj2" fmla="val 1865"/>
              <a:gd name="adj3" fmla="val 5116"/>
              <a:gd name="adj4" fmla="val 35635"/>
            </a:avLst>
          </a:prstGeom>
          <a:solidFill>
            <a:srgbClr val="FFC000"/>
          </a:solidFill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EFF48325-4AEF-4163-96E5-185F6B696F11}"/>
              </a:ext>
            </a:extLst>
          </p:cNvPr>
          <p:cNvCxnSpPr/>
          <p:nvPr/>
        </p:nvCxnSpPr>
        <p:spPr>
          <a:xfrm>
            <a:off x="4764057" y="2402201"/>
            <a:ext cx="2282784" cy="160678"/>
          </a:xfrm>
          <a:prstGeom prst="bentConnector3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DF79E9E7-71A4-48B7-81D0-6EEF5DDA113A}"/>
              </a:ext>
            </a:extLst>
          </p:cNvPr>
          <p:cNvCxnSpPr>
            <a:cxnSpLocks/>
          </p:cNvCxnSpPr>
          <p:nvPr/>
        </p:nvCxnSpPr>
        <p:spPr>
          <a:xfrm>
            <a:off x="4744817" y="2499722"/>
            <a:ext cx="2229030" cy="169130"/>
          </a:xfrm>
          <a:prstGeom prst="bentConnector3">
            <a:avLst/>
          </a:prstGeom>
          <a:ln w="38100">
            <a:solidFill>
              <a:srgbClr val="FFC00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Bent Arrow 46">
            <a:extLst>
              <a:ext uri="{FF2B5EF4-FFF2-40B4-BE49-F238E27FC236}">
                <a16:creationId xmlns:a16="http://schemas.microsoft.com/office/drawing/2014/main" id="{F115D9A5-C632-4621-9ED9-98DCE1B7B07F}"/>
              </a:ext>
            </a:extLst>
          </p:cNvPr>
          <p:cNvSpPr>
            <a:spLocks/>
          </p:cNvSpPr>
          <p:nvPr/>
        </p:nvSpPr>
        <p:spPr>
          <a:xfrm flipV="1">
            <a:off x="4468219" y="2606795"/>
            <a:ext cx="2672355" cy="570027"/>
          </a:xfrm>
          <a:prstGeom prst="bentArrow">
            <a:avLst>
              <a:gd name="adj1" fmla="val 822"/>
              <a:gd name="adj2" fmla="val 1865"/>
              <a:gd name="adj3" fmla="val 5116"/>
              <a:gd name="adj4" fmla="val 35635"/>
            </a:avLst>
          </a:prstGeom>
          <a:solidFill>
            <a:srgbClr val="FFC000"/>
          </a:solidFill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3" name="Bent Arrow 46">
            <a:extLst>
              <a:ext uri="{FF2B5EF4-FFF2-40B4-BE49-F238E27FC236}">
                <a16:creationId xmlns:a16="http://schemas.microsoft.com/office/drawing/2014/main" id="{7E47C906-936B-4C4B-AC85-C50A9D2C73D3}"/>
              </a:ext>
            </a:extLst>
          </p:cNvPr>
          <p:cNvSpPr>
            <a:spLocks/>
          </p:cNvSpPr>
          <p:nvPr/>
        </p:nvSpPr>
        <p:spPr>
          <a:xfrm rot="16200000">
            <a:off x="5292481" y="1580902"/>
            <a:ext cx="863318" cy="2832869"/>
          </a:xfrm>
          <a:prstGeom prst="bentArrow">
            <a:avLst>
              <a:gd name="adj1" fmla="val 822"/>
              <a:gd name="adj2" fmla="val 1865"/>
              <a:gd name="adj3" fmla="val 5116"/>
              <a:gd name="adj4" fmla="val 35635"/>
            </a:avLst>
          </a:prstGeom>
          <a:solidFill>
            <a:srgbClr val="FFC000"/>
          </a:solidFill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4" name="Bent Arrow 46">
            <a:extLst>
              <a:ext uri="{FF2B5EF4-FFF2-40B4-BE49-F238E27FC236}">
                <a16:creationId xmlns:a16="http://schemas.microsoft.com/office/drawing/2014/main" id="{170A5884-8BC6-4752-8B44-AFE321CEB032}"/>
              </a:ext>
            </a:extLst>
          </p:cNvPr>
          <p:cNvSpPr>
            <a:spLocks/>
          </p:cNvSpPr>
          <p:nvPr/>
        </p:nvSpPr>
        <p:spPr>
          <a:xfrm flipH="1" flipV="1">
            <a:off x="4931982" y="1010637"/>
            <a:ext cx="577859" cy="1362149"/>
          </a:xfrm>
          <a:prstGeom prst="bentArrow">
            <a:avLst>
              <a:gd name="adj1" fmla="val 822"/>
              <a:gd name="adj2" fmla="val 1865"/>
              <a:gd name="adj3" fmla="val 5116"/>
              <a:gd name="adj4" fmla="val 35635"/>
            </a:avLst>
          </a:prstGeom>
          <a:solidFill>
            <a:srgbClr val="FFC000"/>
          </a:solidFill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5" name="Rounded Rectangular Callout 47">
            <a:extLst>
              <a:ext uri="{FF2B5EF4-FFF2-40B4-BE49-F238E27FC236}">
                <a16:creationId xmlns:a16="http://schemas.microsoft.com/office/drawing/2014/main" id="{6E0EA68E-0044-4B14-B70E-4AB02574F242}"/>
              </a:ext>
            </a:extLst>
          </p:cNvPr>
          <p:cNvSpPr/>
          <p:nvPr/>
        </p:nvSpPr>
        <p:spPr>
          <a:xfrm>
            <a:off x="6618989" y="636898"/>
            <a:ext cx="1133841" cy="447349"/>
          </a:xfrm>
          <a:prstGeom prst="wedgeRoundRectCallout">
            <a:avLst>
              <a:gd name="adj1" fmla="val -57282"/>
              <a:gd name="adj2" fmla="val 408061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DNS Redirect</a:t>
            </a:r>
          </a:p>
        </p:txBody>
      </p:sp>
      <p:sp>
        <p:nvSpPr>
          <p:cNvPr id="67" name="Rounded Rectangular Callout 47">
            <a:extLst>
              <a:ext uri="{FF2B5EF4-FFF2-40B4-BE49-F238E27FC236}">
                <a16:creationId xmlns:a16="http://schemas.microsoft.com/office/drawing/2014/main" id="{7532A896-A85F-4FEC-8AEF-7F884589F8AD}"/>
              </a:ext>
            </a:extLst>
          </p:cNvPr>
          <p:cNvSpPr/>
          <p:nvPr/>
        </p:nvSpPr>
        <p:spPr>
          <a:xfrm>
            <a:off x="7062538" y="1444830"/>
            <a:ext cx="1400282" cy="427607"/>
          </a:xfrm>
          <a:prstGeom prst="wedgeRoundRectCallout">
            <a:avLst>
              <a:gd name="adj1" fmla="val -57282"/>
              <a:gd name="adj2" fmla="val 408061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DNS Redirect</a:t>
            </a:r>
          </a:p>
        </p:txBody>
      </p:sp>
      <p:sp>
        <p:nvSpPr>
          <p:cNvPr id="68" name="Bent Arrow 46">
            <a:extLst>
              <a:ext uri="{FF2B5EF4-FFF2-40B4-BE49-F238E27FC236}">
                <a16:creationId xmlns:a16="http://schemas.microsoft.com/office/drawing/2014/main" id="{04DB154F-2873-4875-A151-F08956E8307D}"/>
              </a:ext>
            </a:extLst>
          </p:cNvPr>
          <p:cNvSpPr>
            <a:spLocks/>
          </p:cNvSpPr>
          <p:nvPr/>
        </p:nvSpPr>
        <p:spPr>
          <a:xfrm flipV="1">
            <a:off x="4101580" y="2562879"/>
            <a:ext cx="1032787" cy="1727544"/>
          </a:xfrm>
          <a:prstGeom prst="bentArrow">
            <a:avLst>
              <a:gd name="adj1" fmla="val 822"/>
              <a:gd name="adj2" fmla="val 1865"/>
              <a:gd name="adj3" fmla="val 5116"/>
              <a:gd name="adj4" fmla="val 29890"/>
            </a:avLst>
          </a:prstGeom>
          <a:solidFill>
            <a:srgbClr val="FFC000"/>
          </a:solidFill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9" name="Bent Arrow 46">
            <a:extLst>
              <a:ext uri="{FF2B5EF4-FFF2-40B4-BE49-F238E27FC236}">
                <a16:creationId xmlns:a16="http://schemas.microsoft.com/office/drawing/2014/main" id="{1D574F73-5811-4016-8AD3-33A41C5E0668}"/>
              </a:ext>
            </a:extLst>
          </p:cNvPr>
          <p:cNvSpPr>
            <a:spLocks/>
          </p:cNvSpPr>
          <p:nvPr/>
        </p:nvSpPr>
        <p:spPr>
          <a:xfrm rot="16200000">
            <a:off x="3792201" y="3002553"/>
            <a:ext cx="1779044" cy="905293"/>
          </a:xfrm>
          <a:prstGeom prst="bentArrow">
            <a:avLst>
              <a:gd name="adj1" fmla="val 822"/>
              <a:gd name="adj2" fmla="val 1865"/>
              <a:gd name="adj3" fmla="val 5116"/>
              <a:gd name="adj4" fmla="val 35635"/>
            </a:avLst>
          </a:prstGeom>
          <a:solidFill>
            <a:srgbClr val="FFC000"/>
          </a:solidFill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0" name="Rounded Rectangular Callout 47">
            <a:extLst>
              <a:ext uri="{FF2B5EF4-FFF2-40B4-BE49-F238E27FC236}">
                <a16:creationId xmlns:a16="http://schemas.microsoft.com/office/drawing/2014/main" id="{806A56E0-D303-4232-B1E4-080D6A538EB5}"/>
              </a:ext>
            </a:extLst>
          </p:cNvPr>
          <p:cNvSpPr/>
          <p:nvPr/>
        </p:nvSpPr>
        <p:spPr>
          <a:xfrm>
            <a:off x="1379538" y="1477730"/>
            <a:ext cx="1400282" cy="427607"/>
          </a:xfrm>
          <a:prstGeom prst="wedgeRoundRectCallout">
            <a:avLst>
              <a:gd name="adj1" fmla="val 149505"/>
              <a:gd name="adj2" fmla="val 484825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50" dirty="0"/>
              <a:t>DNS Response</a:t>
            </a:r>
          </a:p>
        </p:txBody>
      </p:sp>
      <p:sp>
        <p:nvSpPr>
          <p:cNvPr id="71" name="Bent Arrow 46">
            <a:extLst>
              <a:ext uri="{FF2B5EF4-FFF2-40B4-BE49-F238E27FC236}">
                <a16:creationId xmlns:a16="http://schemas.microsoft.com/office/drawing/2014/main" id="{18E147BE-3297-4EE8-9482-7DEDECA4102D}"/>
              </a:ext>
            </a:extLst>
          </p:cNvPr>
          <p:cNvSpPr>
            <a:spLocks/>
          </p:cNvSpPr>
          <p:nvPr/>
        </p:nvSpPr>
        <p:spPr>
          <a:xfrm flipV="1">
            <a:off x="5712359" y="860572"/>
            <a:ext cx="223273" cy="3215789"/>
          </a:xfrm>
          <a:prstGeom prst="bentArrow">
            <a:avLst>
              <a:gd name="adj1" fmla="val 822"/>
              <a:gd name="adj2" fmla="val 1865"/>
              <a:gd name="adj3" fmla="val 5116"/>
              <a:gd name="adj4" fmla="val 35635"/>
            </a:avLst>
          </a:prstGeom>
          <a:solidFill>
            <a:srgbClr val="FFC000"/>
          </a:solidFill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D3784B5-F5EF-4593-AB19-98676C05CF86}"/>
              </a:ext>
            </a:extLst>
          </p:cNvPr>
          <p:cNvSpPr txBox="1"/>
          <p:nvPr/>
        </p:nvSpPr>
        <p:spPr>
          <a:xfrm>
            <a:off x="4730405" y="3990291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ISP-A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06403A5-C754-42B0-B4CD-7AB37D54216A}"/>
              </a:ext>
            </a:extLst>
          </p:cNvPr>
          <p:cNvSpPr txBox="1"/>
          <p:nvPr/>
        </p:nvSpPr>
        <p:spPr>
          <a:xfrm>
            <a:off x="5978868" y="4003332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ISP-B</a:t>
            </a:r>
          </a:p>
        </p:txBody>
      </p:sp>
    </p:spTree>
    <p:extLst>
      <p:ext uri="{BB962C8B-B14F-4D97-AF65-F5344CB8AC3E}">
        <p14:creationId xmlns:p14="http://schemas.microsoft.com/office/powerpoint/2010/main" val="356192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2" grpId="0" animBg="1"/>
      <p:bldP spid="63" grpId="0" animBg="1"/>
      <p:bldP spid="64" grpId="0" animBg="1"/>
      <p:bldP spid="65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3295529" y="3519128"/>
            <a:ext cx="4122964" cy="1499259"/>
            <a:chOff x="3291113" y="2829846"/>
            <a:chExt cx="3092223" cy="112444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113" y="2829846"/>
              <a:ext cx="3092223" cy="1124444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48" name="Straight Arrow Connector 47"/>
            <p:cNvCxnSpPr/>
            <p:nvPr/>
          </p:nvCxnSpPr>
          <p:spPr>
            <a:xfrm flipH="1" flipV="1">
              <a:off x="3533775" y="3098006"/>
              <a:ext cx="1341170" cy="777704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4847774" y="3117056"/>
              <a:ext cx="1329189" cy="758652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/>
              <a:t>ACOS: Best-in-Class Performance Scalability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853790" y="1369575"/>
            <a:ext cx="5423297" cy="610277"/>
          </a:xfrm>
          <a:prstGeom prst="round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4800" dirty="0">
              <a:latin typeface="Arial" pitchFamily="2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71587" y="1490682"/>
            <a:ext cx="6082456" cy="389787"/>
          </a:xfrm>
          <a:prstGeom prst="rect">
            <a:avLst/>
          </a:prstGeom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Shared Memory Architecture</a:t>
            </a:r>
            <a:endParaRPr lang="en-US" sz="1733" dirty="0"/>
          </a:p>
        </p:txBody>
      </p:sp>
      <p:sp>
        <p:nvSpPr>
          <p:cNvPr id="20" name="Oval 19"/>
          <p:cNvSpPr>
            <a:spLocks noChangeAspect="1"/>
          </p:cNvSpPr>
          <p:nvPr/>
        </p:nvSpPr>
        <p:spPr bwMode="auto">
          <a:xfrm>
            <a:off x="6055902" y="2905810"/>
            <a:ext cx="164721" cy="16472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29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3283879" y="2022128"/>
            <a:ext cx="0" cy="48768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4309215" y="2022128"/>
            <a:ext cx="0" cy="48768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5355269" y="2042201"/>
            <a:ext cx="0" cy="48768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8" name="Rounded Rectangle 27"/>
          <p:cNvSpPr/>
          <p:nvPr/>
        </p:nvSpPr>
        <p:spPr bwMode="auto">
          <a:xfrm>
            <a:off x="2853790" y="4695083"/>
            <a:ext cx="5423297" cy="610277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4800" dirty="0">
              <a:latin typeface="Century Gothic"/>
              <a:cs typeface="Century Gothic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2848034" y="5575815"/>
            <a:ext cx="5429053" cy="610277"/>
          </a:xfrm>
          <a:prstGeom prst="roundRect">
            <a:avLst/>
          </a:prstGeom>
          <a:solidFill>
            <a:srgbClr val="0A85FF">
              <a:alpha val="6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4800" dirty="0">
              <a:latin typeface="Century Gothic"/>
              <a:cs typeface="Century Gothic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22264" y="4780683"/>
            <a:ext cx="4643259" cy="389787"/>
          </a:xfrm>
          <a:prstGeom prst="rect">
            <a:avLst/>
          </a:prstGeom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Flexible Traffic Accelerator</a:t>
            </a:r>
            <a:endParaRPr lang="en-US" sz="1733" dirty="0"/>
          </a:p>
        </p:txBody>
      </p:sp>
      <p:sp>
        <p:nvSpPr>
          <p:cNvPr id="31" name="Rectangle 30"/>
          <p:cNvSpPr/>
          <p:nvPr/>
        </p:nvSpPr>
        <p:spPr>
          <a:xfrm>
            <a:off x="3389564" y="5681537"/>
            <a:ext cx="4308659" cy="389787"/>
          </a:xfrm>
          <a:prstGeom prst="rect">
            <a:avLst/>
          </a:prstGeom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Switching and Routing</a:t>
            </a:r>
            <a:endParaRPr lang="en-US" sz="1733" dirty="0"/>
          </a:p>
        </p:txBody>
      </p:sp>
      <p:cxnSp>
        <p:nvCxnSpPr>
          <p:cNvPr id="32" name="Straight Connector 31"/>
          <p:cNvCxnSpPr/>
          <p:nvPr/>
        </p:nvCxnSpPr>
        <p:spPr bwMode="auto">
          <a:xfrm flipH="1">
            <a:off x="2151287" y="1558376"/>
            <a:ext cx="482029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flipH="1">
            <a:off x="2151284" y="3012831"/>
            <a:ext cx="451792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flipH="1">
            <a:off x="2151287" y="4984888"/>
            <a:ext cx="482028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2151284" y="1346591"/>
            <a:ext cx="0" cy="635781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1" y="1234516"/>
            <a:ext cx="1967932" cy="80041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rtlCol="0">
            <a:spAutoFit/>
          </a:bodyPr>
          <a:lstStyle/>
          <a:p>
            <a:pPr algn="r"/>
            <a:r>
              <a:rPr lang="en-US" sz="14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Efficient &amp; </a:t>
            </a:r>
          </a:p>
          <a:p>
            <a:pPr algn="r"/>
            <a:r>
              <a:rPr lang="en-US" sz="14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Accurate Memory Architecture</a:t>
            </a:r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2137736" y="2722155"/>
            <a:ext cx="0" cy="635781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1" y="2733220"/>
            <a:ext cx="1967932" cy="574644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rtlCol="0">
            <a:spAutoFit/>
          </a:bodyPr>
          <a:lstStyle/>
          <a:p>
            <a:pPr algn="r"/>
            <a:r>
              <a:rPr lang="en-US" sz="14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64-Bit Multi-Core</a:t>
            </a:r>
            <a:br>
              <a:rPr lang="en-US" sz="1467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4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Optimized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" y="4657213"/>
            <a:ext cx="1967935" cy="574644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rtlCol="0">
            <a:spAutoFit/>
          </a:bodyPr>
          <a:lstStyle/>
          <a:p>
            <a:pPr algn="r"/>
            <a:r>
              <a:rPr lang="en-US" sz="14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Optimized</a:t>
            </a:r>
          </a:p>
          <a:p>
            <a:pPr algn="r"/>
            <a:r>
              <a:rPr lang="en-US" sz="14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Flow Distribution</a:t>
            </a:r>
          </a:p>
        </p:txBody>
      </p:sp>
      <p:cxnSp>
        <p:nvCxnSpPr>
          <p:cNvPr id="40" name="Straight Connector 39"/>
          <p:cNvCxnSpPr/>
          <p:nvPr/>
        </p:nvCxnSpPr>
        <p:spPr bwMode="auto">
          <a:xfrm>
            <a:off x="2151285" y="4666436"/>
            <a:ext cx="0" cy="635781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>
            <a:off x="3086449" y="4990045"/>
            <a:ext cx="0" cy="853440"/>
          </a:xfrm>
          <a:prstGeom prst="straightConnector1">
            <a:avLst/>
          </a:prstGeom>
          <a:noFill/>
          <a:ln w="571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grpSp>
        <p:nvGrpSpPr>
          <p:cNvPr id="65" name="Group 64"/>
          <p:cNvGrpSpPr/>
          <p:nvPr/>
        </p:nvGrpSpPr>
        <p:grpSpPr>
          <a:xfrm>
            <a:off x="2848034" y="2540607"/>
            <a:ext cx="895125" cy="895125"/>
            <a:chOff x="2296445" y="1893464"/>
            <a:chExt cx="671344" cy="671344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6445" y="1893464"/>
              <a:ext cx="671344" cy="671344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2462914" y="2049299"/>
              <a:ext cx="336872" cy="315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67" b="1" dirty="0">
                  <a:solidFill>
                    <a:schemeClr val="accent2"/>
                  </a:solidFill>
                  <a:ea typeface="Roboto" panose="02000000000000000000" pitchFamily="2" charset="0"/>
                </a:rPr>
                <a:t>CPU</a:t>
              </a:r>
            </a:p>
            <a:p>
              <a:pPr algn="ctr"/>
              <a:r>
                <a:rPr lang="en-US" sz="1067" b="1" dirty="0">
                  <a:solidFill>
                    <a:schemeClr val="accent2"/>
                  </a:solidFill>
                  <a:ea typeface="Roboto" panose="02000000000000000000" pitchFamily="2" charset="0"/>
                </a:rPr>
                <a:t>1</a:t>
              </a:r>
            </a:p>
          </p:txBody>
        </p:sp>
      </p:grpSp>
      <p:cxnSp>
        <p:nvCxnSpPr>
          <p:cNvPr id="63" name="Straight Arrow Connector 62"/>
          <p:cNvCxnSpPr/>
          <p:nvPr/>
        </p:nvCxnSpPr>
        <p:spPr bwMode="auto">
          <a:xfrm>
            <a:off x="7977636" y="4990045"/>
            <a:ext cx="0" cy="853440"/>
          </a:xfrm>
          <a:prstGeom prst="straightConnector1">
            <a:avLst/>
          </a:prstGeom>
          <a:noFill/>
          <a:ln w="571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44" name="Rectangle 43"/>
          <p:cNvSpPr/>
          <p:nvPr/>
        </p:nvSpPr>
        <p:spPr>
          <a:xfrm>
            <a:off x="8976432" y="4835389"/>
            <a:ext cx="3215568" cy="15668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121920" tIns="60960" rIns="121920" bIns="60960">
            <a:spAutoFit/>
          </a:bodyPr>
          <a:lstStyle/>
          <a:p>
            <a:r>
              <a:rPr lang="en-US" sz="1467" dirty="0">
                <a:cs typeface="Century Gothic"/>
              </a:rPr>
              <a:t>Comprehensive Feature Set</a:t>
            </a:r>
          </a:p>
          <a:p>
            <a:endParaRPr lang="en-US" sz="1333" dirty="0">
              <a:latin typeface="Century Gothic"/>
              <a:cs typeface="Century Gothic"/>
            </a:endParaRPr>
          </a:p>
          <a:p>
            <a:pPr marL="228594" indent="-228594">
              <a:spcAft>
                <a:spcPts val="500"/>
              </a:spcAft>
              <a:buClr>
                <a:schemeClr val="bg1"/>
              </a:buClr>
              <a:buFont typeface="Wingdings" charset="2"/>
              <a:buChar char="§"/>
            </a:pPr>
            <a:r>
              <a:rPr lang="en-US" sz="1333" dirty="0">
                <a:cs typeface="Century Gothic"/>
              </a:rPr>
              <a:t>Standardized ADC</a:t>
            </a:r>
          </a:p>
          <a:p>
            <a:pPr marL="228594" indent="-228594">
              <a:spcAft>
                <a:spcPts val="500"/>
              </a:spcAft>
              <a:buClr>
                <a:schemeClr val="bg1"/>
              </a:buClr>
              <a:buFont typeface="Wingdings" charset="2"/>
              <a:buChar char="§"/>
            </a:pPr>
            <a:r>
              <a:rPr lang="en-US" sz="1333" dirty="0">
                <a:cs typeface="Century Gothic"/>
              </a:rPr>
              <a:t>Application security features</a:t>
            </a:r>
          </a:p>
          <a:p>
            <a:pPr marL="228594" indent="-228594">
              <a:spcAft>
                <a:spcPts val="500"/>
              </a:spcAft>
              <a:buClr>
                <a:schemeClr val="bg1"/>
              </a:buClr>
              <a:buFont typeface="Wingdings" charset="2"/>
              <a:buChar char="§"/>
            </a:pPr>
            <a:r>
              <a:rPr lang="en-US" sz="1333" dirty="0">
                <a:cs typeface="Century Gothic"/>
              </a:rPr>
              <a:t>Integrated DDoS feature</a:t>
            </a:r>
          </a:p>
          <a:p>
            <a:pPr marL="228594" indent="-228594">
              <a:spcAft>
                <a:spcPts val="500"/>
              </a:spcAft>
              <a:buClr>
                <a:schemeClr val="bg1"/>
              </a:buClr>
              <a:buFont typeface="Wingdings" charset="2"/>
              <a:buChar char="§"/>
            </a:pPr>
            <a:r>
              <a:rPr lang="en-US" sz="1333" dirty="0">
                <a:cs typeface="Century Gothic"/>
              </a:rPr>
              <a:t>High availability</a:t>
            </a:r>
          </a:p>
        </p:txBody>
      </p:sp>
      <p:sp>
        <p:nvSpPr>
          <p:cNvPr id="45" name="Rectangle 44"/>
          <p:cNvSpPr/>
          <p:nvPr/>
        </p:nvSpPr>
        <p:spPr>
          <a:xfrm>
            <a:off x="8976432" y="3078139"/>
            <a:ext cx="3215568" cy="15668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121920" tIns="60960" rIns="121920" bIns="60960">
            <a:spAutoFit/>
          </a:bodyPr>
          <a:lstStyle/>
          <a:p>
            <a:r>
              <a:rPr lang="en-US" sz="1467" dirty="0">
                <a:cs typeface="Century Gothic"/>
              </a:rPr>
              <a:t>High performance</a:t>
            </a:r>
          </a:p>
          <a:p>
            <a:endParaRPr lang="en-US" sz="1333" b="1" dirty="0">
              <a:latin typeface="Century Gothic"/>
              <a:cs typeface="Century Gothic"/>
            </a:endParaRPr>
          </a:p>
          <a:p>
            <a:pPr marL="228594" indent="-228594">
              <a:spcAft>
                <a:spcPts val="500"/>
              </a:spcAft>
              <a:buClr>
                <a:schemeClr val="bg1"/>
              </a:buClr>
              <a:buFont typeface="Wingdings" charset="2"/>
              <a:buChar char="§"/>
            </a:pPr>
            <a:r>
              <a:rPr lang="en-US" sz="1333" dirty="0">
                <a:cs typeface="Century Gothic"/>
              </a:rPr>
              <a:t>256+ million concurrent sessions</a:t>
            </a:r>
          </a:p>
          <a:p>
            <a:pPr marL="228594" indent="-228594">
              <a:spcAft>
                <a:spcPts val="500"/>
              </a:spcAft>
              <a:buClr>
                <a:schemeClr val="bg1"/>
              </a:buClr>
              <a:buFont typeface="Wingdings" charset="2"/>
              <a:buChar char="§"/>
            </a:pPr>
            <a:r>
              <a:rPr lang="en-US" sz="1333" dirty="0">
                <a:cs typeface="Century Gothic"/>
              </a:rPr>
              <a:t>220+ Gbps throughput</a:t>
            </a:r>
          </a:p>
          <a:p>
            <a:pPr marL="228594" indent="-228594">
              <a:spcAft>
                <a:spcPts val="500"/>
              </a:spcAft>
              <a:buClr>
                <a:schemeClr val="bg1"/>
              </a:buClr>
              <a:buFont typeface="Wingdings" charset="2"/>
              <a:buChar char="§"/>
            </a:pPr>
            <a:r>
              <a:rPr lang="en-US" sz="1333" dirty="0">
                <a:cs typeface="Century Gothic"/>
              </a:rPr>
              <a:t>Cluster to  over 1 Tbps</a:t>
            </a:r>
          </a:p>
          <a:p>
            <a:pPr marL="228594" indent="-228594">
              <a:spcAft>
                <a:spcPts val="500"/>
              </a:spcAft>
              <a:buClr>
                <a:schemeClr val="bg1"/>
              </a:buClr>
              <a:buFont typeface="Wingdings" charset="2"/>
              <a:buChar char="§"/>
            </a:pPr>
            <a:r>
              <a:rPr lang="en-US" sz="1333" dirty="0">
                <a:cs typeface="Century Gothic"/>
              </a:rPr>
              <a:t>Purpose built appliances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8976432" y="1090058"/>
            <a:ext cx="3215568" cy="15668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121920" tIns="60960" rIns="121920" bIns="60960">
            <a:spAutoFit/>
          </a:bodyPr>
          <a:lstStyle/>
          <a:p>
            <a:r>
              <a:rPr lang="en-US" sz="1467" dirty="0">
                <a:cs typeface="Century Gothic"/>
              </a:rPr>
              <a:t>Efficient and Flexible Form Factors</a:t>
            </a:r>
          </a:p>
          <a:p>
            <a:endParaRPr lang="en-US" sz="1333" b="1" dirty="0">
              <a:latin typeface="Century Gothic"/>
              <a:cs typeface="Century Gothic"/>
            </a:endParaRPr>
          </a:p>
          <a:p>
            <a:pPr marL="228594" indent="-228594">
              <a:spcAft>
                <a:spcPts val="500"/>
              </a:spcAft>
              <a:buClr>
                <a:schemeClr val="bg1"/>
              </a:buClr>
              <a:buFont typeface="Wingdings" charset="2"/>
              <a:buChar char="§"/>
            </a:pPr>
            <a:r>
              <a:rPr lang="en-US" sz="1333" dirty="0">
                <a:cs typeface="Century Gothic"/>
              </a:rPr>
              <a:t>Physical, virtual and hybrid</a:t>
            </a:r>
          </a:p>
          <a:p>
            <a:pPr marL="228594" indent="-228594">
              <a:spcAft>
                <a:spcPts val="500"/>
              </a:spcAft>
              <a:buClr>
                <a:schemeClr val="bg1"/>
              </a:buClr>
              <a:buFont typeface="Wingdings" charset="2"/>
              <a:buChar char="§"/>
            </a:pPr>
            <a:r>
              <a:rPr lang="en-US" sz="1333" dirty="0">
                <a:cs typeface="Century Gothic"/>
              </a:rPr>
              <a:t>SDN/NFV ready</a:t>
            </a:r>
          </a:p>
          <a:p>
            <a:pPr marL="228594" indent="-228594">
              <a:spcAft>
                <a:spcPts val="500"/>
              </a:spcAft>
              <a:buClr>
                <a:schemeClr val="bg1"/>
              </a:buClr>
              <a:buFont typeface="Wingdings" charset="2"/>
              <a:buChar char="§"/>
            </a:pPr>
            <a:r>
              <a:rPr lang="en-US" sz="1333" dirty="0">
                <a:cs typeface="Century Gothic"/>
              </a:rPr>
              <a:t>Small 1-3 U appliances</a:t>
            </a:r>
          </a:p>
          <a:p>
            <a:pPr marL="228594" indent="-228594">
              <a:spcAft>
                <a:spcPts val="500"/>
              </a:spcAft>
              <a:buClr>
                <a:schemeClr val="bg1"/>
              </a:buClr>
              <a:buFont typeface="Wingdings" charset="2"/>
              <a:buChar char="§"/>
            </a:pPr>
            <a:r>
              <a:rPr lang="en-US" sz="1333" dirty="0">
                <a:cs typeface="Century Gothic"/>
              </a:rPr>
              <a:t>All inclusive license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3877283" y="2540607"/>
            <a:ext cx="895125" cy="895125"/>
            <a:chOff x="2296445" y="1893464"/>
            <a:chExt cx="671344" cy="671344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6445" y="1893464"/>
              <a:ext cx="671344" cy="671344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2462914" y="2049299"/>
              <a:ext cx="336872" cy="315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67" b="1" dirty="0">
                  <a:solidFill>
                    <a:schemeClr val="accent2"/>
                  </a:solidFill>
                  <a:ea typeface="Roboto" panose="02000000000000000000" pitchFamily="2" charset="0"/>
                </a:rPr>
                <a:t>CPU</a:t>
              </a:r>
            </a:p>
            <a:p>
              <a:pPr algn="ctr"/>
              <a:r>
                <a:rPr lang="en-US" sz="1067" b="1" dirty="0">
                  <a:solidFill>
                    <a:schemeClr val="accent2"/>
                  </a:solidFill>
                  <a:ea typeface="Roboto" panose="02000000000000000000" pitchFamily="2" charset="0"/>
                </a:rPr>
                <a:t>2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906534" y="2540607"/>
            <a:ext cx="895125" cy="895125"/>
            <a:chOff x="2296445" y="1893464"/>
            <a:chExt cx="671344" cy="671344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6445" y="1893464"/>
              <a:ext cx="671344" cy="67134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2462914" y="2049299"/>
              <a:ext cx="336872" cy="315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67" b="1" dirty="0">
                  <a:solidFill>
                    <a:schemeClr val="accent2"/>
                  </a:solidFill>
                  <a:ea typeface="Roboto" panose="02000000000000000000" pitchFamily="2" charset="0"/>
                </a:rPr>
                <a:t>CPU</a:t>
              </a:r>
            </a:p>
            <a:p>
              <a:pPr algn="ctr"/>
              <a:r>
                <a:rPr lang="en-US" sz="1067" b="1" dirty="0">
                  <a:solidFill>
                    <a:schemeClr val="accent2"/>
                  </a:solidFill>
                  <a:ea typeface="Roboto" panose="02000000000000000000" pitchFamily="2" charset="0"/>
                </a:rPr>
                <a:t>3</a:t>
              </a:r>
            </a:p>
          </p:txBody>
        </p:sp>
      </p:grpSp>
      <p:sp>
        <p:nvSpPr>
          <p:cNvPr id="72" name="Oval 71"/>
          <p:cNvSpPr>
            <a:spLocks noChangeAspect="1"/>
          </p:cNvSpPr>
          <p:nvPr/>
        </p:nvSpPr>
        <p:spPr bwMode="auto">
          <a:xfrm>
            <a:off x="6408268" y="2905810"/>
            <a:ext cx="164721" cy="16472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29" charset="0"/>
            </a:endParaRPr>
          </a:p>
        </p:txBody>
      </p:sp>
      <p:sp>
        <p:nvSpPr>
          <p:cNvPr id="73" name="Oval 72"/>
          <p:cNvSpPr>
            <a:spLocks noChangeAspect="1"/>
          </p:cNvSpPr>
          <p:nvPr/>
        </p:nvSpPr>
        <p:spPr bwMode="auto">
          <a:xfrm>
            <a:off x="6750125" y="2905810"/>
            <a:ext cx="164721" cy="16472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29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7142702" y="2540607"/>
            <a:ext cx="895125" cy="895125"/>
            <a:chOff x="2296445" y="1893464"/>
            <a:chExt cx="671344" cy="671344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6445" y="1893464"/>
              <a:ext cx="671344" cy="67134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2462914" y="2049299"/>
              <a:ext cx="336872" cy="315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67" b="1" dirty="0">
                  <a:solidFill>
                    <a:schemeClr val="accent2"/>
                  </a:solidFill>
                  <a:ea typeface="Roboto" panose="02000000000000000000" pitchFamily="2" charset="0"/>
                </a:rPr>
                <a:t>CPU</a:t>
              </a:r>
            </a:p>
            <a:p>
              <a:pPr algn="ctr"/>
              <a:r>
                <a:rPr lang="en-US" sz="1067" b="1" dirty="0">
                  <a:solidFill>
                    <a:schemeClr val="accent2"/>
                  </a:solidFill>
                  <a:ea typeface="Roboto" panose="02000000000000000000" pitchFamily="2" charset="0"/>
                </a:rPr>
                <a:t>N</a:t>
              </a:r>
            </a:p>
          </p:txBody>
        </p:sp>
      </p:grpSp>
      <p:cxnSp>
        <p:nvCxnSpPr>
          <p:cNvPr id="77" name="Straight Arrow Connector 76"/>
          <p:cNvCxnSpPr/>
          <p:nvPr/>
        </p:nvCxnSpPr>
        <p:spPr bwMode="auto">
          <a:xfrm>
            <a:off x="7590264" y="2052927"/>
            <a:ext cx="0" cy="48768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973317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B9FE-A5B5-49A1-B49E-A9898C8E3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Putting the Configuration Together :-GSLB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4E6106-FA3C-4189-835D-69A99AB7A500}"/>
              </a:ext>
            </a:extLst>
          </p:cNvPr>
          <p:cNvSpPr/>
          <p:nvPr/>
        </p:nvSpPr>
        <p:spPr>
          <a:xfrm>
            <a:off x="1054473" y="1521794"/>
            <a:ext cx="4024169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100" dirty="0" err="1"/>
              <a:t>slb</a:t>
            </a:r>
            <a:r>
              <a:rPr lang="en-IN" sz="1100" dirty="0"/>
              <a:t> virtual-server </a:t>
            </a:r>
            <a:r>
              <a:rPr lang="en-IN" sz="1100" dirty="0" err="1"/>
              <a:t>DNS_SrvA</a:t>
            </a:r>
            <a:r>
              <a:rPr lang="en-IN" sz="1100" dirty="0"/>
              <a:t> 192.168.1.51</a:t>
            </a:r>
          </a:p>
          <a:p>
            <a:r>
              <a:rPr lang="en-IN" sz="1100" dirty="0"/>
              <a:t>  port 53 </a:t>
            </a:r>
            <a:r>
              <a:rPr lang="en-IN" sz="1100" dirty="0" err="1"/>
              <a:t>udp</a:t>
            </a:r>
            <a:endParaRPr lang="en-IN" sz="1100" dirty="0"/>
          </a:p>
          <a:p>
            <a:r>
              <a:rPr lang="en-IN" sz="1100" dirty="0"/>
              <a:t>    </a:t>
            </a:r>
            <a:r>
              <a:rPr lang="en-IN" sz="1100" dirty="0" err="1"/>
              <a:t>gslb</a:t>
            </a:r>
            <a:r>
              <a:rPr lang="en-IN" sz="1100" dirty="0"/>
              <a:t>-enable</a:t>
            </a:r>
          </a:p>
          <a:p>
            <a:endParaRPr lang="en-IN" sz="1100" dirty="0"/>
          </a:p>
          <a:p>
            <a:r>
              <a:rPr lang="fr-FR" sz="1100" dirty="0" err="1"/>
              <a:t>gslb</a:t>
            </a:r>
            <a:r>
              <a:rPr lang="fr-FR" sz="1100" dirty="0"/>
              <a:t> service-</a:t>
            </a:r>
            <a:r>
              <a:rPr lang="fr-FR" sz="1100" dirty="0" err="1"/>
              <a:t>ip</a:t>
            </a:r>
            <a:r>
              <a:rPr lang="fr-FR" sz="1100" dirty="0"/>
              <a:t> </a:t>
            </a:r>
            <a:r>
              <a:rPr lang="fr-FR" sz="1100" dirty="0" err="1"/>
              <a:t>servicevipA</a:t>
            </a:r>
            <a:r>
              <a:rPr lang="fr-FR" sz="1100" dirty="0"/>
              <a:t> 192.168.1.46</a:t>
            </a:r>
          </a:p>
          <a:p>
            <a:r>
              <a:rPr lang="fr-FR" sz="1100" dirty="0"/>
              <a:t>  port 80 </a:t>
            </a:r>
            <a:r>
              <a:rPr lang="fr-FR" sz="1100" dirty="0" err="1"/>
              <a:t>tcp</a:t>
            </a:r>
            <a:endParaRPr lang="fr-FR" sz="1100" dirty="0"/>
          </a:p>
          <a:p>
            <a:r>
              <a:rPr lang="fr-FR" sz="1100" dirty="0" err="1"/>
              <a:t>gslb</a:t>
            </a:r>
            <a:r>
              <a:rPr lang="fr-FR" sz="1100" dirty="0"/>
              <a:t> service-</a:t>
            </a:r>
            <a:r>
              <a:rPr lang="fr-FR" sz="1100" dirty="0" err="1"/>
              <a:t>ip</a:t>
            </a:r>
            <a:r>
              <a:rPr lang="fr-FR" sz="1100" dirty="0"/>
              <a:t> </a:t>
            </a:r>
            <a:r>
              <a:rPr lang="fr-FR" sz="1100" dirty="0" err="1"/>
              <a:t>servicevipB</a:t>
            </a:r>
            <a:r>
              <a:rPr lang="fr-FR" sz="1100" dirty="0"/>
              <a:t> 192.168.2.46</a:t>
            </a:r>
          </a:p>
          <a:p>
            <a:r>
              <a:rPr lang="fr-FR" sz="1100" dirty="0"/>
              <a:t>  port 80 </a:t>
            </a:r>
            <a:r>
              <a:rPr lang="fr-FR" sz="1100" dirty="0" err="1"/>
              <a:t>tcp</a:t>
            </a:r>
            <a:endParaRPr lang="fr-FR" sz="1100" dirty="0"/>
          </a:p>
          <a:p>
            <a:r>
              <a:rPr lang="fr-FR" sz="1100" dirty="0"/>
              <a:t>!</a:t>
            </a:r>
          </a:p>
          <a:p>
            <a:r>
              <a:rPr lang="fr-FR" sz="1100" dirty="0" err="1"/>
              <a:t>gslb</a:t>
            </a:r>
            <a:r>
              <a:rPr lang="fr-FR" sz="1100" dirty="0"/>
              <a:t> site </a:t>
            </a:r>
            <a:r>
              <a:rPr lang="fr-FR" sz="1100" dirty="0" err="1"/>
              <a:t>SiteA</a:t>
            </a:r>
            <a:endParaRPr lang="fr-FR" sz="1100" dirty="0"/>
          </a:p>
          <a:p>
            <a:r>
              <a:rPr lang="fr-FR" sz="1100" dirty="0"/>
              <a:t>  </a:t>
            </a:r>
            <a:r>
              <a:rPr lang="fr-FR" sz="1100" dirty="0" err="1"/>
              <a:t>slb</a:t>
            </a:r>
            <a:r>
              <a:rPr lang="fr-FR" sz="1100" dirty="0"/>
              <a:t>-dev </a:t>
            </a:r>
            <a:r>
              <a:rPr lang="fr-FR" sz="1100" dirty="0" err="1"/>
              <a:t>acos</a:t>
            </a:r>
            <a:r>
              <a:rPr lang="fr-FR" sz="1100" dirty="0"/>
              <a:t>-a 192.168.1.1</a:t>
            </a:r>
          </a:p>
          <a:p>
            <a:r>
              <a:rPr lang="fr-FR" sz="1100" dirty="0"/>
              <a:t>    vip-server </a:t>
            </a:r>
            <a:r>
              <a:rPr lang="fr-FR" sz="1100" dirty="0" err="1"/>
              <a:t>servicevipA</a:t>
            </a:r>
            <a:endParaRPr lang="fr-FR" sz="1100" dirty="0"/>
          </a:p>
          <a:p>
            <a:endParaRPr lang="fr-FR" sz="1100" dirty="0"/>
          </a:p>
          <a:p>
            <a:r>
              <a:rPr lang="fr-FR" sz="1100" dirty="0" err="1"/>
              <a:t>gslb</a:t>
            </a:r>
            <a:r>
              <a:rPr lang="fr-FR" sz="1100" dirty="0"/>
              <a:t> </a:t>
            </a:r>
            <a:r>
              <a:rPr lang="fr-FR" sz="1100" dirty="0" err="1"/>
              <a:t>policy</a:t>
            </a:r>
            <a:r>
              <a:rPr lang="fr-FR" sz="1100" dirty="0"/>
              <a:t> test</a:t>
            </a:r>
          </a:p>
          <a:p>
            <a:r>
              <a:rPr lang="fr-FR" sz="1100" dirty="0"/>
              <a:t>  no </a:t>
            </a:r>
            <a:r>
              <a:rPr lang="fr-FR" sz="1100" dirty="0" err="1"/>
              <a:t>geographic</a:t>
            </a:r>
            <a:endParaRPr lang="fr-FR" sz="1100" dirty="0"/>
          </a:p>
          <a:p>
            <a:r>
              <a:rPr lang="fr-FR" sz="1100" dirty="0"/>
              <a:t>  </a:t>
            </a:r>
            <a:r>
              <a:rPr lang="fr-FR" sz="1100" dirty="0" err="1"/>
              <a:t>metric-order</a:t>
            </a:r>
            <a:r>
              <a:rPr lang="fr-FR" sz="1100" dirty="0"/>
              <a:t> </a:t>
            </a:r>
            <a:r>
              <a:rPr lang="fr-FR" sz="1100" dirty="0" err="1"/>
              <a:t>health</a:t>
            </a:r>
            <a:r>
              <a:rPr lang="fr-FR" sz="1100" dirty="0"/>
              <a:t>-check </a:t>
            </a:r>
            <a:r>
              <a:rPr lang="fr-FR" sz="1100" dirty="0" err="1"/>
              <a:t>weighted-ip</a:t>
            </a:r>
            <a:endParaRPr lang="fr-FR" sz="1100" dirty="0"/>
          </a:p>
          <a:p>
            <a:r>
              <a:rPr lang="fr-FR" sz="1100" dirty="0"/>
              <a:t>  </a:t>
            </a:r>
            <a:r>
              <a:rPr lang="fr-FR" sz="1100" dirty="0" err="1"/>
              <a:t>dns</a:t>
            </a:r>
            <a:r>
              <a:rPr lang="fr-FR" sz="1100" dirty="0"/>
              <a:t> </a:t>
            </a:r>
            <a:r>
              <a:rPr lang="fr-FR" sz="1100" dirty="0" err="1"/>
              <a:t>logging</a:t>
            </a:r>
            <a:r>
              <a:rPr lang="fr-FR" sz="1100" dirty="0"/>
              <a:t> none</a:t>
            </a:r>
          </a:p>
          <a:p>
            <a:r>
              <a:rPr lang="fr-FR" sz="1100" dirty="0"/>
              <a:t>  </a:t>
            </a:r>
            <a:r>
              <a:rPr lang="fr-FR" sz="1100" dirty="0" err="1"/>
              <a:t>dns</a:t>
            </a:r>
            <a:r>
              <a:rPr lang="fr-FR" sz="1100" dirty="0"/>
              <a:t> server </a:t>
            </a:r>
            <a:r>
              <a:rPr lang="fr-FR" sz="1100" dirty="0" err="1"/>
              <a:t>any</a:t>
            </a:r>
            <a:r>
              <a:rPr lang="fr-FR" sz="1100" dirty="0"/>
              <a:t> </a:t>
            </a:r>
            <a:r>
              <a:rPr lang="fr-FR" sz="1100" dirty="0" err="1"/>
              <a:t>authoritative</a:t>
            </a:r>
            <a:endParaRPr lang="fr-FR" sz="1100" dirty="0"/>
          </a:p>
          <a:p>
            <a:endParaRPr lang="fr-FR" sz="1100" dirty="0"/>
          </a:p>
          <a:p>
            <a:r>
              <a:rPr lang="fr-FR" sz="1100" dirty="0" err="1"/>
              <a:t>gslb</a:t>
            </a:r>
            <a:r>
              <a:rPr lang="fr-FR" sz="1100" dirty="0"/>
              <a:t> zone dabur.com</a:t>
            </a:r>
          </a:p>
          <a:p>
            <a:r>
              <a:rPr lang="fr-FR" sz="1100" dirty="0"/>
              <a:t>  </a:t>
            </a:r>
            <a:r>
              <a:rPr lang="fr-FR" sz="1100" dirty="0" err="1"/>
              <a:t>policy</a:t>
            </a:r>
            <a:r>
              <a:rPr lang="fr-FR" sz="1100" dirty="0"/>
              <a:t> test</a:t>
            </a:r>
          </a:p>
          <a:p>
            <a:r>
              <a:rPr lang="fr-FR" sz="1100" dirty="0"/>
              <a:t>  service 80 pulse</a:t>
            </a:r>
          </a:p>
          <a:p>
            <a:r>
              <a:rPr lang="fr-FR" sz="1100" dirty="0"/>
              <a:t>    </a:t>
            </a:r>
            <a:r>
              <a:rPr lang="fr-FR" sz="1100" dirty="0" err="1"/>
              <a:t>dns</a:t>
            </a:r>
            <a:r>
              <a:rPr lang="fr-FR" sz="1100" dirty="0"/>
              <a:t>-a-record </a:t>
            </a:r>
            <a:r>
              <a:rPr lang="fr-FR" sz="1100" dirty="0" err="1"/>
              <a:t>servicevipA</a:t>
            </a:r>
            <a:r>
              <a:rPr lang="fr-FR" sz="1100" dirty="0"/>
              <a:t> </a:t>
            </a:r>
            <a:r>
              <a:rPr lang="fr-FR" sz="1100" dirty="0" err="1"/>
              <a:t>ttl</a:t>
            </a:r>
            <a:r>
              <a:rPr lang="fr-FR" sz="1100" dirty="0"/>
              <a:t> 0 </a:t>
            </a:r>
            <a:r>
              <a:rPr lang="fr-FR" sz="1100" dirty="0" err="1"/>
              <a:t>static</a:t>
            </a:r>
            <a:endParaRPr lang="fr-FR" sz="1100" dirty="0"/>
          </a:p>
          <a:p>
            <a:r>
              <a:rPr lang="fr-FR" sz="1100" dirty="0"/>
              <a:t>    </a:t>
            </a:r>
            <a:r>
              <a:rPr lang="fr-FR" sz="1100" dirty="0" err="1"/>
              <a:t>dns</a:t>
            </a:r>
            <a:r>
              <a:rPr lang="fr-FR" sz="1100" dirty="0"/>
              <a:t>-a-record </a:t>
            </a:r>
            <a:r>
              <a:rPr lang="fr-FR" sz="1100" dirty="0" err="1"/>
              <a:t>servicevipB</a:t>
            </a:r>
            <a:r>
              <a:rPr lang="fr-FR" sz="1100" dirty="0"/>
              <a:t> </a:t>
            </a:r>
            <a:r>
              <a:rPr lang="fr-FR" sz="1100" dirty="0" err="1"/>
              <a:t>ttl</a:t>
            </a:r>
            <a:r>
              <a:rPr lang="fr-FR" sz="1100" dirty="0"/>
              <a:t> 0 </a:t>
            </a:r>
            <a:r>
              <a:rPr lang="fr-FR" sz="1100" dirty="0" err="1"/>
              <a:t>static</a:t>
            </a:r>
            <a:endParaRPr lang="fr-FR" sz="1100" dirty="0"/>
          </a:p>
          <a:p>
            <a:r>
              <a:rPr lang="fr-FR" sz="1100" dirty="0"/>
              <a:t>!</a:t>
            </a:r>
          </a:p>
          <a:p>
            <a:r>
              <a:rPr lang="fr-FR" sz="1100" dirty="0" err="1"/>
              <a:t>gslb</a:t>
            </a:r>
            <a:r>
              <a:rPr lang="fr-FR" sz="1100" dirty="0"/>
              <a:t> </a:t>
            </a:r>
            <a:r>
              <a:rPr lang="fr-FR" sz="1100" dirty="0" err="1"/>
              <a:t>protocol</a:t>
            </a:r>
            <a:r>
              <a:rPr lang="fr-FR" sz="1100" dirty="0"/>
              <a:t> enable </a:t>
            </a:r>
            <a:r>
              <a:rPr lang="fr-FR" sz="1100" dirty="0" err="1"/>
              <a:t>controller</a:t>
            </a:r>
            <a:endParaRPr lang="fr-FR" sz="1100" dirty="0"/>
          </a:p>
          <a:p>
            <a:r>
              <a:rPr lang="fr-FR" sz="1100" dirty="0"/>
              <a:t>!</a:t>
            </a:r>
          </a:p>
          <a:p>
            <a:r>
              <a:rPr lang="fr-FR" sz="1100" dirty="0" err="1"/>
              <a:t>gslb</a:t>
            </a:r>
            <a:r>
              <a:rPr lang="fr-FR" sz="1100" dirty="0"/>
              <a:t> </a:t>
            </a:r>
            <a:r>
              <a:rPr lang="fr-FR" sz="1100" dirty="0" err="1"/>
              <a:t>protocol</a:t>
            </a:r>
            <a:r>
              <a:rPr lang="fr-FR" sz="1100" dirty="0"/>
              <a:t> enable </a:t>
            </a:r>
            <a:r>
              <a:rPr lang="fr-FR" sz="1100" dirty="0" err="1"/>
              <a:t>device</a:t>
            </a:r>
            <a:endParaRPr lang="fr-FR" sz="1100" dirty="0"/>
          </a:p>
          <a:p>
            <a:r>
              <a:rPr lang="fr-FR" sz="1100" dirty="0"/>
              <a:t>!</a:t>
            </a:r>
          </a:p>
          <a:p>
            <a:endParaRPr lang="fr-FR" sz="1400" dirty="0"/>
          </a:p>
          <a:p>
            <a:endParaRPr lang="fr-FR" sz="1400" dirty="0"/>
          </a:p>
          <a:p>
            <a:endParaRPr lang="en-IN" sz="1400" dirty="0"/>
          </a:p>
        </p:txBody>
      </p:sp>
      <p:pic>
        <p:nvPicPr>
          <p:cNvPr id="5" name="Picture 4" descr="Product-Thunder_Hardware.png">
            <a:extLst>
              <a:ext uri="{FF2B5EF4-FFF2-40B4-BE49-F238E27FC236}">
                <a16:creationId xmlns:a16="http://schemas.microsoft.com/office/drawing/2014/main" id="{FACDB4BD-C19B-4E9D-B809-D19FB95FE9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850" y="1223788"/>
            <a:ext cx="940285" cy="248581"/>
          </a:xfrm>
          <a:prstGeom prst="rect">
            <a:avLst/>
          </a:prstGeom>
        </p:spPr>
      </p:pic>
      <p:pic>
        <p:nvPicPr>
          <p:cNvPr id="6" name="Picture 5" descr="Product-Thunder_Hardware.png">
            <a:extLst>
              <a:ext uri="{FF2B5EF4-FFF2-40B4-BE49-F238E27FC236}">
                <a16:creationId xmlns:a16="http://schemas.microsoft.com/office/drawing/2014/main" id="{D99F5C27-99B9-40D9-87F0-8DB4D4D8F3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9540" y="1262221"/>
            <a:ext cx="940285" cy="2485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492397-9E91-4FD4-9E9F-783E7680EFA0}"/>
              </a:ext>
            </a:extLst>
          </p:cNvPr>
          <p:cNvSpPr txBox="1"/>
          <p:nvPr/>
        </p:nvSpPr>
        <p:spPr>
          <a:xfrm>
            <a:off x="2072324" y="977567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Site-A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832B7D-CF96-4240-8435-B57B2B26A9B1}"/>
              </a:ext>
            </a:extLst>
          </p:cNvPr>
          <p:cNvSpPr txBox="1"/>
          <p:nvPr/>
        </p:nvSpPr>
        <p:spPr>
          <a:xfrm>
            <a:off x="7986398" y="1016000"/>
            <a:ext cx="12052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Site-B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F5936E-99FB-43B9-8C7C-B4A7541214AE}"/>
              </a:ext>
            </a:extLst>
          </p:cNvPr>
          <p:cNvSpPr/>
          <p:nvPr/>
        </p:nvSpPr>
        <p:spPr>
          <a:xfrm>
            <a:off x="6866278" y="1523906"/>
            <a:ext cx="3534641" cy="598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100" dirty="0" err="1"/>
              <a:t>slb</a:t>
            </a:r>
            <a:r>
              <a:rPr lang="en-IN" sz="1100" dirty="0"/>
              <a:t> virtual-server </a:t>
            </a:r>
            <a:r>
              <a:rPr lang="en-IN" sz="1100" dirty="0" err="1"/>
              <a:t>DNS_SrvA</a:t>
            </a:r>
            <a:r>
              <a:rPr lang="en-IN" sz="1100" dirty="0"/>
              <a:t> 192.168.2.51</a:t>
            </a:r>
          </a:p>
          <a:p>
            <a:r>
              <a:rPr lang="en-IN" sz="1100" dirty="0"/>
              <a:t>  port 53 </a:t>
            </a:r>
            <a:r>
              <a:rPr lang="en-IN" sz="1100" dirty="0" err="1"/>
              <a:t>udp</a:t>
            </a:r>
            <a:endParaRPr lang="en-IN" sz="1100" dirty="0"/>
          </a:p>
          <a:p>
            <a:r>
              <a:rPr lang="en-IN" sz="1100" dirty="0"/>
              <a:t>    </a:t>
            </a:r>
            <a:r>
              <a:rPr lang="en-IN" sz="1100" dirty="0" err="1"/>
              <a:t>gslb</a:t>
            </a:r>
            <a:r>
              <a:rPr lang="en-IN" sz="1100" dirty="0"/>
              <a:t>-enable</a:t>
            </a:r>
          </a:p>
          <a:p>
            <a:endParaRPr lang="en-IN" sz="1100" dirty="0"/>
          </a:p>
          <a:p>
            <a:r>
              <a:rPr lang="fr-FR" sz="1100" dirty="0" err="1"/>
              <a:t>gslb</a:t>
            </a:r>
            <a:r>
              <a:rPr lang="fr-FR" sz="1100" dirty="0"/>
              <a:t> service-</a:t>
            </a:r>
            <a:r>
              <a:rPr lang="fr-FR" sz="1100" dirty="0" err="1"/>
              <a:t>ip</a:t>
            </a:r>
            <a:r>
              <a:rPr lang="fr-FR" sz="1100" dirty="0"/>
              <a:t> </a:t>
            </a:r>
            <a:r>
              <a:rPr lang="fr-FR" sz="1100" dirty="0" err="1"/>
              <a:t>servicevipB</a:t>
            </a:r>
            <a:r>
              <a:rPr lang="fr-FR" sz="1100" dirty="0"/>
              <a:t> 192.168.2.46</a:t>
            </a:r>
          </a:p>
          <a:p>
            <a:r>
              <a:rPr lang="fr-FR" sz="1100" dirty="0"/>
              <a:t>  port 80 </a:t>
            </a:r>
            <a:r>
              <a:rPr lang="fr-FR" sz="1100" dirty="0" err="1"/>
              <a:t>tcp</a:t>
            </a:r>
            <a:endParaRPr lang="fr-FR" sz="1100" dirty="0"/>
          </a:p>
          <a:p>
            <a:r>
              <a:rPr lang="fr-FR" sz="1100" dirty="0" err="1"/>
              <a:t>gslb</a:t>
            </a:r>
            <a:r>
              <a:rPr lang="fr-FR" sz="1100" dirty="0"/>
              <a:t> service-</a:t>
            </a:r>
            <a:r>
              <a:rPr lang="fr-FR" sz="1100" dirty="0" err="1"/>
              <a:t>ip</a:t>
            </a:r>
            <a:r>
              <a:rPr lang="fr-FR" sz="1100" dirty="0"/>
              <a:t> </a:t>
            </a:r>
            <a:r>
              <a:rPr lang="fr-FR" sz="1100" dirty="0" err="1"/>
              <a:t>servicevipA</a:t>
            </a:r>
            <a:r>
              <a:rPr lang="fr-FR" sz="1100" dirty="0"/>
              <a:t> 192.168.2.46</a:t>
            </a:r>
          </a:p>
          <a:p>
            <a:r>
              <a:rPr lang="fr-FR" sz="1100" dirty="0"/>
              <a:t>  port 80 </a:t>
            </a:r>
            <a:r>
              <a:rPr lang="fr-FR" sz="1100" dirty="0" err="1"/>
              <a:t>tcp</a:t>
            </a:r>
            <a:endParaRPr lang="fr-FR" sz="1100" dirty="0"/>
          </a:p>
          <a:p>
            <a:r>
              <a:rPr lang="fr-FR" sz="1100" dirty="0"/>
              <a:t>!</a:t>
            </a:r>
          </a:p>
          <a:p>
            <a:r>
              <a:rPr lang="fr-FR" sz="1100" dirty="0" err="1"/>
              <a:t>gslb</a:t>
            </a:r>
            <a:r>
              <a:rPr lang="fr-FR" sz="1100" dirty="0"/>
              <a:t> site </a:t>
            </a:r>
            <a:r>
              <a:rPr lang="fr-FR" sz="1100" dirty="0" err="1"/>
              <a:t>SiteB</a:t>
            </a:r>
            <a:endParaRPr lang="fr-FR" sz="1100" dirty="0"/>
          </a:p>
          <a:p>
            <a:r>
              <a:rPr lang="fr-FR" sz="1100" dirty="0"/>
              <a:t>  </a:t>
            </a:r>
            <a:r>
              <a:rPr lang="fr-FR" sz="1100" dirty="0" err="1"/>
              <a:t>slb</a:t>
            </a:r>
            <a:r>
              <a:rPr lang="fr-FR" sz="1100" dirty="0"/>
              <a:t>-dev </a:t>
            </a:r>
            <a:r>
              <a:rPr lang="fr-FR" sz="1100" dirty="0" err="1"/>
              <a:t>acos</a:t>
            </a:r>
            <a:r>
              <a:rPr lang="fr-FR" sz="1100" dirty="0"/>
              <a:t>-a 192.168.2.1</a:t>
            </a:r>
          </a:p>
          <a:p>
            <a:r>
              <a:rPr lang="fr-FR" sz="1100" dirty="0"/>
              <a:t>    vip-server </a:t>
            </a:r>
            <a:r>
              <a:rPr lang="fr-FR" sz="1100" dirty="0" err="1"/>
              <a:t>servicevipB</a:t>
            </a:r>
            <a:endParaRPr lang="fr-FR" sz="1100" dirty="0"/>
          </a:p>
          <a:p>
            <a:endParaRPr lang="fr-FR" sz="1100" dirty="0"/>
          </a:p>
          <a:p>
            <a:r>
              <a:rPr lang="fr-FR" sz="1100" dirty="0" err="1"/>
              <a:t>gslb</a:t>
            </a:r>
            <a:r>
              <a:rPr lang="fr-FR" sz="1100" dirty="0"/>
              <a:t> </a:t>
            </a:r>
            <a:r>
              <a:rPr lang="fr-FR" sz="1100" dirty="0" err="1"/>
              <a:t>policy</a:t>
            </a:r>
            <a:r>
              <a:rPr lang="fr-FR" sz="1100" dirty="0"/>
              <a:t> test</a:t>
            </a:r>
          </a:p>
          <a:p>
            <a:r>
              <a:rPr lang="fr-FR" sz="1100" dirty="0"/>
              <a:t>  no </a:t>
            </a:r>
            <a:r>
              <a:rPr lang="fr-FR" sz="1100" dirty="0" err="1"/>
              <a:t>geographic</a:t>
            </a:r>
            <a:endParaRPr lang="fr-FR" sz="1100" dirty="0"/>
          </a:p>
          <a:p>
            <a:r>
              <a:rPr lang="fr-FR" sz="1100" dirty="0"/>
              <a:t>  </a:t>
            </a:r>
            <a:r>
              <a:rPr lang="fr-FR" sz="1100" dirty="0" err="1"/>
              <a:t>metric-order</a:t>
            </a:r>
            <a:r>
              <a:rPr lang="fr-FR" sz="1100" dirty="0"/>
              <a:t> </a:t>
            </a:r>
            <a:r>
              <a:rPr lang="fr-FR" sz="1100" dirty="0" err="1"/>
              <a:t>health</a:t>
            </a:r>
            <a:r>
              <a:rPr lang="fr-FR" sz="1100" dirty="0"/>
              <a:t>-check </a:t>
            </a:r>
            <a:r>
              <a:rPr lang="fr-FR" sz="1100" dirty="0" err="1"/>
              <a:t>weighted-ip</a:t>
            </a:r>
            <a:endParaRPr lang="fr-FR" sz="1100" dirty="0"/>
          </a:p>
          <a:p>
            <a:r>
              <a:rPr lang="fr-FR" sz="1100" dirty="0"/>
              <a:t>  </a:t>
            </a:r>
            <a:r>
              <a:rPr lang="fr-FR" sz="1100" dirty="0" err="1"/>
              <a:t>dns</a:t>
            </a:r>
            <a:r>
              <a:rPr lang="fr-FR" sz="1100" dirty="0"/>
              <a:t> </a:t>
            </a:r>
            <a:r>
              <a:rPr lang="fr-FR" sz="1100" dirty="0" err="1"/>
              <a:t>logging</a:t>
            </a:r>
            <a:r>
              <a:rPr lang="fr-FR" sz="1100" dirty="0"/>
              <a:t> none</a:t>
            </a:r>
          </a:p>
          <a:p>
            <a:r>
              <a:rPr lang="fr-FR" sz="1100" dirty="0"/>
              <a:t>  </a:t>
            </a:r>
            <a:r>
              <a:rPr lang="fr-FR" sz="1100" dirty="0" err="1"/>
              <a:t>dns</a:t>
            </a:r>
            <a:r>
              <a:rPr lang="fr-FR" sz="1100" dirty="0"/>
              <a:t> server </a:t>
            </a:r>
            <a:r>
              <a:rPr lang="fr-FR" sz="1100" dirty="0" err="1"/>
              <a:t>any</a:t>
            </a:r>
            <a:r>
              <a:rPr lang="fr-FR" sz="1100" dirty="0"/>
              <a:t> </a:t>
            </a:r>
            <a:r>
              <a:rPr lang="fr-FR" sz="1100" dirty="0" err="1"/>
              <a:t>authoritative</a:t>
            </a:r>
            <a:endParaRPr lang="fr-FR" sz="1100" dirty="0"/>
          </a:p>
          <a:p>
            <a:endParaRPr lang="fr-FR" sz="1100" dirty="0"/>
          </a:p>
          <a:p>
            <a:endParaRPr lang="fr-FR" sz="1100" dirty="0"/>
          </a:p>
          <a:p>
            <a:r>
              <a:rPr lang="fr-FR" sz="1100" dirty="0" err="1"/>
              <a:t>gslb</a:t>
            </a:r>
            <a:r>
              <a:rPr lang="fr-FR" sz="1100" dirty="0"/>
              <a:t> zone dabur.com</a:t>
            </a:r>
          </a:p>
          <a:p>
            <a:r>
              <a:rPr lang="fr-FR" sz="1100" dirty="0"/>
              <a:t>  </a:t>
            </a:r>
            <a:r>
              <a:rPr lang="fr-FR" sz="1100" dirty="0" err="1"/>
              <a:t>policy</a:t>
            </a:r>
            <a:r>
              <a:rPr lang="fr-FR" sz="1100" dirty="0"/>
              <a:t> test</a:t>
            </a:r>
          </a:p>
          <a:p>
            <a:r>
              <a:rPr lang="fr-FR" sz="1100" dirty="0"/>
              <a:t>  service 80 pulse</a:t>
            </a:r>
          </a:p>
          <a:p>
            <a:r>
              <a:rPr lang="fr-FR" sz="1100" dirty="0"/>
              <a:t>    </a:t>
            </a:r>
            <a:r>
              <a:rPr lang="fr-FR" sz="1100" dirty="0" err="1"/>
              <a:t>dns</a:t>
            </a:r>
            <a:r>
              <a:rPr lang="fr-FR" sz="1100" dirty="0"/>
              <a:t>-a-record servicevip1 </a:t>
            </a:r>
            <a:r>
              <a:rPr lang="fr-FR" sz="1100" dirty="0" err="1"/>
              <a:t>ttl</a:t>
            </a:r>
            <a:r>
              <a:rPr lang="fr-FR" sz="1100" dirty="0"/>
              <a:t> 0 </a:t>
            </a:r>
            <a:r>
              <a:rPr lang="fr-FR" sz="1100" dirty="0" err="1"/>
              <a:t>static</a:t>
            </a:r>
            <a:endParaRPr lang="fr-FR" sz="1100" dirty="0"/>
          </a:p>
          <a:p>
            <a:r>
              <a:rPr lang="fr-FR" sz="1100" dirty="0"/>
              <a:t>    </a:t>
            </a:r>
            <a:r>
              <a:rPr lang="fr-FR" sz="1100" dirty="0" err="1"/>
              <a:t>dns</a:t>
            </a:r>
            <a:r>
              <a:rPr lang="fr-FR" sz="1100" dirty="0"/>
              <a:t>-a-record servicevip2 </a:t>
            </a:r>
            <a:r>
              <a:rPr lang="fr-FR" sz="1100" dirty="0" err="1"/>
              <a:t>ttl</a:t>
            </a:r>
            <a:r>
              <a:rPr lang="fr-FR" sz="1100" dirty="0"/>
              <a:t> 0 </a:t>
            </a:r>
            <a:r>
              <a:rPr lang="fr-FR" sz="1100" dirty="0" err="1"/>
              <a:t>static</a:t>
            </a:r>
            <a:endParaRPr lang="fr-FR" sz="1100" dirty="0"/>
          </a:p>
          <a:p>
            <a:r>
              <a:rPr lang="fr-FR" sz="1100" dirty="0"/>
              <a:t>!</a:t>
            </a:r>
          </a:p>
          <a:p>
            <a:r>
              <a:rPr lang="fr-FR" sz="1100" dirty="0" err="1"/>
              <a:t>gslb</a:t>
            </a:r>
            <a:r>
              <a:rPr lang="fr-FR" sz="1100" dirty="0"/>
              <a:t> </a:t>
            </a:r>
            <a:r>
              <a:rPr lang="fr-FR" sz="1100" dirty="0" err="1"/>
              <a:t>protocol</a:t>
            </a:r>
            <a:r>
              <a:rPr lang="fr-FR" sz="1100" dirty="0"/>
              <a:t> enable </a:t>
            </a:r>
            <a:r>
              <a:rPr lang="fr-FR" sz="1100" dirty="0" err="1"/>
              <a:t>controller</a:t>
            </a:r>
            <a:endParaRPr lang="fr-FR" sz="1100" dirty="0"/>
          </a:p>
          <a:p>
            <a:r>
              <a:rPr lang="fr-FR" sz="1100" dirty="0"/>
              <a:t>!</a:t>
            </a:r>
          </a:p>
          <a:p>
            <a:r>
              <a:rPr lang="fr-FR" sz="1100" dirty="0" err="1"/>
              <a:t>gslb</a:t>
            </a:r>
            <a:r>
              <a:rPr lang="fr-FR" sz="1100" dirty="0"/>
              <a:t> </a:t>
            </a:r>
            <a:r>
              <a:rPr lang="fr-FR" sz="1100" dirty="0" err="1"/>
              <a:t>protocol</a:t>
            </a:r>
            <a:r>
              <a:rPr lang="fr-FR" sz="1100" dirty="0"/>
              <a:t> enable </a:t>
            </a:r>
            <a:r>
              <a:rPr lang="fr-FR" sz="1100" dirty="0" err="1"/>
              <a:t>device</a:t>
            </a:r>
            <a:endParaRPr lang="fr-FR" sz="1100" dirty="0"/>
          </a:p>
          <a:p>
            <a:r>
              <a:rPr lang="fr-FR" sz="1100" dirty="0"/>
              <a:t>!</a:t>
            </a:r>
          </a:p>
          <a:p>
            <a:endParaRPr lang="fr-FR" sz="1100" dirty="0"/>
          </a:p>
          <a:p>
            <a:endParaRPr lang="fr-FR" sz="1400" dirty="0"/>
          </a:p>
          <a:p>
            <a:endParaRPr lang="fr-FR" sz="1400" dirty="0"/>
          </a:p>
          <a:p>
            <a:endParaRPr lang="en-IN" sz="1400" dirty="0"/>
          </a:p>
        </p:txBody>
      </p:sp>
    </p:spTree>
    <p:extLst>
      <p:ext uri="{BB962C8B-B14F-4D97-AF65-F5344CB8AC3E}">
        <p14:creationId xmlns:p14="http://schemas.microsoft.com/office/powerpoint/2010/main" val="44700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B9FE-A5B5-49A1-B49E-A9898C8E3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Putting the Configuration Together :- LLB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4E6106-FA3C-4189-835D-69A99AB7A500}"/>
              </a:ext>
            </a:extLst>
          </p:cNvPr>
          <p:cNvSpPr/>
          <p:nvPr/>
        </p:nvSpPr>
        <p:spPr>
          <a:xfrm>
            <a:off x="1054473" y="1521794"/>
            <a:ext cx="4024169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100" dirty="0" err="1"/>
              <a:t>slb</a:t>
            </a:r>
            <a:r>
              <a:rPr lang="en-IN" sz="1100" dirty="0"/>
              <a:t> virtual-server </a:t>
            </a:r>
            <a:r>
              <a:rPr lang="en-IN" sz="1100" dirty="0" err="1"/>
              <a:t>DNS_SrvA</a:t>
            </a:r>
            <a:r>
              <a:rPr lang="en-IN" sz="1100" dirty="0"/>
              <a:t> 192.168.1.51</a:t>
            </a:r>
          </a:p>
          <a:p>
            <a:r>
              <a:rPr lang="en-IN" sz="1100" dirty="0"/>
              <a:t>  port 53 </a:t>
            </a:r>
            <a:r>
              <a:rPr lang="en-IN" sz="1100" dirty="0" err="1"/>
              <a:t>udp</a:t>
            </a:r>
            <a:endParaRPr lang="en-IN" sz="1100" dirty="0"/>
          </a:p>
          <a:p>
            <a:r>
              <a:rPr lang="en-IN" sz="1100" dirty="0"/>
              <a:t>    </a:t>
            </a:r>
            <a:r>
              <a:rPr lang="en-IN" sz="1100" dirty="0" err="1"/>
              <a:t>gslb</a:t>
            </a:r>
            <a:r>
              <a:rPr lang="en-IN" sz="1100" dirty="0"/>
              <a:t>-enable</a:t>
            </a:r>
          </a:p>
          <a:p>
            <a:endParaRPr lang="en-IN" sz="1100" dirty="0"/>
          </a:p>
          <a:p>
            <a:r>
              <a:rPr lang="fr-FR" sz="1100" dirty="0" err="1"/>
              <a:t>gslb</a:t>
            </a:r>
            <a:r>
              <a:rPr lang="fr-FR" sz="1100" dirty="0"/>
              <a:t> service-</a:t>
            </a:r>
            <a:r>
              <a:rPr lang="fr-FR" sz="1100" dirty="0" err="1"/>
              <a:t>ip</a:t>
            </a:r>
            <a:r>
              <a:rPr lang="fr-FR" sz="1100" dirty="0"/>
              <a:t> </a:t>
            </a:r>
            <a:r>
              <a:rPr lang="fr-FR" sz="1100" dirty="0" err="1"/>
              <a:t>servicevipA</a:t>
            </a:r>
            <a:r>
              <a:rPr lang="fr-FR" sz="1100" dirty="0"/>
              <a:t> 192.168.1.46</a:t>
            </a:r>
          </a:p>
          <a:p>
            <a:r>
              <a:rPr lang="fr-FR" sz="1100" dirty="0"/>
              <a:t>  port 80 </a:t>
            </a:r>
            <a:r>
              <a:rPr lang="fr-FR" sz="1100" dirty="0" err="1"/>
              <a:t>tcp</a:t>
            </a:r>
            <a:endParaRPr lang="fr-FR" sz="1100" dirty="0"/>
          </a:p>
          <a:p>
            <a:r>
              <a:rPr lang="fr-FR" sz="1100" dirty="0" err="1"/>
              <a:t>gslb</a:t>
            </a:r>
            <a:r>
              <a:rPr lang="fr-FR" sz="1100" dirty="0"/>
              <a:t> service-</a:t>
            </a:r>
            <a:r>
              <a:rPr lang="fr-FR" sz="1100" dirty="0" err="1"/>
              <a:t>ip</a:t>
            </a:r>
            <a:r>
              <a:rPr lang="fr-FR" sz="1100" dirty="0"/>
              <a:t> </a:t>
            </a:r>
            <a:r>
              <a:rPr lang="fr-FR" sz="1100" dirty="0" err="1"/>
              <a:t>servicevipB</a:t>
            </a:r>
            <a:r>
              <a:rPr lang="fr-FR" sz="1100" dirty="0"/>
              <a:t> 192.168.2.46</a:t>
            </a:r>
          </a:p>
          <a:p>
            <a:r>
              <a:rPr lang="fr-FR" sz="1100" dirty="0"/>
              <a:t>  port 80 </a:t>
            </a:r>
            <a:r>
              <a:rPr lang="fr-FR" sz="1100" dirty="0" err="1"/>
              <a:t>tcp</a:t>
            </a:r>
            <a:endParaRPr lang="fr-FR" sz="1100" dirty="0"/>
          </a:p>
          <a:p>
            <a:r>
              <a:rPr lang="fr-FR" sz="1100" dirty="0"/>
              <a:t>!</a:t>
            </a:r>
          </a:p>
          <a:p>
            <a:r>
              <a:rPr lang="fr-FR" sz="1100" dirty="0" err="1"/>
              <a:t>gslb</a:t>
            </a:r>
            <a:r>
              <a:rPr lang="fr-FR" sz="1100" dirty="0"/>
              <a:t> site </a:t>
            </a:r>
            <a:r>
              <a:rPr lang="fr-FR" sz="1100" dirty="0" err="1"/>
              <a:t>SiteA</a:t>
            </a:r>
            <a:endParaRPr lang="fr-FR" sz="1100" dirty="0"/>
          </a:p>
          <a:p>
            <a:r>
              <a:rPr lang="fr-FR" sz="1100" dirty="0"/>
              <a:t>  </a:t>
            </a:r>
            <a:r>
              <a:rPr lang="fr-FR" sz="1100" dirty="0" err="1"/>
              <a:t>slb</a:t>
            </a:r>
            <a:r>
              <a:rPr lang="fr-FR" sz="1100" dirty="0"/>
              <a:t>-dev </a:t>
            </a:r>
            <a:r>
              <a:rPr lang="fr-FR" sz="1100" dirty="0" err="1"/>
              <a:t>acos</a:t>
            </a:r>
            <a:r>
              <a:rPr lang="fr-FR" sz="1100" dirty="0"/>
              <a:t>-a 127.0.0.1</a:t>
            </a:r>
          </a:p>
          <a:p>
            <a:r>
              <a:rPr lang="fr-FR" sz="1100" dirty="0"/>
              <a:t>    vip-server </a:t>
            </a:r>
            <a:r>
              <a:rPr lang="fr-FR" sz="1100" dirty="0" err="1"/>
              <a:t>servicevipA</a:t>
            </a:r>
            <a:endParaRPr lang="fr-FR" sz="1100" dirty="0"/>
          </a:p>
          <a:p>
            <a:endParaRPr lang="fr-FR" sz="1100" dirty="0"/>
          </a:p>
          <a:p>
            <a:r>
              <a:rPr lang="fr-FR" sz="1100" dirty="0" err="1"/>
              <a:t>gslb</a:t>
            </a:r>
            <a:r>
              <a:rPr lang="fr-FR" sz="1100" dirty="0"/>
              <a:t> </a:t>
            </a:r>
            <a:r>
              <a:rPr lang="fr-FR" sz="1100" dirty="0" err="1"/>
              <a:t>policy</a:t>
            </a:r>
            <a:r>
              <a:rPr lang="fr-FR" sz="1100" dirty="0"/>
              <a:t> test</a:t>
            </a:r>
          </a:p>
          <a:p>
            <a:r>
              <a:rPr lang="fr-FR" sz="1100" dirty="0"/>
              <a:t>  no </a:t>
            </a:r>
            <a:r>
              <a:rPr lang="fr-FR" sz="1100" dirty="0" err="1"/>
              <a:t>geographic</a:t>
            </a:r>
            <a:endParaRPr lang="fr-FR" sz="1100" dirty="0"/>
          </a:p>
          <a:p>
            <a:r>
              <a:rPr lang="fr-FR" sz="1100" dirty="0"/>
              <a:t>  </a:t>
            </a:r>
            <a:r>
              <a:rPr lang="fr-FR" sz="1100" dirty="0" err="1"/>
              <a:t>metric-order</a:t>
            </a:r>
            <a:r>
              <a:rPr lang="fr-FR" sz="1100" dirty="0"/>
              <a:t> </a:t>
            </a:r>
            <a:r>
              <a:rPr lang="fr-FR" sz="1100" dirty="0" err="1"/>
              <a:t>health</a:t>
            </a:r>
            <a:r>
              <a:rPr lang="fr-FR" sz="1100" dirty="0"/>
              <a:t>-check </a:t>
            </a:r>
            <a:r>
              <a:rPr lang="fr-FR" sz="1100" dirty="0" err="1"/>
              <a:t>weighted-ip</a:t>
            </a:r>
            <a:endParaRPr lang="fr-FR" sz="1100" dirty="0"/>
          </a:p>
          <a:p>
            <a:r>
              <a:rPr lang="fr-FR" sz="1100" dirty="0"/>
              <a:t>  </a:t>
            </a:r>
            <a:r>
              <a:rPr lang="fr-FR" sz="1100" dirty="0" err="1"/>
              <a:t>dns</a:t>
            </a:r>
            <a:r>
              <a:rPr lang="fr-FR" sz="1100" dirty="0"/>
              <a:t> </a:t>
            </a:r>
            <a:r>
              <a:rPr lang="fr-FR" sz="1100" dirty="0" err="1"/>
              <a:t>logging</a:t>
            </a:r>
            <a:r>
              <a:rPr lang="fr-FR" sz="1100" dirty="0"/>
              <a:t> none</a:t>
            </a:r>
          </a:p>
          <a:p>
            <a:r>
              <a:rPr lang="fr-FR" sz="1100" dirty="0"/>
              <a:t>  </a:t>
            </a:r>
            <a:r>
              <a:rPr lang="fr-FR" sz="1100" dirty="0" err="1"/>
              <a:t>dns</a:t>
            </a:r>
            <a:r>
              <a:rPr lang="fr-FR" sz="1100" dirty="0"/>
              <a:t> server </a:t>
            </a:r>
            <a:r>
              <a:rPr lang="fr-FR" sz="1100" dirty="0" err="1"/>
              <a:t>any</a:t>
            </a:r>
            <a:r>
              <a:rPr lang="fr-FR" sz="1100" dirty="0"/>
              <a:t> </a:t>
            </a:r>
            <a:r>
              <a:rPr lang="fr-FR" sz="1100" dirty="0" err="1"/>
              <a:t>authoritative</a:t>
            </a:r>
            <a:endParaRPr lang="fr-FR" sz="1100" dirty="0"/>
          </a:p>
          <a:p>
            <a:endParaRPr lang="fr-FR" sz="1100" dirty="0"/>
          </a:p>
          <a:p>
            <a:r>
              <a:rPr lang="fr-FR" sz="1100" dirty="0" err="1"/>
              <a:t>gslb</a:t>
            </a:r>
            <a:r>
              <a:rPr lang="fr-FR" sz="1100" dirty="0"/>
              <a:t> zone dabur.com</a:t>
            </a:r>
          </a:p>
          <a:p>
            <a:r>
              <a:rPr lang="fr-FR" sz="1100" dirty="0"/>
              <a:t>  </a:t>
            </a:r>
            <a:r>
              <a:rPr lang="fr-FR" sz="1100" dirty="0" err="1"/>
              <a:t>policy</a:t>
            </a:r>
            <a:r>
              <a:rPr lang="fr-FR" sz="1100" dirty="0"/>
              <a:t> test</a:t>
            </a:r>
          </a:p>
          <a:p>
            <a:r>
              <a:rPr lang="fr-FR" sz="1100" dirty="0"/>
              <a:t>  service 80 pulse</a:t>
            </a:r>
          </a:p>
          <a:p>
            <a:r>
              <a:rPr lang="fr-FR" sz="1100" dirty="0"/>
              <a:t>    </a:t>
            </a:r>
            <a:r>
              <a:rPr lang="fr-FR" sz="1100" dirty="0" err="1"/>
              <a:t>dns</a:t>
            </a:r>
            <a:r>
              <a:rPr lang="fr-FR" sz="1100" dirty="0"/>
              <a:t>-a-record </a:t>
            </a:r>
            <a:r>
              <a:rPr lang="fr-FR" sz="1100" dirty="0" err="1"/>
              <a:t>servicevipA</a:t>
            </a:r>
            <a:r>
              <a:rPr lang="fr-FR" sz="1100" dirty="0"/>
              <a:t> </a:t>
            </a:r>
            <a:r>
              <a:rPr lang="fr-FR" sz="1100" dirty="0" err="1"/>
              <a:t>ttl</a:t>
            </a:r>
            <a:r>
              <a:rPr lang="fr-FR" sz="1100" dirty="0"/>
              <a:t> 0 </a:t>
            </a:r>
            <a:r>
              <a:rPr lang="fr-FR" sz="1100" dirty="0" err="1"/>
              <a:t>static</a:t>
            </a:r>
            <a:endParaRPr lang="fr-FR" sz="1100" dirty="0"/>
          </a:p>
          <a:p>
            <a:r>
              <a:rPr lang="fr-FR" sz="1100" dirty="0"/>
              <a:t>    </a:t>
            </a:r>
            <a:r>
              <a:rPr lang="fr-FR" sz="1100" dirty="0" err="1"/>
              <a:t>dns</a:t>
            </a:r>
            <a:r>
              <a:rPr lang="fr-FR" sz="1100" dirty="0"/>
              <a:t>-a-record </a:t>
            </a:r>
            <a:r>
              <a:rPr lang="fr-FR" sz="1100" dirty="0" err="1"/>
              <a:t>servicevipB</a:t>
            </a:r>
            <a:r>
              <a:rPr lang="fr-FR" sz="1100" dirty="0"/>
              <a:t> </a:t>
            </a:r>
            <a:r>
              <a:rPr lang="fr-FR" sz="1100" dirty="0" err="1"/>
              <a:t>ttl</a:t>
            </a:r>
            <a:r>
              <a:rPr lang="fr-FR" sz="1100" dirty="0"/>
              <a:t> 0 </a:t>
            </a:r>
            <a:r>
              <a:rPr lang="fr-FR" sz="1100" dirty="0" err="1"/>
              <a:t>static</a:t>
            </a:r>
            <a:endParaRPr lang="fr-FR" sz="1100" dirty="0"/>
          </a:p>
          <a:p>
            <a:r>
              <a:rPr lang="fr-FR" sz="1100" dirty="0"/>
              <a:t>!</a:t>
            </a:r>
          </a:p>
          <a:p>
            <a:r>
              <a:rPr lang="fr-FR" sz="1100" dirty="0" err="1"/>
              <a:t>gslb</a:t>
            </a:r>
            <a:r>
              <a:rPr lang="fr-FR" sz="1100" dirty="0"/>
              <a:t> </a:t>
            </a:r>
            <a:r>
              <a:rPr lang="fr-FR" sz="1100" dirty="0" err="1"/>
              <a:t>protocol</a:t>
            </a:r>
            <a:r>
              <a:rPr lang="fr-FR" sz="1100" dirty="0"/>
              <a:t> enable </a:t>
            </a:r>
            <a:r>
              <a:rPr lang="fr-FR" sz="1100" dirty="0" err="1"/>
              <a:t>controller</a:t>
            </a:r>
            <a:endParaRPr lang="fr-FR" sz="1100" dirty="0"/>
          </a:p>
          <a:p>
            <a:r>
              <a:rPr lang="fr-FR" sz="1100" dirty="0"/>
              <a:t>!</a:t>
            </a:r>
          </a:p>
          <a:p>
            <a:r>
              <a:rPr lang="fr-FR" sz="1100" dirty="0" err="1"/>
              <a:t>gslb</a:t>
            </a:r>
            <a:r>
              <a:rPr lang="fr-FR" sz="1100" dirty="0"/>
              <a:t> </a:t>
            </a:r>
            <a:r>
              <a:rPr lang="fr-FR" sz="1100" dirty="0" err="1"/>
              <a:t>protocol</a:t>
            </a:r>
            <a:r>
              <a:rPr lang="fr-FR" sz="1100" dirty="0"/>
              <a:t> enable </a:t>
            </a:r>
            <a:r>
              <a:rPr lang="fr-FR" sz="1100" dirty="0" err="1"/>
              <a:t>device</a:t>
            </a:r>
            <a:endParaRPr lang="fr-FR" sz="1100" dirty="0"/>
          </a:p>
          <a:p>
            <a:r>
              <a:rPr lang="fr-FR" sz="1100" dirty="0"/>
              <a:t>!</a:t>
            </a:r>
          </a:p>
          <a:p>
            <a:endParaRPr lang="fr-FR" sz="1400" dirty="0"/>
          </a:p>
          <a:p>
            <a:endParaRPr lang="fr-FR" sz="1400" dirty="0"/>
          </a:p>
          <a:p>
            <a:endParaRPr lang="en-IN" sz="1400" dirty="0"/>
          </a:p>
        </p:txBody>
      </p:sp>
      <p:pic>
        <p:nvPicPr>
          <p:cNvPr id="5" name="Picture 4" descr="Product-Thunder_Hardware.png">
            <a:extLst>
              <a:ext uri="{FF2B5EF4-FFF2-40B4-BE49-F238E27FC236}">
                <a16:creationId xmlns:a16="http://schemas.microsoft.com/office/drawing/2014/main" id="{FACDB4BD-C19B-4E9D-B809-D19FB95FE9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378" y="1236104"/>
            <a:ext cx="940285" cy="2485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F5936E-99FB-43B9-8C7C-B4A7541214AE}"/>
              </a:ext>
            </a:extLst>
          </p:cNvPr>
          <p:cNvSpPr/>
          <p:nvPr/>
        </p:nvSpPr>
        <p:spPr>
          <a:xfrm>
            <a:off x="6866278" y="1523906"/>
            <a:ext cx="3534641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100" dirty="0" err="1"/>
              <a:t>slb</a:t>
            </a:r>
            <a:r>
              <a:rPr lang="en-IN" sz="1100" dirty="0"/>
              <a:t> virtual-server </a:t>
            </a:r>
            <a:r>
              <a:rPr lang="en-IN" sz="1100" dirty="0" err="1"/>
              <a:t>DNS_SrvA</a:t>
            </a:r>
            <a:r>
              <a:rPr lang="en-IN" sz="1100" dirty="0"/>
              <a:t> 192.168.2.51</a:t>
            </a:r>
          </a:p>
          <a:p>
            <a:r>
              <a:rPr lang="en-IN" sz="1100" dirty="0"/>
              <a:t>  port 53 </a:t>
            </a:r>
            <a:r>
              <a:rPr lang="en-IN" sz="1100" dirty="0" err="1"/>
              <a:t>udp</a:t>
            </a:r>
            <a:endParaRPr lang="en-IN" sz="1100" dirty="0"/>
          </a:p>
          <a:p>
            <a:r>
              <a:rPr lang="en-IN" sz="1100" dirty="0"/>
              <a:t>    </a:t>
            </a:r>
            <a:r>
              <a:rPr lang="en-IN" sz="1100" dirty="0" err="1"/>
              <a:t>gslb</a:t>
            </a:r>
            <a:r>
              <a:rPr lang="en-IN" sz="1100" dirty="0"/>
              <a:t>-enable</a:t>
            </a:r>
          </a:p>
          <a:p>
            <a:endParaRPr lang="en-IN" sz="1100" dirty="0"/>
          </a:p>
          <a:p>
            <a:endParaRPr lang="fr-FR" sz="1100" dirty="0"/>
          </a:p>
          <a:p>
            <a:endParaRPr lang="fr-FR" sz="1100" dirty="0"/>
          </a:p>
          <a:p>
            <a:endParaRPr lang="fr-FR" sz="1100" dirty="0"/>
          </a:p>
          <a:p>
            <a:endParaRPr lang="fr-FR" sz="1100" dirty="0"/>
          </a:p>
          <a:p>
            <a:endParaRPr lang="fr-FR" sz="1100" dirty="0"/>
          </a:p>
          <a:p>
            <a:r>
              <a:rPr lang="fr-FR" sz="1100" dirty="0" err="1"/>
              <a:t>gslb</a:t>
            </a:r>
            <a:r>
              <a:rPr lang="fr-FR" sz="1100" dirty="0"/>
              <a:t> site </a:t>
            </a:r>
            <a:r>
              <a:rPr lang="fr-FR" sz="1100" dirty="0" err="1"/>
              <a:t>SiteB</a:t>
            </a:r>
            <a:endParaRPr lang="fr-FR" sz="1100" dirty="0"/>
          </a:p>
          <a:p>
            <a:r>
              <a:rPr lang="fr-FR" sz="1100" dirty="0"/>
              <a:t>  </a:t>
            </a:r>
            <a:r>
              <a:rPr lang="fr-FR" sz="1100" dirty="0" err="1"/>
              <a:t>slb</a:t>
            </a:r>
            <a:r>
              <a:rPr lang="fr-FR" sz="1100" dirty="0"/>
              <a:t>-dev </a:t>
            </a:r>
            <a:r>
              <a:rPr lang="fr-FR" sz="1100" dirty="0" err="1"/>
              <a:t>acos</a:t>
            </a:r>
            <a:r>
              <a:rPr lang="fr-FR" sz="1100" dirty="0"/>
              <a:t>-a 127.0.0.2</a:t>
            </a:r>
          </a:p>
          <a:p>
            <a:r>
              <a:rPr lang="fr-FR" sz="1100" dirty="0"/>
              <a:t>    vip-server </a:t>
            </a:r>
            <a:r>
              <a:rPr lang="fr-FR" sz="1100" dirty="0" err="1"/>
              <a:t>servicevipB</a:t>
            </a:r>
            <a:endParaRPr lang="fr-FR" sz="1100" dirty="0"/>
          </a:p>
          <a:p>
            <a:endParaRPr lang="fr-FR" sz="1100" dirty="0"/>
          </a:p>
          <a:p>
            <a:endParaRPr lang="fr-FR" sz="1100" dirty="0"/>
          </a:p>
          <a:p>
            <a:endParaRPr lang="fr-FR" sz="1100" dirty="0"/>
          </a:p>
          <a:p>
            <a:endParaRPr lang="fr-FR" sz="1100" dirty="0"/>
          </a:p>
          <a:p>
            <a:endParaRPr lang="fr-FR" sz="1400" dirty="0"/>
          </a:p>
          <a:p>
            <a:endParaRPr lang="fr-FR" sz="1400" dirty="0"/>
          </a:p>
          <a:p>
            <a:endParaRPr lang="en-IN" sz="1400" dirty="0"/>
          </a:p>
        </p:txBody>
      </p:sp>
    </p:spTree>
    <p:extLst>
      <p:ext uri="{BB962C8B-B14F-4D97-AF65-F5344CB8AC3E}">
        <p14:creationId xmlns:p14="http://schemas.microsoft.com/office/powerpoint/2010/main" val="99287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2272" y="2282825"/>
            <a:ext cx="8270623" cy="1362075"/>
          </a:xfrm>
        </p:spPr>
        <p:txBody>
          <a:bodyPr/>
          <a:lstStyle/>
          <a:p>
            <a:r>
              <a:rPr lang="en-US" sz="5000" b="1" i="0" dirty="0"/>
              <a:t>Web Application Firewall</a:t>
            </a:r>
          </a:p>
        </p:txBody>
      </p:sp>
    </p:spTree>
    <p:extLst>
      <p:ext uri="{BB962C8B-B14F-4D97-AF65-F5344CB8AC3E}">
        <p14:creationId xmlns:p14="http://schemas.microsoft.com/office/powerpoint/2010/main" val="19444746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870A2EA1-827D-4740-949C-5400F9EFF885}"/>
              </a:ext>
            </a:extLst>
          </p:cNvPr>
          <p:cNvSpPr txBox="1">
            <a:spLocks/>
          </p:cNvSpPr>
          <p:nvPr/>
        </p:nvSpPr>
        <p:spPr>
          <a:xfrm>
            <a:off x="1146898" y="1488436"/>
            <a:ext cx="8415337" cy="3683024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WAF Overview</a:t>
            </a:r>
          </a:p>
          <a:p>
            <a:r>
              <a:rPr lang="en-US" dirty="0"/>
              <a:t>Common Application Security Threats</a:t>
            </a:r>
          </a:p>
          <a:p>
            <a:r>
              <a:rPr lang="en-US" dirty="0"/>
              <a:t>WAF Deployment Modes</a:t>
            </a:r>
          </a:p>
          <a:p>
            <a:r>
              <a:rPr lang="en-US" dirty="0"/>
              <a:t>WAF Configuration and Threat Mitigation</a:t>
            </a:r>
          </a:p>
          <a:p>
            <a:r>
              <a:rPr lang="en-US" dirty="0"/>
              <a:t>WAF Logging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B748B8-6B7D-4BF5-98BF-253C05FEA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57" y="472871"/>
            <a:ext cx="8391694" cy="456059"/>
          </a:xfrm>
        </p:spPr>
        <p:txBody>
          <a:bodyPr/>
          <a:lstStyle/>
          <a:p>
            <a:r>
              <a:rPr lang="en-US" b="1" i="0" noProof="0" dirty="0"/>
              <a:t>Section objectives</a:t>
            </a:r>
          </a:p>
        </p:txBody>
      </p:sp>
    </p:spTree>
    <p:extLst>
      <p:ext uri="{BB962C8B-B14F-4D97-AF65-F5344CB8AC3E}">
        <p14:creationId xmlns:p14="http://schemas.microsoft.com/office/powerpoint/2010/main" val="13132854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EFF289-0F10-4978-9317-EF585531E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21" y="464805"/>
            <a:ext cx="9304642" cy="456059"/>
          </a:xfrm>
        </p:spPr>
        <p:txBody>
          <a:bodyPr/>
          <a:lstStyle/>
          <a:p>
            <a:r>
              <a:rPr lang="en-US" b="1" i="0" dirty="0"/>
              <a:t>Attackers Don’t Care About Your Firewall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4A6ECE-9B64-46AC-926F-FD2C48BFC721}"/>
              </a:ext>
            </a:extLst>
          </p:cNvPr>
          <p:cNvSpPr txBox="1"/>
          <p:nvPr/>
        </p:nvSpPr>
        <p:spPr>
          <a:xfrm>
            <a:off x="1526947" y="4832843"/>
            <a:ext cx="8689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75% of Internet Vulnerabilities are at the Application Layer   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-- </a:t>
            </a: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Source: owasp.org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2C85F4-4929-4D7A-B997-914CC04CBDD0}"/>
              </a:ext>
            </a:extLst>
          </p:cNvPr>
          <p:cNvGrpSpPr/>
          <p:nvPr/>
        </p:nvGrpSpPr>
        <p:grpSpPr>
          <a:xfrm>
            <a:off x="8390752" y="2943890"/>
            <a:ext cx="1031601" cy="737523"/>
            <a:chOff x="3424559" y="3887324"/>
            <a:chExt cx="850392" cy="798506"/>
          </a:xfrm>
        </p:grpSpPr>
        <p:pic>
          <p:nvPicPr>
            <p:cNvPr id="12" name="Picture 11" descr="Server.png">
              <a:extLst>
                <a:ext uri="{FF2B5EF4-FFF2-40B4-BE49-F238E27FC236}">
                  <a16:creationId xmlns:a16="http://schemas.microsoft.com/office/drawing/2014/main" id="{6D17AA13-6DE0-4D94-A53E-F71B9F530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3887324"/>
              <a:ext cx="850392" cy="245364"/>
            </a:xfrm>
            <a:prstGeom prst="rect">
              <a:avLst/>
            </a:prstGeom>
          </p:spPr>
        </p:pic>
        <p:pic>
          <p:nvPicPr>
            <p:cNvPr id="13" name="Picture 12" descr="Server.png">
              <a:extLst>
                <a:ext uri="{FF2B5EF4-FFF2-40B4-BE49-F238E27FC236}">
                  <a16:creationId xmlns:a16="http://schemas.microsoft.com/office/drawing/2014/main" id="{F0C03825-EF70-4D9C-93E2-79B6D782A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163895"/>
              <a:ext cx="850392" cy="245364"/>
            </a:xfrm>
            <a:prstGeom prst="rect">
              <a:avLst/>
            </a:prstGeom>
          </p:spPr>
        </p:pic>
        <p:pic>
          <p:nvPicPr>
            <p:cNvPr id="14" name="Picture 13" descr="Server.png">
              <a:extLst>
                <a:ext uri="{FF2B5EF4-FFF2-40B4-BE49-F238E27FC236}">
                  <a16:creationId xmlns:a16="http://schemas.microsoft.com/office/drawing/2014/main" id="{87DC321F-623E-4983-82BC-58325CF76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440466"/>
              <a:ext cx="850392" cy="245364"/>
            </a:xfrm>
            <a:prstGeom prst="rect">
              <a:avLst/>
            </a:prstGeom>
          </p:spPr>
        </p:pic>
      </p:grpSp>
      <p:pic>
        <p:nvPicPr>
          <p:cNvPr id="15" name="Picture 14" descr="Firewall_1.png">
            <a:extLst>
              <a:ext uri="{FF2B5EF4-FFF2-40B4-BE49-F238E27FC236}">
                <a16:creationId xmlns:a16="http://schemas.microsoft.com/office/drawing/2014/main" id="{53CEE871-9A7F-4E32-B857-43A22D9687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9240" y="2983520"/>
            <a:ext cx="530004" cy="528289"/>
          </a:xfrm>
          <a:prstGeom prst="rect">
            <a:avLst/>
          </a:prstGeom>
        </p:spPr>
      </p:pic>
      <p:pic>
        <p:nvPicPr>
          <p:cNvPr id="16" name="Picture 15" descr="Infected Laptop.png">
            <a:extLst>
              <a:ext uri="{FF2B5EF4-FFF2-40B4-BE49-F238E27FC236}">
                <a16:creationId xmlns:a16="http://schemas.microsoft.com/office/drawing/2014/main" id="{A228B276-6CDD-48D6-8165-46001E89AC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6427" y="2907007"/>
            <a:ext cx="936752" cy="6278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C91A0A-3F48-4DC4-9E72-99BDBC233109}"/>
              </a:ext>
            </a:extLst>
          </p:cNvPr>
          <p:cNvSpPr/>
          <p:nvPr/>
        </p:nvSpPr>
        <p:spPr>
          <a:xfrm>
            <a:off x="2545458" y="3053901"/>
            <a:ext cx="378691" cy="3592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7" name="Picture 16" descr="Threats.png">
            <a:extLst>
              <a:ext uri="{FF2B5EF4-FFF2-40B4-BE49-F238E27FC236}">
                <a16:creationId xmlns:a16="http://schemas.microsoft.com/office/drawing/2014/main" id="{E6ED59DF-FFE2-4EEF-ACAC-0A5D397D73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421" y="3053901"/>
            <a:ext cx="354766" cy="3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7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Motion origin="layout" path="M 1.25E-6 2.22222E-6 L 0.48841 -0.006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14" y="-3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0.48841 -0.005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14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4F9C646-2304-4EFD-B8F6-88A987482E00}"/>
              </a:ext>
            </a:extLst>
          </p:cNvPr>
          <p:cNvSpPr txBox="1">
            <a:spLocks/>
          </p:cNvSpPr>
          <p:nvPr/>
        </p:nvSpPr>
        <p:spPr>
          <a:xfrm>
            <a:off x="754208" y="1202672"/>
            <a:ext cx="11003684" cy="1559001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Filters communications between users and web applications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Adds a security layer for examining </a:t>
            </a:r>
          </a:p>
          <a:p>
            <a:pPr marL="274320">
              <a:spcBef>
                <a:spcPts val="100"/>
              </a:spcBef>
              <a:spcAft>
                <a:spcPts val="100"/>
              </a:spcAft>
            </a:pPr>
            <a:r>
              <a:rPr lang="en-US" sz="1600" dirty="0"/>
              <a:t>inbound user requests</a:t>
            </a:r>
          </a:p>
          <a:p>
            <a:pPr marL="274320">
              <a:spcBef>
                <a:spcPts val="100"/>
              </a:spcBef>
              <a:spcAft>
                <a:spcPts val="100"/>
              </a:spcAft>
            </a:pPr>
            <a:endParaRPr lang="en-US" sz="1600" dirty="0"/>
          </a:p>
          <a:p>
            <a:pPr marL="274320">
              <a:spcBef>
                <a:spcPts val="100"/>
              </a:spcBef>
              <a:spcAft>
                <a:spcPts val="100"/>
              </a:spcAft>
            </a:pPr>
            <a:endParaRPr lang="en-US" sz="1600" dirty="0"/>
          </a:p>
          <a:p>
            <a:pPr marL="274320">
              <a:spcBef>
                <a:spcPts val="100"/>
              </a:spcBef>
              <a:spcAft>
                <a:spcPts val="100"/>
              </a:spcAft>
            </a:pPr>
            <a:endParaRPr lang="en-US" sz="1600" dirty="0"/>
          </a:p>
          <a:p>
            <a:pPr marL="274320">
              <a:spcBef>
                <a:spcPts val="100"/>
              </a:spcBef>
              <a:spcAft>
                <a:spcPts val="100"/>
              </a:spcAft>
            </a:pPr>
            <a:endParaRPr lang="en-US" sz="1600" dirty="0"/>
          </a:p>
          <a:p>
            <a:pPr marL="274320">
              <a:spcBef>
                <a:spcPts val="100"/>
              </a:spcBef>
              <a:spcAft>
                <a:spcPts val="100"/>
              </a:spcAft>
            </a:pPr>
            <a:endParaRPr lang="en-US" sz="1600" dirty="0"/>
          </a:p>
          <a:p>
            <a:pPr marL="86478" indent="0">
              <a:spcBef>
                <a:spcPts val="100"/>
              </a:spcBef>
              <a:spcAft>
                <a:spcPts val="100"/>
              </a:spcAft>
              <a:buNone/>
            </a:pPr>
            <a:endParaRPr lang="en-US" sz="1600" dirty="0"/>
          </a:p>
          <a:p>
            <a:pPr marL="86478" indent="0">
              <a:spcBef>
                <a:spcPts val="100"/>
              </a:spcBef>
              <a:spcAft>
                <a:spcPts val="100"/>
              </a:spcAft>
              <a:buNone/>
            </a:pPr>
            <a:endParaRPr lang="en-US" sz="1600" dirty="0"/>
          </a:p>
          <a:p>
            <a:pPr marL="274320">
              <a:spcBef>
                <a:spcPts val="100"/>
              </a:spcBef>
              <a:spcAft>
                <a:spcPts val="100"/>
              </a:spcAft>
            </a:pPr>
            <a:r>
              <a:rPr lang="en-US" sz="1600" dirty="0"/>
              <a:t>output from web servers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971951F-273F-46FF-B8E6-E0ED3198F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57" y="378798"/>
            <a:ext cx="8391694" cy="456059"/>
          </a:xfrm>
        </p:spPr>
        <p:txBody>
          <a:bodyPr/>
          <a:lstStyle/>
          <a:p>
            <a:r>
              <a:rPr lang="en-US" b="1" i="0" noProof="0" dirty="0"/>
              <a:t>WAF Overview</a:t>
            </a:r>
          </a:p>
        </p:txBody>
      </p:sp>
      <p:pic>
        <p:nvPicPr>
          <p:cNvPr id="6" name="Picture 5" descr="Product-Thunder_Hardware.png">
            <a:extLst>
              <a:ext uri="{FF2B5EF4-FFF2-40B4-BE49-F238E27FC236}">
                <a16:creationId xmlns:a16="http://schemas.microsoft.com/office/drawing/2014/main" id="{848C84A5-C524-4003-BB51-6C2D08C676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2595" y="3546543"/>
            <a:ext cx="940285" cy="2485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DD9478-EADC-4731-AF4E-14973162441C}"/>
              </a:ext>
            </a:extLst>
          </p:cNvPr>
          <p:cNvGrpSpPr/>
          <p:nvPr/>
        </p:nvGrpSpPr>
        <p:grpSpPr>
          <a:xfrm>
            <a:off x="9463257" y="3302073"/>
            <a:ext cx="1031601" cy="737523"/>
            <a:chOff x="3424559" y="3887324"/>
            <a:chExt cx="850392" cy="798506"/>
          </a:xfrm>
        </p:grpSpPr>
        <p:pic>
          <p:nvPicPr>
            <p:cNvPr id="8" name="Picture 7" descr="Server.png">
              <a:extLst>
                <a:ext uri="{FF2B5EF4-FFF2-40B4-BE49-F238E27FC236}">
                  <a16:creationId xmlns:a16="http://schemas.microsoft.com/office/drawing/2014/main" id="{92161D4B-689E-4090-8AD3-61992C7B3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3887324"/>
              <a:ext cx="850392" cy="245364"/>
            </a:xfrm>
            <a:prstGeom prst="rect">
              <a:avLst/>
            </a:prstGeom>
          </p:spPr>
        </p:pic>
        <p:pic>
          <p:nvPicPr>
            <p:cNvPr id="9" name="Picture 8" descr="Server.png">
              <a:extLst>
                <a:ext uri="{FF2B5EF4-FFF2-40B4-BE49-F238E27FC236}">
                  <a16:creationId xmlns:a16="http://schemas.microsoft.com/office/drawing/2014/main" id="{21185257-6ADF-4027-A5AC-1C898CE71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163895"/>
              <a:ext cx="850392" cy="245364"/>
            </a:xfrm>
            <a:prstGeom prst="rect">
              <a:avLst/>
            </a:prstGeom>
          </p:spPr>
        </p:pic>
        <p:pic>
          <p:nvPicPr>
            <p:cNvPr id="10" name="Picture 9" descr="Server.png">
              <a:extLst>
                <a:ext uri="{FF2B5EF4-FFF2-40B4-BE49-F238E27FC236}">
                  <a16:creationId xmlns:a16="http://schemas.microsoft.com/office/drawing/2014/main" id="{D3365545-E83A-4203-80ED-55C570FF3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440466"/>
              <a:ext cx="850392" cy="245364"/>
            </a:xfrm>
            <a:prstGeom prst="rect">
              <a:avLst/>
            </a:prstGeom>
          </p:spPr>
        </p:pic>
      </p:grpSp>
      <p:pic>
        <p:nvPicPr>
          <p:cNvPr id="11" name="Picture 10" descr="Internet.png">
            <a:extLst>
              <a:ext uri="{FF2B5EF4-FFF2-40B4-BE49-F238E27FC236}">
                <a16:creationId xmlns:a16="http://schemas.microsoft.com/office/drawing/2014/main" id="{F2E3C594-BFB0-4021-B68A-45F27F5048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978" y="3281225"/>
            <a:ext cx="1041194" cy="779216"/>
          </a:xfrm>
          <a:prstGeom prst="rect">
            <a:avLst/>
          </a:prstGeom>
        </p:spPr>
      </p:pic>
      <p:pic>
        <p:nvPicPr>
          <p:cNvPr id="12" name="Picture 11" descr="Router_1.png">
            <a:extLst>
              <a:ext uri="{FF2B5EF4-FFF2-40B4-BE49-F238E27FC236}">
                <a16:creationId xmlns:a16="http://schemas.microsoft.com/office/drawing/2014/main" id="{D8426235-241B-44C2-B6C3-36694A3AE7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7021" y="3448027"/>
            <a:ext cx="445612" cy="445612"/>
          </a:xfrm>
          <a:prstGeom prst="rect">
            <a:avLst/>
          </a:prstGeom>
        </p:spPr>
      </p:pic>
      <p:pic>
        <p:nvPicPr>
          <p:cNvPr id="13" name="Picture 12" descr="User.png">
            <a:extLst>
              <a:ext uri="{FF2B5EF4-FFF2-40B4-BE49-F238E27FC236}">
                <a16:creationId xmlns:a16="http://schemas.microsoft.com/office/drawing/2014/main" id="{CE6E16EF-3634-40E4-9953-AB20077AD4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651" y="3366456"/>
            <a:ext cx="445612" cy="60323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6AC515-1D30-4D10-B356-428B104D3589}"/>
              </a:ext>
            </a:extLst>
          </p:cNvPr>
          <p:cNvCxnSpPr/>
          <p:nvPr/>
        </p:nvCxnSpPr>
        <p:spPr>
          <a:xfrm>
            <a:off x="2027238" y="3681413"/>
            <a:ext cx="2232025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C9301A-2415-47E8-97D1-B0C7CAFCA52F}"/>
              </a:ext>
            </a:extLst>
          </p:cNvPr>
          <p:cNvCxnSpPr/>
          <p:nvPr/>
        </p:nvCxnSpPr>
        <p:spPr>
          <a:xfrm>
            <a:off x="5159375" y="3681413"/>
            <a:ext cx="1116013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ABA1E5F-7345-453C-B6D3-90B6E1250E1A}"/>
              </a:ext>
            </a:extLst>
          </p:cNvPr>
          <p:cNvCxnSpPr/>
          <p:nvPr/>
        </p:nvCxnSpPr>
        <p:spPr>
          <a:xfrm>
            <a:off x="6708775" y="3681413"/>
            <a:ext cx="75382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DC735E9-259F-4920-BBAF-51D35DC17122}"/>
              </a:ext>
            </a:extLst>
          </p:cNvPr>
          <p:cNvCxnSpPr/>
          <p:nvPr/>
        </p:nvCxnSpPr>
        <p:spPr>
          <a:xfrm>
            <a:off x="8402880" y="3681413"/>
            <a:ext cx="107767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F2965E7-3BE0-4A0A-9BEE-29ED01165893}"/>
              </a:ext>
            </a:extLst>
          </p:cNvPr>
          <p:cNvSpPr txBox="1"/>
          <p:nvPr/>
        </p:nvSpPr>
        <p:spPr>
          <a:xfrm>
            <a:off x="1610273" y="4036089"/>
            <a:ext cx="53436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Client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325A31-6D3C-4BF3-898E-7A0264034258}"/>
              </a:ext>
            </a:extLst>
          </p:cNvPr>
          <p:cNvSpPr txBox="1"/>
          <p:nvPr/>
        </p:nvSpPr>
        <p:spPr>
          <a:xfrm>
            <a:off x="7742522" y="3893639"/>
            <a:ext cx="53436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WAF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E61C0DE-FD50-4143-BA53-D3018E100968}"/>
              </a:ext>
            </a:extLst>
          </p:cNvPr>
          <p:cNvCxnSpPr/>
          <p:nvPr/>
        </p:nvCxnSpPr>
        <p:spPr>
          <a:xfrm>
            <a:off x="2027238" y="3557522"/>
            <a:ext cx="543535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8C488ED9-A603-43CA-91D0-51016BEE528E}"/>
              </a:ext>
            </a:extLst>
          </p:cNvPr>
          <p:cNvSpPr/>
          <p:nvPr/>
        </p:nvSpPr>
        <p:spPr>
          <a:xfrm>
            <a:off x="5968133" y="2567486"/>
            <a:ext cx="1624157" cy="600600"/>
          </a:xfrm>
          <a:prstGeom prst="wedgeRoundRectCallout">
            <a:avLst>
              <a:gd name="adj1" fmla="val -45438"/>
              <a:gd name="adj2" fmla="val 105724"/>
              <a:gd name="adj3" fmla="val 16667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Malicious request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AE0391FC-72B5-477A-A907-A83C06E1FFA2}"/>
              </a:ext>
            </a:extLst>
          </p:cNvPr>
          <p:cNvSpPr/>
          <p:nvPr/>
        </p:nvSpPr>
        <p:spPr>
          <a:xfrm>
            <a:off x="7980749" y="2853727"/>
            <a:ext cx="844262" cy="420675"/>
          </a:xfrm>
          <a:prstGeom prst="wedgeRoundRectCallout">
            <a:avLst>
              <a:gd name="adj1" fmla="val -45438"/>
              <a:gd name="adj2" fmla="val 105724"/>
              <a:gd name="adj3" fmla="val 16667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Drop </a:t>
            </a:r>
          </a:p>
        </p:txBody>
      </p:sp>
      <p:pic>
        <p:nvPicPr>
          <p:cNvPr id="28" name="Picture 27" descr="Product-Thunder_Hardware.png">
            <a:extLst>
              <a:ext uri="{FF2B5EF4-FFF2-40B4-BE49-F238E27FC236}">
                <a16:creationId xmlns:a16="http://schemas.microsoft.com/office/drawing/2014/main" id="{0887CB19-3C6D-41E5-8CBA-176EFCABE2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798" y="5448143"/>
            <a:ext cx="940285" cy="24858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426373BA-7243-4804-B2C3-123AF8AE8FF1}"/>
              </a:ext>
            </a:extLst>
          </p:cNvPr>
          <p:cNvGrpSpPr/>
          <p:nvPr/>
        </p:nvGrpSpPr>
        <p:grpSpPr>
          <a:xfrm>
            <a:off x="9374460" y="5203673"/>
            <a:ext cx="1031601" cy="737523"/>
            <a:chOff x="3424559" y="3887324"/>
            <a:chExt cx="850392" cy="798506"/>
          </a:xfrm>
        </p:grpSpPr>
        <p:pic>
          <p:nvPicPr>
            <p:cNvPr id="30" name="Picture 29" descr="Server.png">
              <a:extLst>
                <a:ext uri="{FF2B5EF4-FFF2-40B4-BE49-F238E27FC236}">
                  <a16:creationId xmlns:a16="http://schemas.microsoft.com/office/drawing/2014/main" id="{B3A4E4E5-6F69-4019-A587-F4C42E553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3887324"/>
              <a:ext cx="850392" cy="245364"/>
            </a:xfrm>
            <a:prstGeom prst="rect">
              <a:avLst/>
            </a:prstGeom>
          </p:spPr>
        </p:pic>
        <p:pic>
          <p:nvPicPr>
            <p:cNvPr id="31" name="Picture 30" descr="Server.png">
              <a:extLst>
                <a:ext uri="{FF2B5EF4-FFF2-40B4-BE49-F238E27FC236}">
                  <a16:creationId xmlns:a16="http://schemas.microsoft.com/office/drawing/2014/main" id="{14B1B286-9435-4474-825D-CDE69B232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163895"/>
              <a:ext cx="850392" cy="245364"/>
            </a:xfrm>
            <a:prstGeom prst="rect">
              <a:avLst/>
            </a:prstGeom>
          </p:spPr>
        </p:pic>
        <p:pic>
          <p:nvPicPr>
            <p:cNvPr id="32" name="Picture 31" descr="Server.png">
              <a:extLst>
                <a:ext uri="{FF2B5EF4-FFF2-40B4-BE49-F238E27FC236}">
                  <a16:creationId xmlns:a16="http://schemas.microsoft.com/office/drawing/2014/main" id="{67A9BD3A-1848-4855-A2A8-6262579B8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440466"/>
              <a:ext cx="850392" cy="245364"/>
            </a:xfrm>
            <a:prstGeom prst="rect">
              <a:avLst/>
            </a:prstGeom>
          </p:spPr>
        </p:pic>
      </p:grpSp>
      <p:pic>
        <p:nvPicPr>
          <p:cNvPr id="33" name="Picture 32" descr="Internet.png">
            <a:extLst>
              <a:ext uri="{FF2B5EF4-FFF2-40B4-BE49-F238E27FC236}">
                <a16:creationId xmlns:a16="http://schemas.microsoft.com/office/drawing/2014/main" id="{0A325B37-34A6-4CD2-9475-06610F2B47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181" y="5182825"/>
            <a:ext cx="1041194" cy="779216"/>
          </a:xfrm>
          <a:prstGeom prst="rect">
            <a:avLst/>
          </a:prstGeom>
        </p:spPr>
      </p:pic>
      <p:pic>
        <p:nvPicPr>
          <p:cNvPr id="34" name="Picture 33" descr="Router_1.png">
            <a:extLst>
              <a:ext uri="{FF2B5EF4-FFF2-40B4-BE49-F238E27FC236}">
                <a16:creationId xmlns:a16="http://schemas.microsoft.com/office/drawing/2014/main" id="{50FF9572-87F3-48B9-9284-D00F97A9F7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224" y="5349627"/>
            <a:ext cx="445612" cy="445612"/>
          </a:xfrm>
          <a:prstGeom prst="rect">
            <a:avLst/>
          </a:prstGeom>
        </p:spPr>
      </p:pic>
      <p:pic>
        <p:nvPicPr>
          <p:cNvPr id="35" name="Picture 34" descr="User.png">
            <a:extLst>
              <a:ext uri="{FF2B5EF4-FFF2-40B4-BE49-F238E27FC236}">
                <a16:creationId xmlns:a16="http://schemas.microsoft.com/office/drawing/2014/main" id="{087F0D93-1BE1-4EA7-9126-C50B624257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854" y="5268056"/>
            <a:ext cx="445612" cy="60323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ECDD1E5-5DBE-4887-9FFA-80A275AE7EE5}"/>
              </a:ext>
            </a:extLst>
          </p:cNvPr>
          <p:cNvCxnSpPr/>
          <p:nvPr/>
        </p:nvCxnSpPr>
        <p:spPr>
          <a:xfrm>
            <a:off x="1938441" y="5583013"/>
            <a:ext cx="2232025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CBEC0FD-4796-4C5A-8A2B-474B3279467E}"/>
              </a:ext>
            </a:extLst>
          </p:cNvPr>
          <p:cNvCxnSpPr/>
          <p:nvPr/>
        </p:nvCxnSpPr>
        <p:spPr>
          <a:xfrm>
            <a:off x="5070578" y="5583013"/>
            <a:ext cx="1116013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9EB443-FAE6-4F42-9267-E5E5C6DE1AB1}"/>
              </a:ext>
            </a:extLst>
          </p:cNvPr>
          <p:cNvCxnSpPr/>
          <p:nvPr/>
        </p:nvCxnSpPr>
        <p:spPr>
          <a:xfrm>
            <a:off x="6619978" y="5583013"/>
            <a:ext cx="75382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BFB6142-AE49-4377-A79C-23C0350DB645}"/>
              </a:ext>
            </a:extLst>
          </p:cNvPr>
          <p:cNvCxnSpPr/>
          <p:nvPr/>
        </p:nvCxnSpPr>
        <p:spPr>
          <a:xfrm>
            <a:off x="8314083" y="5583013"/>
            <a:ext cx="107767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577D5D3-43A3-4341-B27C-2EE1A2573426}"/>
              </a:ext>
            </a:extLst>
          </p:cNvPr>
          <p:cNvSpPr txBox="1"/>
          <p:nvPr/>
        </p:nvSpPr>
        <p:spPr>
          <a:xfrm>
            <a:off x="1521476" y="5937689"/>
            <a:ext cx="53436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Client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C01199-8DB6-4EA1-84DA-EC6221DCA6AA}"/>
              </a:ext>
            </a:extLst>
          </p:cNvPr>
          <p:cNvSpPr txBox="1"/>
          <p:nvPr/>
        </p:nvSpPr>
        <p:spPr>
          <a:xfrm>
            <a:off x="7653725" y="5795239"/>
            <a:ext cx="53436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WAF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04334B0-3A55-4DB3-AF57-BD15D6499ED9}"/>
              </a:ext>
            </a:extLst>
          </p:cNvPr>
          <p:cNvCxnSpPr/>
          <p:nvPr/>
        </p:nvCxnSpPr>
        <p:spPr>
          <a:xfrm>
            <a:off x="1938441" y="5459122"/>
            <a:ext cx="5435357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D4716DC-BFB5-4934-98C7-23471CE32A6B}"/>
              </a:ext>
            </a:extLst>
          </p:cNvPr>
          <p:cNvCxnSpPr>
            <a:cxnSpLocks/>
          </p:cNvCxnSpPr>
          <p:nvPr/>
        </p:nvCxnSpPr>
        <p:spPr>
          <a:xfrm>
            <a:off x="8342719" y="5459122"/>
            <a:ext cx="940464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DD19CB2-38EB-4779-9DBC-53532C852F00}"/>
              </a:ext>
            </a:extLst>
          </p:cNvPr>
          <p:cNvCxnSpPr>
            <a:cxnSpLocks/>
          </p:cNvCxnSpPr>
          <p:nvPr/>
        </p:nvCxnSpPr>
        <p:spPr>
          <a:xfrm>
            <a:off x="8354779" y="5696724"/>
            <a:ext cx="940464" cy="0"/>
          </a:xfrm>
          <a:prstGeom prst="straightConnector1">
            <a:avLst/>
          </a:prstGeom>
          <a:ln>
            <a:solidFill>
              <a:srgbClr val="FFC00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BC30934E-E6B6-45DE-85C3-BECB9EA1FFA8}"/>
              </a:ext>
            </a:extLst>
          </p:cNvPr>
          <p:cNvSpPr/>
          <p:nvPr/>
        </p:nvSpPr>
        <p:spPr>
          <a:xfrm>
            <a:off x="8999728" y="6183910"/>
            <a:ext cx="1624157" cy="600600"/>
          </a:xfrm>
          <a:prstGeom prst="wedgeRoundRectCallout">
            <a:avLst>
              <a:gd name="adj1" fmla="val -61361"/>
              <a:gd name="adj2" fmla="val -115727"/>
              <a:gd name="adj3" fmla="val 16667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Sensitive information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5424352-5CB6-4247-B1A0-20974EB24659}"/>
              </a:ext>
            </a:extLst>
          </p:cNvPr>
          <p:cNvCxnSpPr/>
          <p:nvPr/>
        </p:nvCxnSpPr>
        <p:spPr>
          <a:xfrm>
            <a:off x="1992416" y="5714571"/>
            <a:ext cx="5435357" cy="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34B57175-0EAA-4FF0-AF10-CFB66ADA6779}"/>
              </a:ext>
            </a:extLst>
          </p:cNvPr>
          <p:cNvSpPr/>
          <p:nvPr/>
        </p:nvSpPr>
        <p:spPr>
          <a:xfrm>
            <a:off x="5159376" y="6257204"/>
            <a:ext cx="2093366" cy="600600"/>
          </a:xfrm>
          <a:prstGeom prst="wedgeRoundRectCallout">
            <a:avLst>
              <a:gd name="adj1" fmla="val 75124"/>
              <a:gd name="adj2" fmla="val -132643"/>
              <a:gd name="adj3" fmla="val 16667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Strip-off sensitive information</a:t>
            </a:r>
          </a:p>
        </p:txBody>
      </p:sp>
    </p:spTree>
    <p:extLst>
      <p:ext uri="{BB962C8B-B14F-4D97-AF65-F5344CB8AC3E}">
        <p14:creationId xmlns:p14="http://schemas.microsoft.com/office/powerpoint/2010/main" val="27748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49" grpId="0" animBg="1"/>
      <p:bldP spid="5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B15BE-7CD8-437E-8921-D0C76500CB6C}"/>
              </a:ext>
            </a:extLst>
          </p:cNvPr>
          <p:cNvSpPr txBox="1">
            <a:spLocks/>
          </p:cNvSpPr>
          <p:nvPr/>
        </p:nvSpPr>
        <p:spPr>
          <a:xfrm>
            <a:off x="456463" y="1221972"/>
            <a:ext cx="11532337" cy="3871670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WAF supports three Operational Modes</a:t>
            </a: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rgbClr val="FFC000"/>
                </a:solidFill>
              </a:rPr>
              <a:t>Learning</a:t>
            </a:r>
          </a:p>
          <a:p>
            <a:pPr marL="274320">
              <a:spcAft>
                <a:spcPts val="0"/>
              </a:spcAft>
            </a:pPr>
            <a:r>
              <a:rPr lang="en-US" sz="1600" dirty="0"/>
              <a:t>Used for setting initial thresholds for WAF checks based on known, valid traffic patterns </a:t>
            </a:r>
          </a:p>
          <a:p>
            <a:pPr marL="274320">
              <a:spcAft>
                <a:spcPts val="0"/>
              </a:spcAft>
            </a:pPr>
            <a:r>
              <a:rPr lang="en-US" sz="1600" dirty="0"/>
              <a:t>Should NEVER be used in production environments</a:t>
            </a:r>
          </a:p>
          <a:p>
            <a:pPr marL="86478" indent="0">
              <a:spcAft>
                <a:spcPts val="0"/>
              </a:spcAft>
              <a:buNone/>
            </a:pPr>
            <a:endParaRPr lang="en-US" sz="1600" dirty="0"/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B050"/>
                </a:solidFill>
              </a:rPr>
              <a:t>Passive</a:t>
            </a:r>
          </a:p>
          <a:p>
            <a:pPr marL="274320">
              <a:spcAft>
                <a:spcPts val="0"/>
              </a:spcAft>
            </a:pPr>
            <a:r>
              <a:rPr lang="en-US" sz="1600" dirty="0"/>
              <a:t>Passive WAF operation that is suitable for production environments</a:t>
            </a:r>
          </a:p>
          <a:p>
            <a:pPr marL="274320">
              <a:spcAft>
                <a:spcPts val="0"/>
              </a:spcAft>
            </a:pPr>
            <a:r>
              <a:rPr lang="en-US" sz="1600" dirty="0"/>
              <a:t>Applies enabled WAF checks without performing WAF actions filtered traffic</a:t>
            </a:r>
          </a:p>
          <a:p>
            <a:pPr marL="274320">
              <a:spcAft>
                <a:spcPts val="0"/>
              </a:spcAft>
            </a:pPr>
            <a:r>
              <a:rPr lang="en-US" sz="1600" dirty="0"/>
              <a:t>Useful for identifying false positives for filtering.</a:t>
            </a:r>
          </a:p>
          <a:p>
            <a:pPr marL="86478" indent="0">
              <a:spcAft>
                <a:spcPts val="0"/>
              </a:spcAft>
              <a:buNone/>
            </a:pPr>
            <a:endParaRPr lang="en-US" sz="1600" b="1" dirty="0">
              <a:solidFill>
                <a:srgbClr val="FF0000"/>
              </a:solidFill>
            </a:endParaRP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</a:rPr>
              <a:t>Active</a:t>
            </a:r>
          </a:p>
          <a:p>
            <a:pPr marL="274320">
              <a:spcAft>
                <a:spcPts val="0"/>
              </a:spcAft>
            </a:pPr>
            <a:r>
              <a:rPr lang="en-US" sz="1600" dirty="0"/>
              <a:t>Standard operational mode. </a:t>
            </a:r>
          </a:p>
          <a:p>
            <a:pPr marL="274320">
              <a:spcAft>
                <a:spcPts val="0"/>
              </a:spcAft>
            </a:pPr>
            <a:r>
              <a:rPr lang="en-US" sz="1600" dirty="0"/>
              <a:t>WAF drops or sanitizes traffic based on configured  policies</a:t>
            </a:r>
          </a:p>
          <a:p>
            <a:pPr>
              <a:spcBef>
                <a:spcPts val="1200"/>
              </a:spcBef>
            </a:pPr>
            <a:r>
              <a:rPr lang="en-US" sz="1400" dirty="0"/>
              <a:t>Switching an Active mode template to Learning mode removes all template settings. Best practice is to configure a new template in Learning mode while establishing a baseline for new applications that require testing.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63EF70-093D-4AB0-828B-D72C565E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31" y="458341"/>
            <a:ext cx="8391694" cy="456059"/>
          </a:xfrm>
        </p:spPr>
        <p:txBody>
          <a:bodyPr/>
          <a:lstStyle/>
          <a:p>
            <a:r>
              <a:rPr lang="en-US" b="1" i="0" dirty="0"/>
              <a:t>WAF Operational Modes</a:t>
            </a:r>
          </a:p>
        </p:txBody>
      </p:sp>
    </p:spTree>
    <p:extLst>
      <p:ext uri="{BB962C8B-B14F-4D97-AF65-F5344CB8AC3E}">
        <p14:creationId xmlns:p14="http://schemas.microsoft.com/office/powerpoint/2010/main" val="40798320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E9C115-AE7B-4140-9327-1E63CEB182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786227"/>
              </p:ext>
            </p:extLst>
          </p:nvPr>
        </p:nvGraphicFramePr>
        <p:xfrm>
          <a:off x="6909721" y="1209787"/>
          <a:ext cx="3812623" cy="4438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6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5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773">
                <a:tc>
                  <a:txBody>
                    <a:bodyPr/>
                    <a:lstStyle/>
                    <a:p>
                      <a:r>
                        <a:rPr lang="en-US" dirty="0"/>
                        <a:t>Setting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773">
                <a:tc>
                  <a:txBody>
                    <a:bodyPr/>
                    <a:lstStyle/>
                    <a:p>
                      <a:r>
                        <a:rPr lang="en-US" dirty="0" err="1"/>
                        <a:t>buf</a:t>
                      </a:r>
                      <a:r>
                        <a:rPr lang="en-US" dirty="0"/>
                        <a:t>-</a:t>
                      </a:r>
                      <a:r>
                        <a:rPr lang="en-US" dirty="0" err="1"/>
                        <a:t>ovf</a:t>
                      </a:r>
                      <a:r>
                        <a:rPr lang="en-US" dirty="0"/>
                        <a:t>-max-</a:t>
                      </a:r>
                      <a:r>
                        <a:rPr lang="en-US" dirty="0" err="1"/>
                        <a:t>url</a:t>
                      </a:r>
                      <a:r>
                        <a:rPr lang="en-US" dirty="0"/>
                        <a:t>-</a:t>
                      </a:r>
                      <a:r>
                        <a:rPr lang="en-US" dirty="0" err="1"/>
                        <a:t>len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73">
                <a:tc>
                  <a:txBody>
                    <a:bodyPr/>
                    <a:lstStyle/>
                    <a:p>
                      <a:r>
                        <a:rPr lang="en-US" dirty="0" err="1"/>
                        <a:t>buf</a:t>
                      </a:r>
                      <a:r>
                        <a:rPr lang="en-US" dirty="0"/>
                        <a:t>-</a:t>
                      </a:r>
                      <a:r>
                        <a:rPr lang="en-US" dirty="0" err="1"/>
                        <a:t>ovf</a:t>
                      </a:r>
                      <a:r>
                        <a:rPr lang="en-US" dirty="0"/>
                        <a:t>-max-cookie-</a:t>
                      </a:r>
                      <a:r>
                        <a:rPr lang="en-US" dirty="0" err="1"/>
                        <a:t>len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773">
                <a:tc>
                  <a:txBody>
                    <a:bodyPr/>
                    <a:lstStyle/>
                    <a:p>
                      <a:r>
                        <a:rPr lang="en-US" dirty="0" err="1"/>
                        <a:t>buf</a:t>
                      </a:r>
                      <a:r>
                        <a:rPr lang="en-US" dirty="0"/>
                        <a:t>-</a:t>
                      </a:r>
                      <a:r>
                        <a:rPr lang="en-US" dirty="0" err="1"/>
                        <a:t>ovf</a:t>
                      </a:r>
                      <a:r>
                        <a:rPr lang="en-US" dirty="0"/>
                        <a:t>-max-</a:t>
                      </a:r>
                      <a:r>
                        <a:rPr lang="en-US" dirty="0" err="1"/>
                        <a:t>hdrs</a:t>
                      </a:r>
                      <a:r>
                        <a:rPr lang="en-US" dirty="0"/>
                        <a:t>-</a:t>
                      </a:r>
                      <a:r>
                        <a:rPr lang="en-US" dirty="0" err="1"/>
                        <a:t>len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773">
                <a:tc>
                  <a:txBody>
                    <a:bodyPr/>
                    <a:lstStyle/>
                    <a:p>
                      <a:r>
                        <a:rPr lang="en-US" dirty="0" err="1"/>
                        <a:t>buf</a:t>
                      </a:r>
                      <a:r>
                        <a:rPr lang="en-US" dirty="0"/>
                        <a:t>-</a:t>
                      </a:r>
                      <a:r>
                        <a:rPr lang="en-US" dirty="0" err="1"/>
                        <a:t>ovf</a:t>
                      </a:r>
                      <a:r>
                        <a:rPr lang="en-US" dirty="0"/>
                        <a:t>-max-post-size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773">
                <a:tc>
                  <a:txBody>
                    <a:bodyPr/>
                    <a:lstStyle/>
                    <a:p>
                      <a:r>
                        <a:rPr lang="en-US" dirty="0"/>
                        <a:t>max-cookies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8773">
                <a:tc>
                  <a:txBody>
                    <a:bodyPr/>
                    <a:lstStyle/>
                    <a:p>
                      <a:r>
                        <a:rPr lang="en-US" dirty="0"/>
                        <a:t>max-</a:t>
                      </a:r>
                      <a:r>
                        <a:rPr lang="en-US" dirty="0" err="1"/>
                        <a:t>hdrs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8773">
                <a:tc>
                  <a:txBody>
                    <a:bodyPr/>
                    <a:lstStyle/>
                    <a:p>
                      <a:r>
                        <a:rPr lang="en-US" dirty="0"/>
                        <a:t>Allowed</a:t>
                      </a:r>
                      <a:r>
                        <a:rPr lang="en-US" baseline="0" dirty="0"/>
                        <a:t>-http-methods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D64D1A90-CBB0-400B-B2CF-6FA99E60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57" y="559941"/>
            <a:ext cx="8391694" cy="456059"/>
          </a:xfrm>
        </p:spPr>
        <p:txBody>
          <a:bodyPr/>
          <a:lstStyle/>
          <a:p>
            <a:r>
              <a:rPr lang="en-US" b="1" i="0" dirty="0"/>
              <a:t>WAF Learning Mode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17B3C6-6D93-4F13-B1B3-10C7BE286D09}"/>
              </a:ext>
            </a:extLst>
          </p:cNvPr>
          <p:cNvSpPr txBox="1"/>
          <p:nvPr/>
        </p:nvSpPr>
        <p:spPr>
          <a:xfrm>
            <a:off x="1660032" y="3428999"/>
            <a:ext cx="3377083" cy="18158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Get /HTML1.1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Host: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www.example.com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Connection: close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User-Agent: Mozilla/5.0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Accept-Encoding: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gzip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Accept: text/html 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Cache-Control: no-cache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289BA27-2077-4960-8FC9-4F871EACC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911178"/>
              </p:ext>
            </p:extLst>
          </p:nvPr>
        </p:nvGraphicFramePr>
        <p:xfrm>
          <a:off x="6906639" y="1209787"/>
          <a:ext cx="3812623" cy="4439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6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5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7213">
                <a:tc>
                  <a:txBody>
                    <a:bodyPr/>
                    <a:lstStyle/>
                    <a:p>
                      <a:r>
                        <a:rPr lang="en-US" dirty="0"/>
                        <a:t>Setting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866">
                <a:tc>
                  <a:txBody>
                    <a:bodyPr/>
                    <a:lstStyle/>
                    <a:p>
                      <a:r>
                        <a:rPr lang="en-US" dirty="0" err="1"/>
                        <a:t>buf</a:t>
                      </a:r>
                      <a:r>
                        <a:rPr lang="en-US" dirty="0"/>
                        <a:t>-</a:t>
                      </a:r>
                      <a:r>
                        <a:rPr lang="en-US" dirty="0" err="1"/>
                        <a:t>ovf</a:t>
                      </a:r>
                      <a:r>
                        <a:rPr lang="en-US" dirty="0"/>
                        <a:t>-max-</a:t>
                      </a:r>
                      <a:r>
                        <a:rPr lang="en-US" dirty="0" err="1"/>
                        <a:t>url</a:t>
                      </a:r>
                      <a:r>
                        <a:rPr lang="en-US" dirty="0"/>
                        <a:t>-</a:t>
                      </a:r>
                      <a:r>
                        <a:rPr lang="en-US" dirty="0" err="1"/>
                        <a:t>len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866">
                <a:tc>
                  <a:txBody>
                    <a:bodyPr/>
                    <a:lstStyle/>
                    <a:p>
                      <a:r>
                        <a:rPr lang="en-US" dirty="0" err="1"/>
                        <a:t>buf</a:t>
                      </a:r>
                      <a:r>
                        <a:rPr lang="en-US" dirty="0"/>
                        <a:t>-</a:t>
                      </a:r>
                      <a:r>
                        <a:rPr lang="en-US" dirty="0" err="1"/>
                        <a:t>ovf</a:t>
                      </a:r>
                      <a:r>
                        <a:rPr lang="en-US" dirty="0"/>
                        <a:t>-max-cookie-</a:t>
                      </a:r>
                      <a:r>
                        <a:rPr lang="en-US" dirty="0" err="1"/>
                        <a:t>len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6866">
                <a:tc>
                  <a:txBody>
                    <a:bodyPr/>
                    <a:lstStyle/>
                    <a:p>
                      <a:r>
                        <a:rPr lang="en-US" dirty="0" err="1"/>
                        <a:t>buf</a:t>
                      </a:r>
                      <a:r>
                        <a:rPr lang="en-US" dirty="0"/>
                        <a:t>-</a:t>
                      </a:r>
                      <a:r>
                        <a:rPr lang="en-US" dirty="0" err="1"/>
                        <a:t>ovf</a:t>
                      </a:r>
                      <a:r>
                        <a:rPr lang="en-US" dirty="0"/>
                        <a:t>-max-</a:t>
                      </a:r>
                      <a:r>
                        <a:rPr lang="en-US" dirty="0" err="1"/>
                        <a:t>hdrs</a:t>
                      </a:r>
                      <a:r>
                        <a:rPr lang="en-US" dirty="0"/>
                        <a:t>-</a:t>
                      </a:r>
                      <a:r>
                        <a:rPr lang="en-US" dirty="0" err="1"/>
                        <a:t>len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866">
                <a:tc>
                  <a:txBody>
                    <a:bodyPr/>
                    <a:lstStyle/>
                    <a:p>
                      <a:r>
                        <a:rPr lang="en-US" dirty="0" err="1"/>
                        <a:t>buf</a:t>
                      </a:r>
                      <a:r>
                        <a:rPr lang="en-US" dirty="0"/>
                        <a:t>-</a:t>
                      </a:r>
                      <a:r>
                        <a:rPr lang="en-US" dirty="0" err="1"/>
                        <a:t>ovf</a:t>
                      </a:r>
                      <a:r>
                        <a:rPr lang="en-US" dirty="0"/>
                        <a:t>-max-post-size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6866">
                <a:tc>
                  <a:txBody>
                    <a:bodyPr/>
                    <a:lstStyle/>
                    <a:p>
                      <a:r>
                        <a:rPr lang="en-US" dirty="0"/>
                        <a:t>max-cookies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6866">
                <a:tc>
                  <a:txBody>
                    <a:bodyPr/>
                    <a:lstStyle/>
                    <a:p>
                      <a:r>
                        <a:rPr lang="en-US" dirty="0"/>
                        <a:t>max-</a:t>
                      </a:r>
                      <a:r>
                        <a:rPr lang="en-US" dirty="0" err="1"/>
                        <a:t>hdrs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6866">
                <a:tc>
                  <a:txBody>
                    <a:bodyPr/>
                    <a:lstStyle/>
                    <a:p>
                      <a:r>
                        <a:rPr lang="en-US" dirty="0"/>
                        <a:t>Allowed</a:t>
                      </a:r>
                      <a:r>
                        <a:rPr lang="en-US" baseline="0" dirty="0"/>
                        <a:t>-http-methods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C039D3-67C8-478E-845E-9B2C3A17F198}"/>
              </a:ext>
            </a:extLst>
          </p:cNvPr>
          <p:cNvCxnSpPr>
            <a:cxnSpLocks/>
          </p:cNvCxnSpPr>
          <p:nvPr/>
        </p:nvCxnSpPr>
        <p:spPr>
          <a:xfrm flipV="1">
            <a:off x="1889647" y="2284764"/>
            <a:ext cx="615133" cy="1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26E051D-9DF8-49DC-8301-F76FF56F914A}"/>
              </a:ext>
            </a:extLst>
          </p:cNvPr>
          <p:cNvCxnSpPr/>
          <p:nvPr/>
        </p:nvCxnSpPr>
        <p:spPr>
          <a:xfrm flipV="1">
            <a:off x="3756089" y="2278185"/>
            <a:ext cx="615133" cy="1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B6D957-D1D6-4349-8B53-6C102DCE3354}"/>
              </a:ext>
            </a:extLst>
          </p:cNvPr>
          <p:cNvGrpSpPr/>
          <p:nvPr/>
        </p:nvGrpSpPr>
        <p:grpSpPr>
          <a:xfrm>
            <a:off x="4374304" y="1916003"/>
            <a:ext cx="1031601" cy="737523"/>
            <a:chOff x="3424559" y="3887324"/>
            <a:chExt cx="850392" cy="798506"/>
          </a:xfrm>
        </p:grpSpPr>
        <p:pic>
          <p:nvPicPr>
            <p:cNvPr id="13" name="Picture 12" descr="Server.png">
              <a:extLst>
                <a:ext uri="{FF2B5EF4-FFF2-40B4-BE49-F238E27FC236}">
                  <a16:creationId xmlns:a16="http://schemas.microsoft.com/office/drawing/2014/main" id="{CCD9F258-910A-4EE3-8679-388D5365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3887324"/>
              <a:ext cx="850392" cy="245364"/>
            </a:xfrm>
            <a:prstGeom prst="rect">
              <a:avLst/>
            </a:prstGeom>
          </p:spPr>
        </p:pic>
        <p:pic>
          <p:nvPicPr>
            <p:cNvPr id="14" name="Picture 13" descr="Server.png">
              <a:extLst>
                <a:ext uri="{FF2B5EF4-FFF2-40B4-BE49-F238E27FC236}">
                  <a16:creationId xmlns:a16="http://schemas.microsoft.com/office/drawing/2014/main" id="{C2F3DE27-3546-4257-9BC4-643015233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163895"/>
              <a:ext cx="850392" cy="245364"/>
            </a:xfrm>
            <a:prstGeom prst="rect">
              <a:avLst/>
            </a:prstGeom>
          </p:spPr>
        </p:pic>
        <p:pic>
          <p:nvPicPr>
            <p:cNvPr id="15" name="Picture 14" descr="Server.png">
              <a:extLst>
                <a:ext uri="{FF2B5EF4-FFF2-40B4-BE49-F238E27FC236}">
                  <a16:creationId xmlns:a16="http://schemas.microsoft.com/office/drawing/2014/main" id="{0D866298-4BB1-4961-9D26-AFBD1D949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440466"/>
              <a:ext cx="850392" cy="245364"/>
            </a:xfrm>
            <a:prstGeom prst="rect">
              <a:avLst/>
            </a:prstGeom>
          </p:spPr>
        </p:pic>
      </p:grpSp>
      <p:pic>
        <p:nvPicPr>
          <p:cNvPr id="16" name="Picture 15" descr="Product-Thunder_Hardware.png">
            <a:extLst>
              <a:ext uri="{FF2B5EF4-FFF2-40B4-BE49-F238E27FC236}">
                <a16:creationId xmlns:a16="http://schemas.microsoft.com/office/drawing/2014/main" id="{A7356AE6-7A29-44ED-A686-FF1E5260C3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652" y="2153894"/>
            <a:ext cx="940285" cy="248581"/>
          </a:xfrm>
          <a:prstGeom prst="rect">
            <a:avLst/>
          </a:prstGeom>
        </p:spPr>
      </p:pic>
      <p:pic>
        <p:nvPicPr>
          <p:cNvPr id="17" name="Picture 16" descr="User.png">
            <a:extLst>
              <a:ext uri="{FF2B5EF4-FFF2-40B4-BE49-F238E27FC236}">
                <a16:creationId xmlns:a16="http://schemas.microsoft.com/office/drawing/2014/main" id="{06FF33B8-13FE-4C20-8E02-9616727D18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845" y="1916003"/>
            <a:ext cx="445612" cy="60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0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20D7E-EE2F-4D19-A7BE-086938CDA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/>
              <a:t>Typical Deployment Scenario</a:t>
            </a:r>
            <a:endParaRPr lang="en-IN" b="1" i="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656875-F87F-441A-A857-3ABE4FEAC535}"/>
              </a:ext>
            </a:extLst>
          </p:cNvPr>
          <p:cNvSpPr/>
          <p:nvPr/>
        </p:nvSpPr>
        <p:spPr>
          <a:xfrm>
            <a:off x="1290311" y="1449388"/>
            <a:ext cx="4304146" cy="1220545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Learning mode</a:t>
            </a:r>
          </a:p>
          <a:p>
            <a:pPr algn="ctr"/>
            <a:r>
              <a:rPr lang="en-IN" sz="1400" dirty="0"/>
              <a:t>Set the thresh for certain WAF option by sending known valid traffic to thunder using staging environment</a:t>
            </a:r>
            <a:endParaRPr lang="en-IN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6A1123E-02A2-48EB-AFFF-F8A325CB3889}"/>
              </a:ext>
            </a:extLst>
          </p:cNvPr>
          <p:cNvSpPr/>
          <p:nvPr/>
        </p:nvSpPr>
        <p:spPr>
          <a:xfrm>
            <a:off x="1290311" y="3315179"/>
            <a:ext cx="4304146" cy="1220545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Passive mode</a:t>
            </a:r>
          </a:p>
          <a:p>
            <a:pPr algn="ctr"/>
            <a:r>
              <a:rPr lang="en-IN" sz="1400" dirty="0"/>
              <a:t>Place the Thunder in production environment, WAF logs the traffic but does not block it, this mode helps in identifying false positive</a:t>
            </a:r>
            <a:endParaRPr lang="en-IN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EA3A88-9C03-4C18-9C9F-3C8987010508}"/>
              </a:ext>
            </a:extLst>
          </p:cNvPr>
          <p:cNvSpPr/>
          <p:nvPr/>
        </p:nvSpPr>
        <p:spPr>
          <a:xfrm>
            <a:off x="1290311" y="5180970"/>
            <a:ext cx="4304146" cy="1220545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Active mode</a:t>
            </a:r>
          </a:p>
          <a:p>
            <a:pPr algn="ctr"/>
            <a:r>
              <a:rPr lang="en-IN" sz="1400" dirty="0"/>
              <a:t>WAF is configured  to take action on traffic violating WAF policies and thresholds </a:t>
            </a:r>
            <a:endParaRPr lang="en-IN" dirty="0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42B5AA2-8146-4678-BB4C-CD1DDA315ADF}"/>
              </a:ext>
            </a:extLst>
          </p:cNvPr>
          <p:cNvCxnSpPr>
            <a:stCxn id="3" idx="2"/>
            <a:endCxn id="4" idx="0"/>
          </p:cNvCxnSpPr>
          <p:nvPr/>
        </p:nvCxnSpPr>
        <p:spPr>
          <a:xfrm>
            <a:off x="3442384" y="2669933"/>
            <a:ext cx="0" cy="64524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4B2211-BB13-4A49-9090-73114F4837FE}"/>
              </a:ext>
            </a:extLst>
          </p:cNvPr>
          <p:cNvCxnSpPr/>
          <p:nvPr/>
        </p:nvCxnSpPr>
        <p:spPr>
          <a:xfrm>
            <a:off x="3437934" y="4535724"/>
            <a:ext cx="0" cy="64524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B64AE52-F093-4117-88D0-83DE7662EC17}"/>
              </a:ext>
            </a:extLst>
          </p:cNvPr>
          <p:cNvSpPr/>
          <p:nvPr/>
        </p:nvSpPr>
        <p:spPr>
          <a:xfrm>
            <a:off x="8185068" y="1944865"/>
            <a:ext cx="848442" cy="23115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45FEC36-237A-4DB6-8155-F999E127530A}"/>
              </a:ext>
            </a:extLst>
          </p:cNvPr>
          <p:cNvGrpSpPr/>
          <p:nvPr/>
        </p:nvGrpSpPr>
        <p:grpSpPr>
          <a:xfrm>
            <a:off x="9836026" y="1698261"/>
            <a:ext cx="1031601" cy="737523"/>
            <a:chOff x="3424559" y="3887324"/>
            <a:chExt cx="850392" cy="798506"/>
          </a:xfrm>
        </p:grpSpPr>
        <p:pic>
          <p:nvPicPr>
            <p:cNvPr id="46" name="Picture 45" descr="Server.png">
              <a:extLst>
                <a:ext uri="{FF2B5EF4-FFF2-40B4-BE49-F238E27FC236}">
                  <a16:creationId xmlns:a16="http://schemas.microsoft.com/office/drawing/2014/main" id="{ED995653-47F3-41D8-A278-7117BA3E2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3887324"/>
              <a:ext cx="850392" cy="245364"/>
            </a:xfrm>
            <a:prstGeom prst="rect">
              <a:avLst/>
            </a:prstGeom>
          </p:spPr>
        </p:pic>
        <p:pic>
          <p:nvPicPr>
            <p:cNvPr id="51" name="Picture 50" descr="Server.png">
              <a:extLst>
                <a:ext uri="{FF2B5EF4-FFF2-40B4-BE49-F238E27FC236}">
                  <a16:creationId xmlns:a16="http://schemas.microsoft.com/office/drawing/2014/main" id="{EDA1B42D-95F8-4503-AF4F-AFDA06EB0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163895"/>
              <a:ext cx="850392" cy="245364"/>
            </a:xfrm>
            <a:prstGeom prst="rect">
              <a:avLst/>
            </a:prstGeom>
          </p:spPr>
        </p:pic>
        <p:pic>
          <p:nvPicPr>
            <p:cNvPr id="54" name="Picture 53" descr="Server.png">
              <a:extLst>
                <a:ext uri="{FF2B5EF4-FFF2-40B4-BE49-F238E27FC236}">
                  <a16:creationId xmlns:a16="http://schemas.microsoft.com/office/drawing/2014/main" id="{D91A472D-FDD9-487A-8C88-542FA1D5E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440466"/>
              <a:ext cx="850392" cy="245364"/>
            </a:xfrm>
            <a:prstGeom prst="rect">
              <a:avLst/>
            </a:prstGeom>
          </p:spPr>
        </p:pic>
      </p:grpSp>
      <p:pic>
        <p:nvPicPr>
          <p:cNvPr id="55" name="Picture 54" descr="Product-Thunder_Hardware.png">
            <a:extLst>
              <a:ext uri="{FF2B5EF4-FFF2-40B4-BE49-F238E27FC236}">
                <a16:creationId xmlns:a16="http://schemas.microsoft.com/office/drawing/2014/main" id="{8C6BC01E-4CB1-4046-8FFC-0DD43B766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374" y="1936152"/>
            <a:ext cx="940285" cy="248581"/>
          </a:xfrm>
          <a:prstGeom prst="rect">
            <a:avLst/>
          </a:prstGeom>
        </p:spPr>
      </p:pic>
      <p:pic>
        <p:nvPicPr>
          <p:cNvPr id="56" name="Picture 55" descr="Server.png">
            <a:extLst>
              <a:ext uri="{FF2B5EF4-FFF2-40B4-BE49-F238E27FC236}">
                <a16:creationId xmlns:a16="http://schemas.microsoft.com/office/drawing/2014/main" id="{B2C5ADA0-C4D3-4E69-9B24-7B1E745C8B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588" y="2535587"/>
            <a:ext cx="1133856" cy="327152"/>
          </a:xfrm>
          <a:prstGeom prst="rect">
            <a:avLst/>
          </a:prstGeom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622F2BF-6D11-4328-A4B3-F5A7FD4C57B5}"/>
              </a:ext>
            </a:extLst>
          </p:cNvPr>
          <p:cNvCxnSpPr>
            <a:stCxn id="55" idx="2"/>
            <a:endCxn id="56" idx="0"/>
          </p:cNvCxnSpPr>
          <p:nvPr/>
        </p:nvCxnSpPr>
        <p:spPr>
          <a:xfrm flipH="1">
            <a:off x="8615516" y="2184733"/>
            <a:ext cx="1" cy="350854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78518BD-9EBB-4D1B-AA81-E1933DD4833C}"/>
              </a:ext>
            </a:extLst>
          </p:cNvPr>
          <p:cNvCxnSpPr>
            <a:stCxn id="55" idx="1"/>
          </p:cNvCxnSpPr>
          <p:nvPr/>
        </p:nvCxnSpPr>
        <p:spPr>
          <a:xfrm flipH="1" flipV="1">
            <a:off x="7190913" y="2059619"/>
            <a:ext cx="954461" cy="824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 descr="Good_Clean User.png">
            <a:extLst>
              <a:ext uri="{FF2B5EF4-FFF2-40B4-BE49-F238E27FC236}">
                <a16:creationId xmlns:a16="http://schemas.microsoft.com/office/drawing/2014/main" id="{78D6A0B2-C17F-4DFB-8F0A-F148FBC07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071" y="1745716"/>
            <a:ext cx="503936" cy="627888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E264EF9-7FCA-4167-B685-D4FC0ECCA45D}"/>
              </a:ext>
            </a:extLst>
          </p:cNvPr>
          <p:cNvCxnSpPr>
            <a:cxnSpLocks/>
          </p:cNvCxnSpPr>
          <p:nvPr/>
        </p:nvCxnSpPr>
        <p:spPr>
          <a:xfrm flipV="1">
            <a:off x="9085659" y="2067022"/>
            <a:ext cx="750367" cy="1709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94CDE89-72A5-4D78-83C6-982B3C16B880}"/>
              </a:ext>
            </a:extLst>
          </p:cNvPr>
          <p:cNvSpPr txBox="1"/>
          <p:nvPr/>
        </p:nvSpPr>
        <p:spPr>
          <a:xfrm>
            <a:off x="8149550" y="2830218"/>
            <a:ext cx="1133853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LOG SERVER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5AA602E-5787-469C-9590-AE163BC6A3F5}"/>
              </a:ext>
            </a:extLst>
          </p:cNvPr>
          <p:cNvSpPr/>
          <p:nvPr/>
        </p:nvSpPr>
        <p:spPr>
          <a:xfrm>
            <a:off x="8288783" y="3717847"/>
            <a:ext cx="848442" cy="23115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D143ACD-FADA-41FD-9CA4-DD5A5DD73B95}"/>
              </a:ext>
            </a:extLst>
          </p:cNvPr>
          <p:cNvSpPr/>
          <p:nvPr/>
        </p:nvSpPr>
        <p:spPr>
          <a:xfrm>
            <a:off x="8255016" y="5370937"/>
            <a:ext cx="848442" cy="23115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4" name="Picture 63" descr="User-Group 3.png">
            <a:extLst>
              <a:ext uri="{FF2B5EF4-FFF2-40B4-BE49-F238E27FC236}">
                <a16:creationId xmlns:a16="http://schemas.microsoft.com/office/drawing/2014/main" id="{B33D6894-2365-4597-8B57-82FA468036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775" y="3429000"/>
            <a:ext cx="890016" cy="627888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DE152BA7-4B38-4C21-BE92-579BEF89AD0E}"/>
              </a:ext>
            </a:extLst>
          </p:cNvPr>
          <p:cNvGrpSpPr/>
          <p:nvPr/>
        </p:nvGrpSpPr>
        <p:grpSpPr>
          <a:xfrm>
            <a:off x="9933618" y="3443522"/>
            <a:ext cx="1031601" cy="737523"/>
            <a:chOff x="3424559" y="3887324"/>
            <a:chExt cx="850392" cy="798506"/>
          </a:xfrm>
        </p:grpSpPr>
        <p:pic>
          <p:nvPicPr>
            <p:cNvPr id="66" name="Picture 65" descr="Server.png">
              <a:extLst>
                <a:ext uri="{FF2B5EF4-FFF2-40B4-BE49-F238E27FC236}">
                  <a16:creationId xmlns:a16="http://schemas.microsoft.com/office/drawing/2014/main" id="{52846043-6F36-4EF8-ACC5-E76FDAF42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3887324"/>
              <a:ext cx="850392" cy="245364"/>
            </a:xfrm>
            <a:prstGeom prst="rect">
              <a:avLst/>
            </a:prstGeom>
          </p:spPr>
        </p:pic>
        <p:pic>
          <p:nvPicPr>
            <p:cNvPr id="67" name="Picture 66" descr="Server.png">
              <a:extLst>
                <a:ext uri="{FF2B5EF4-FFF2-40B4-BE49-F238E27FC236}">
                  <a16:creationId xmlns:a16="http://schemas.microsoft.com/office/drawing/2014/main" id="{230C3DFE-93E8-4626-8B20-91AFCE99E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163895"/>
              <a:ext cx="850392" cy="245364"/>
            </a:xfrm>
            <a:prstGeom prst="rect">
              <a:avLst/>
            </a:prstGeom>
          </p:spPr>
        </p:pic>
        <p:pic>
          <p:nvPicPr>
            <p:cNvPr id="68" name="Picture 67" descr="Server.png">
              <a:extLst>
                <a:ext uri="{FF2B5EF4-FFF2-40B4-BE49-F238E27FC236}">
                  <a16:creationId xmlns:a16="http://schemas.microsoft.com/office/drawing/2014/main" id="{1DBB56BD-58BB-4901-87DF-0B98D4354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440466"/>
              <a:ext cx="850392" cy="245364"/>
            </a:xfrm>
            <a:prstGeom prst="rect">
              <a:avLst/>
            </a:prstGeom>
          </p:spPr>
        </p:pic>
      </p:grpSp>
      <p:pic>
        <p:nvPicPr>
          <p:cNvPr id="69" name="Picture 68" descr="Product-Thunder_Hardware.png">
            <a:extLst>
              <a:ext uri="{FF2B5EF4-FFF2-40B4-BE49-F238E27FC236}">
                <a16:creationId xmlns:a16="http://schemas.microsoft.com/office/drawing/2014/main" id="{05357866-5E26-457F-89CE-82C8EAD4F1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352" y="3707421"/>
            <a:ext cx="940285" cy="248581"/>
          </a:xfrm>
          <a:prstGeom prst="rect">
            <a:avLst/>
          </a:prstGeom>
        </p:spPr>
      </p:pic>
      <p:pic>
        <p:nvPicPr>
          <p:cNvPr id="70" name="Picture 69" descr="Server.png">
            <a:extLst>
              <a:ext uri="{FF2B5EF4-FFF2-40B4-BE49-F238E27FC236}">
                <a16:creationId xmlns:a16="http://schemas.microsoft.com/office/drawing/2014/main" id="{1A5976FF-673F-4BBF-921B-55633DE876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4566" y="4306856"/>
            <a:ext cx="1133856" cy="327152"/>
          </a:xfrm>
          <a:prstGeom prst="rect">
            <a:avLst/>
          </a:prstGeom>
        </p:spPr>
      </p:pic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5816ACA8-2FC0-429F-B9B4-1C0ADE2EFB92}"/>
              </a:ext>
            </a:extLst>
          </p:cNvPr>
          <p:cNvCxnSpPr>
            <a:stCxn id="69" idx="2"/>
            <a:endCxn id="70" idx="0"/>
          </p:cNvCxnSpPr>
          <p:nvPr/>
        </p:nvCxnSpPr>
        <p:spPr>
          <a:xfrm flipH="1">
            <a:off x="8711494" y="3956002"/>
            <a:ext cx="1" cy="350854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8AFC0FE-A610-4C5E-ABC4-84CF7607EAA4}"/>
              </a:ext>
            </a:extLst>
          </p:cNvPr>
          <p:cNvCxnSpPr>
            <a:cxnSpLocks/>
          </p:cNvCxnSpPr>
          <p:nvPr/>
        </p:nvCxnSpPr>
        <p:spPr>
          <a:xfrm flipV="1">
            <a:off x="9182444" y="3831716"/>
            <a:ext cx="750367" cy="1709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E799AD6-5A5D-45D4-9A47-474157FFF133}"/>
              </a:ext>
            </a:extLst>
          </p:cNvPr>
          <p:cNvCxnSpPr>
            <a:cxnSpLocks/>
          </p:cNvCxnSpPr>
          <p:nvPr/>
        </p:nvCxnSpPr>
        <p:spPr>
          <a:xfrm flipH="1">
            <a:off x="7516175" y="3833425"/>
            <a:ext cx="740413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25AFB42E-B523-4763-98F5-BF5078C2FD75}"/>
              </a:ext>
            </a:extLst>
          </p:cNvPr>
          <p:cNvSpPr txBox="1"/>
          <p:nvPr/>
        </p:nvSpPr>
        <p:spPr>
          <a:xfrm>
            <a:off x="8259614" y="4636368"/>
            <a:ext cx="1133853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LOG SERVER</a:t>
            </a:r>
          </a:p>
        </p:txBody>
      </p:sp>
      <p:pic>
        <p:nvPicPr>
          <p:cNvPr id="75" name="Picture 74" descr="User-Group 3.png">
            <a:extLst>
              <a:ext uri="{FF2B5EF4-FFF2-40B4-BE49-F238E27FC236}">
                <a16:creationId xmlns:a16="http://schemas.microsoft.com/office/drawing/2014/main" id="{87C3014A-8BBA-4A13-9960-A627B2EE89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775" y="5112284"/>
            <a:ext cx="890016" cy="627888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B76FF995-551A-4E36-A755-8CBC277636D1}"/>
              </a:ext>
            </a:extLst>
          </p:cNvPr>
          <p:cNvGrpSpPr/>
          <p:nvPr/>
        </p:nvGrpSpPr>
        <p:grpSpPr>
          <a:xfrm>
            <a:off x="9933618" y="5126806"/>
            <a:ext cx="1031601" cy="737523"/>
            <a:chOff x="3424559" y="3887324"/>
            <a:chExt cx="850392" cy="798506"/>
          </a:xfrm>
        </p:grpSpPr>
        <p:pic>
          <p:nvPicPr>
            <p:cNvPr id="77" name="Picture 76" descr="Server.png">
              <a:extLst>
                <a:ext uri="{FF2B5EF4-FFF2-40B4-BE49-F238E27FC236}">
                  <a16:creationId xmlns:a16="http://schemas.microsoft.com/office/drawing/2014/main" id="{A1F66DAE-8E6E-4DB8-A465-E0C97AED1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3887324"/>
              <a:ext cx="850392" cy="245364"/>
            </a:xfrm>
            <a:prstGeom prst="rect">
              <a:avLst/>
            </a:prstGeom>
          </p:spPr>
        </p:pic>
        <p:pic>
          <p:nvPicPr>
            <p:cNvPr id="78" name="Picture 77" descr="Server.png">
              <a:extLst>
                <a:ext uri="{FF2B5EF4-FFF2-40B4-BE49-F238E27FC236}">
                  <a16:creationId xmlns:a16="http://schemas.microsoft.com/office/drawing/2014/main" id="{A362E395-4F44-4509-949A-4F985ABF5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163895"/>
              <a:ext cx="850392" cy="245364"/>
            </a:xfrm>
            <a:prstGeom prst="rect">
              <a:avLst/>
            </a:prstGeom>
          </p:spPr>
        </p:pic>
        <p:pic>
          <p:nvPicPr>
            <p:cNvPr id="79" name="Picture 78" descr="Server.png">
              <a:extLst>
                <a:ext uri="{FF2B5EF4-FFF2-40B4-BE49-F238E27FC236}">
                  <a16:creationId xmlns:a16="http://schemas.microsoft.com/office/drawing/2014/main" id="{CD92C18E-9605-4A22-9691-5A19E96D6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440466"/>
              <a:ext cx="850392" cy="245364"/>
            </a:xfrm>
            <a:prstGeom prst="rect">
              <a:avLst/>
            </a:prstGeom>
          </p:spPr>
        </p:pic>
      </p:grpSp>
      <p:pic>
        <p:nvPicPr>
          <p:cNvPr id="80" name="Picture 79" descr="Product-Thunder_Hardware.png">
            <a:extLst>
              <a:ext uri="{FF2B5EF4-FFF2-40B4-BE49-F238E27FC236}">
                <a16:creationId xmlns:a16="http://schemas.microsoft.com/office/drawing/2014/main" id="{3D81F1B4-FC79-47B2-92C3-D1BABD9F44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977" y="5362224"/>
            <a:ext cx="940285" cy="248581"/>
          </a:xfrm>
          <a:prstGeom prst="rect">
            <a:avLst/>
          </a:prstGeom>
        </p:spPr>
      </p:pic>
      <p:pic>
        <p:nvPicPr>
          <p:cNvPr id="81" name="Picture 80" descr="Server.png">
            <a:extLst>
              <a:ext uri="{FF2B5EF4-FFF2-40B4-BE49-F238E27FC236}">
                <a16:creationId xmlns:a16="http://schemas.microsoft.com/office/drawing/2014/main" id="{6E01AF58-C203-4BAC-A623-A83EE46E36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191" y="5961659"/>
            <a:ext cx="1133856" cy="327152"/>
          </a:xfrm>
          <a:prstGeom prst="rect">
            <a:avLst/>
          </a:prstGeom>
        </p:spPr>
      </p:pic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3752ABE7-83BA-4CB5-BB31-C04666355583}"/>
              </a:ext>
            </a:extLst>
          </p:cNvPr>
          <p:cNvCxnSpPr>
            <a:stCxn id="80" idx="2"/>
            <a:endCxn id="81" idx="0"/>
          </p:cNvCxnSpPr>
          <p:nvPr/>
        </p:nvCxnSpPr>
        <p:spPr>
          <a:xfrm flipH="1">
            <a:off x="8692119" y="5610805"/>
            <a:ext cx="1" cy="350854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5AA434A5-10A6-4A97-9040-64BA6BC53864}"/>
              </a:ext>
            </a:extLst>
          </p:cNvPr>
          <p:cNvCxnSpPr>
            <a:cxnSpLocks/>
          </p:cNvCxnSpPr>
          <p:nvPr/>
        </p:nvCxnSpPr>
        <p:spPr>
          <a:xfrm flipV="1">
            <a:off x="9162262" y="5484806"/>
            <a:ext cx="750367" cy="1709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1CC8B97-4858-4E51-A5B1-D2C3AC5B4F5A}"/>
              </a:ext>
            </a:extLst>
          </p:cNvPr>
          <p:cNvCxnSpPr>
            <a:cxnSpLocks/>
          </p:cNvCxnSpPr>
          <p:nvPr/>
        </p:nvCxnSpPr>
        <p:spPr>
          <a:xfrm flipH="1">
            <a:off x="7481564" y="5495567"/>
            <a:ext cx="740413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945109B4-6013-4A87-B04F-32DF8C7919D1}"/>
              </a:ext>
            </a:extLst>
          </p:cNvPr>
          <p:cNvSpPr txBox="1"/>
          <p:nvPr/>
        </p:nvSpPr>
        <p:spPr>
          <a:xfrm>
            <a:off x="8232888" y="6285265"/>
            <a:ext cx="1133853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LOG SERVER</a:t>
            </a:r>
          </a:p>
        </p:txBody>
      </p:sp>
    </p:spTree>
    <p:extLst>
      <p:ext uri="{BB962C8B-B14F-4D97-AF65-F5344CB8AC3E}">
        <p14:creationId xmlns:p14="http://schemas.microsoft.com/office/powerpoint/2010/main" val="253438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1" grpId="0" animBg="1"/>
      <p:bldP spid="61" grpId="0"/>
      <p:bldP spid="62" grpId="0" animBg="1"/>
      <p:bldP spid="63" grpId="0" animBg="1"/>
      <p:bldP spid="74" grpId="0"/>
      <p:bldP spid="8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7F192-6F2A-4418-95FD-16D3B47B6AC4}"/>
              </a:ext>
            </a:extLst>
          </p:cNvPr>
          <p:cNvSpPr txBox="1">
            <a:spLocks/>
          </p:cNvSpPr>
          <p:nvPr/>
        </p:nvSpPr>
        <p:spPr>
          <a:xfrm>
            <a:off x="517816" y="1251032"/>
            <a:ext cx="11258548" cy="3683024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Pre-loaded files for </a:t>
            </a:r>
            <a:r>
              <a:rPr lang="en-US" b="1" dirty="0">
                <a:solidFill>
                  <a:srgbClr val="FFC000"/>
                </a:solidFill>
              </a:rPr>
              <a:t>SQL injection</a:t>
            </a:r>
            <a:r>
              <a:rPr lang="en-US" dirty="0"/>
              <a:t>, </a:t>
            </a:r>
            <a:r>
              <a:rPr lang="en-US" b="1" dirty="0">
                <a:solidFill>
                  <a:srgbClr val="FFC000"/>
                </a:solidFill>
              </a:rPr>
              <a:t>XSS</a:t>
            </a:r>
            <a:r>
              <a:rPr lang="en-US" dirty="0"/>
              <a:t>, </a:t>
            </a:r>
            <a:r>
              <a:rPr lang="en-US" b="1" dirty="0">
                <a:solidFill>
                  <a:srgbClr val="FFC000"/>
                </a:solidFill>
              </a:rPr>
              <a:t>Response Codes</a:t>
            </a:r>
            <a:r>
              <a:rPr lang="en-US" dirty="0"/>
              <a:t>, </a:t>
            </a:r>
            <a:r>
              <a:rPr lang="en-US" b="1" dirty="0">
                <a:solidFill>
                  <a:srgbClr val="FFC000"/>
                </a:solidFill>
              </a:rPr>
              <a:t>Bots</a:t>
            </a:r>
            <a:r>
              <a:rPr lang="en-US" dirty="0"/>
              <a:t> and </a:t>
            </a:r>
            <a:r>
              <a:rPr lang="en-US" b="1" dirty="0">
                <a:solidFill>
                  <a:srgbClr val="FFC000"/>
                </a:solidFill>
              </a:rPr>
              <a:t>URI Black/Whitelists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/>
              <a:t>allow immediate protection against these common threats when checks are enabled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sz="800" dirty="0"/>
          </a:p>
          <a:p>
            <a:r>
              <a:rPr lang="en-US" sz="1400" dirty="0"/>
              <a:t>Notes – Default definition files cannot be </a:t>
            </a:r>
            <a:r>
              <a:rPr lang="en-US" sz="1400" b="1" dirty="0">
                <a:solidFill>
                  <a:srgbClr val="FF0000"/>
                </a:solidFill>
              </a:rPr>
              <a:t>deleted, edited or re-named</a:t>
            </a:r>
            <a:r>
              <a:rPr lang="en-US" sz="1400" dirty="0"/>
              <a:t>. To create custom definitions, use the clone feature and edit as needed. WAF features which require definition files will use these defaults, unless custom files are specified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DE77CCA-6167-49B2-8623-C8127AD97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84" y="472871"/>
            <a:ext cx="8391694" cy="456059"/>
          </a:xfrm>
        </p:spPr>
        <p:txBody>
          <a:bodyPr/>
          <a:lstStyle/>
          <a:p>
            <a:r>
              <a:rPr lang="en-US" b="1" i="0" dirty="0"/>
              <a:t>Mitigation – Definition Files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41B76B-61A2-43E7-8401-12C7B3328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524" y="2599136"/>
            <a:ext cx="7702494" cy="230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32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253246" y="4372744"/>
            <a:ext cx="146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63"/>
            <a:r>
              <a:rPr lang="en-US" sz="1200" dirty="0">
                <a:solidFill>
                  <a:srgbClr val="004B8C">
                    <a:lumMod val="75000"/>
                  </a:srgbClr>
                </a:solidFill>
                <a:latin typeface="Roboto Regular"/>
                <a:cs typeface="Roboto Regular"/>
              </a:rPr>
              <a:t>THUNDER 840</a:t>
            </a:r>
            <a:endParaRPr lang="en-US" sz="1200" dirty="0">
              <a:solidFill>
                <a:prstClr val="white"/>
              </a:solidFill>
              <a:latin typeface="Roboto Regular"/>
              <a:cs typeface="Roboto Regula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5026" y="4649744"/>
            <a:ext cx="126997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/>
            <a:r>
              <a:rPr lang="en-US" sz="1050" dirty="0">
                <a:latin typeface="Roboto Light"/>
                <a:cs typeface="Roboto Light"/>
              </a:rPr>
              <a:t>5 Gbps (L4&amp;L7)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200k L4 CPS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1 M RPS (HTTP)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642420" y="2110030"/>
            <a:ext cx="10931829" cy="3870301"/>
            <a:chOff x="642419" y="2110029"/>
            <a:chExt cx="10931829" cy="387030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788807" y="2110029"/>
              <a:ext cx="0" cy="359043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1163428" y="5837435"/>
              <a:ext cx="410820" cy="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9940149" y="5703331"/>
              <a:ext cx="12875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63"/>
              <a:r>
                <a:rPr lang="en-US" sz="1200" dirty="0">
                  <a:latin typeface="Roboto Light"/>
                  <a:cs typeface="Roboto Light"/>
                </a:rPr>
                <a:t>PERFORMANCE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6200000">
              <a:off x="476188" y="2612514"/>
              <a:ext cx="6094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63"/>
              <a:r>
                <a:rPr lang="en-US" sz="1200" dirty="0">
                  <a:latin typeface="Roboto Light"/>
                  <a:cs typeface="Roboto Light"/>
                </a:rPr>
                <a:t>PRICE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788807" y="5837435"/>
              <a:ext cx="9173827" cy="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788807" y="3051347"/>
              <a:ext cx="0" cy="2786088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/>
          <p:cNvCxnSpPr/>
          <p:nvPr/>
        </p:nvCxnSpPr>
        <p:spPr>
          <a:xfrm>
            <a:off x="1535025" y="4695082"/>
            <a:ext cx="0" cy="531742"/>
          </a:xfrm>
          <a:prstGeom prst="line">
            <a:avLst/>
          </a:prstGeom>
          <a:ln w="22225">
            <a:solidFill>
              <a:schemeClr val="tx1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805004" y="4084204"/>
            <a:ext cx="146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63"/>
            <a:r>
              <a:rPr lang="en-US" sz="1200" dirty="0">
                <a:solidFill>
                  <a:srgbClr val="004B8C">
                    <a:lumMod val="75000"/>
                  </a:srgbClr>
                </a:solidFill>
                <a:latin typeface="Roboto Regular"/>
                <a:cs typeface="Roboto Regular"/>
              </a:rPr>
              <a:t>THUNDER 1030S</a:t>
            </a:r>
            <a:endParaRPr lang="en-US" sz="1200" dirty="0">
              <a:solidFill>
                <a:prstClr val="white"/>
              </a:solidFill>
              <a:latin typeface="Roboto Regular"/>
              <a:cs typeface="Roboto Regular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086783" y="4361202"/>
            <a:ext cx="15119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/>
            <a:r>
              <a:rPr lang="en-US" sz="1050" dirty="0">
                <a:latin typeface="Roboto Light"/>
                <a:cs typeface="Roboto Light"/>
              </a:rPr>
              <a:t>10 Gbps (L4&amp;L7)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450k L4 CPS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2 M RPS (HTTP)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SSL Processor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3086783" y="4406542"/>
            <a:ext cx="0" cy="820283"/>
          </a:xfrm>
          <a:prstGeom prst="line">
            <a:avLst/>
          </a:prstGeom>
          <a:ln w="22225">
            <a:solidFill>
              <a:schemeClr val="tx1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422060" y="3679420"/>
            <a:ext cx="146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63"/>
            <a:r>
              <a:rPr lang="en-US" sz="1200" dirty="0">
                <a:solidFill>
                  <a:srgbClr val="004B8C">
                    <a:lumMod val="75000"/>
                  </a:srgbClr>
                </a:solidFill>
                <a:latin typeface="Roboto Regular"/>
                <a:cs typeface="Roboto Regular"/>
              </a:rPr>
              <a:t>THUNDER 3040S</a:t>
            </a:r>
            <a:endParaRPr lang="en-US" sz="1200" dirty="0">
              <a:solidFill>
                <a:prstClr val="white"/>
              </a:solidFill>
              <a:latin typeface="Roboto Regular"/>
              <a:cs typeface="Roboto Regular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703839" y="3956419"/>
            <a:ext cx="15119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/>
            <a:r>
              <a:rPr lang="en-US" sz="1050" dirty="0">
                <a:latin typeface="Roboto Light"/>
                <a:cs typeface="Roboto Light"/>
              </a:rPr>
              <a:t>30 Gbps (L4&amp;L7)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750k L4 CPS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3 M RPS (HTTP)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SSL Processor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4703839" y="4001757"/>
            <a:ext cx="0" cy="1225067"/>
          </a:xfrm>
          <a:prstGeom prst="line">
            <a:avLst/>
          </a:prstGeom>
          <a:ln w="22225">
            <a:solidFill>
              <a:schemeClr val="tx1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023340" y="3327399"/>
            <a:ext cx="1557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63"/>
            <a:r>
              <a:rPr lang="en-US" sz="1200" dirty="0">
                <a:solidFill>
                  <a:srgbClr val="004B8C">
                    <a:lumMod val="75000"/>
                  </a:srgbClr>
                </a:solidFill>
                <a:latin typeface="Roboto Regular"/>
                <a:cs typeface="Roboto Regular"/>
              </a:rPr>
              <a:t>THUNDER 3230(S)</a:t>
            </a:r>
            <a:endParaRPr lang="en-US" sz="1200" dirty="0">
              <a:solidFill>
                <a:prstClr val="white"/>
              </a:solidFill>
              <a:latin typeface="Roboto Regular"/>
              <a:cs typeface="Roboto Regular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305119" y="3604397"/>
            <a:ext cx="151196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/>
            <a:r>
              <a:rPr lang="en-US" sz="1050" dirty="0">
                <a:latin typeface="Roboto Light"/>
                <a:cs typeface="Roboto Light"/>
              </a:rPr>
              <a:t>30 Gbps (L4/L7)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1.5 M L4 CPS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7.5 M RPS (HTTP)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SSL Processor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Hardware FTA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6305119" y="3649736"/>
            <a:ext cx="0" cy="1577088"/>
          </a:xfrm>
          <a:prstGeom prst="line">
            <a:avLst/>
          </a:prstGeom>
          <a:ln w="22225">
            <a:solidFill>
              <a:schemeClr val="tx1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7711386" y="3055979"/>
            <a:ext cx="1561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63"/>
            <a:r>
              <a:rPr lang="en-US" sz="1200" dirty="0">
                <a:solidFill>
                  <a:srgbClr val="004B8C">
                    <a:lumMod val="75000"/>
                  </a:srgbClr>
                </a:solidFill>
                <a:latin typeface="Roboto Regular"/>
                <a:cs typeface="Roboto Regular"/>
              </a:rPr>
              <a:t>THUNDER 3430(S)</a:t>
            </a:r>
            <a:endParaRPr lang="en-US" sz="1200" dirty="0">
              <a:solidFill>
                <a:prstClr val="white"/>
              </a:solidFill>
              <a:latin typeface="Roboto Regular"/>
              <a:cs typeface="Roboto Regular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993165" y="3340558"/>
            <a:ext cx="151196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/>
            <a:r>
              <a:rPr lang="en-US" sz="1050" dirty="0">
                <a:latin typeface="Roboto Light"/>
                <a:cs typeface="Roboto Light"/>
              </a:rPr>
              <a:t>42 Gbps (L4/L7)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2.5 M L4 CPS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12 M RPS (HTTP)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SSL Processor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Hardware FTA</a:t>
            </a:r>
          </a:p>
        </p:txBody>
      </p:sp>
      <p:cxnSp>
        <p:nvCxnSpPr>
          <p:cNvPr id="68" name="Straight Connector 67"/>
          <p:cNvCxnSpPr/>
          <p:nvPr/>
        </p:nvCxnSpPr>
        <p:spPr>
          <a:xfrm>
            <a:off x="7993165" y="3385896"/>
            <a:ext cx="0" cy="1840928"/>
          </a:xfrm>
          <a:prstGeom prst="line">
            <a:avLst/>
          </a:prstGeom>
          <a:ln w="22225">
            <a:solidFill>
              <a:schemeClr val="tx1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9380124" y="2733640"/>
            <a:ext cx="1700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63"/>
            <a:r>
              <a:rPr lang="en-US" sz="1200" dirty="0">
                <a:solidFill>
                  <a:srgbClr val="004B8C">
                    <a:lumMod val="75000"/>
                  </a:srgbClr>
                </a:solidFill>
                <a:latin typeface="Roboto Regular"/>
                <a:cs typeface="Roboto Regular"/>
              </a:rPr>
              <a:t>THUNDER 4440(S)</a:t>
            </a:r>
            <a:endParaRPr lang="en-US" sz="1200" dirty="0">
              <a:solidFill>
                <a:prstClr val="white"/>
              </a:solidFill>
              <a:latin typeface="Roboto Regular"/>
              <a:cs typeface="Roboto Regular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9661903" y="3139231"/>
            <a:ext cx="151196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/>
            <a:r>
              <a:rPr lang="en-US" sz="1050" dirty="0">
                <a:latin typeface="Roboto Light"/>
                <a:cs typeface="Roboto Light"/>
              </a:rPr>
              <a:t>80 Gbps (L4&amp;L7)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2.9 Million L4 CPS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15M RPS (HTTP)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Optional SSL Processor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9661903" y="3055977"/>
            <a:ext cx="0" cy="2170847"/>
          </a:xfrm>
          <a:prstGeom prst="line">
            <a:avLst/>
          </a:prstGeom>
          <a:ln w="22225">
            <a:solidFill>
              <a:schemeClr val="tx1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919418" y="749401"/>
            <a:ext cx="5462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/>
            <a:r>
              <a:rPr lang="en-US" sz="2000" dirty="0">
                <a:solidFill>
                  <a:prstClr val="white"/>
                </a:solidFill>
                <a:latin typeface="Roboto Light"/>
                <a:cs typeface="Roboto Light"/>
              </a:rPr>
              <a:t>THUNDER ADC HARDWARE APPLIANCES</a:t>
            </a:r>
            <a:endParaRPr lang="en-US" sz="3600" dirty="0">
              <a:solidFill>
                <a:prstClr val="white"/>
              </a:solidFill>
              <a:latin typeface="Roboto Light"/>
              <a:cs typeface="Roboto Light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>
            <a:off x="926338" y="1188950"/>
            <a:ext cx="10317906" cy="0"/>
          </a:xfrm>
          <a:prstGeom prst="line">
            <a:avLst/>
          </a:prstGeom>
          <a:ln w="22225">
            <a:solidFill>
              <a:schemeClr val="bg1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thunder-serie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526" y="4084204"/>
            <a:ext cx="1099844" cy="274962"/>
          </a:xfrm>
          <a:prstGeom prst="rect">
            <a:avLst/>
          </a:prstGeom>
        </p:spPr>
      </p:pic>
      <p:pic>
        <p:nvPicPr>
          <p:cNvPr id="40" name="Picture 39" descr="thunder-serie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299" y="3793720"/>
            <a:ext cx="1099844" cy="274962"/>
          </a:xfrm>
          <a:prstGeom prst="rect">
            <a:avLst/>
          </a:prstGeom>
        </p:spPr>
      </p:pic>
      <p:pic>
        <p:nvPicPr>
          <p:cNvPr id="41" name="Picture 40" descr="thunder-serie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579" y="3399045"/>
            <a:ext cx="1099844" cy="274962"/>
          </a:xfrm>
          <a:prstGeom prst="rect">
            <a:avLst/>
          </a:prstGeom>
        </p:spPr>
      </p:pic>
      <p:pic>
        <p:nvPicPr>
          <p:cNvPr id="42" name="Picture 41" descr="thunder-serie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486" y="3041015"/>
            <a:ext cx="1099844" cy="274962"/>
          </a:xfrm>
          <a:prstGeom prst="rect">
            <a:avLst/>
          </a:prstGeom>
        </p:spPr>
      </p:pic>
      <p:pic>
        <p:nvPicPr>
          <p:cNvPr id="43" name="Picture 42" descr="thunder-serie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382" y="2458678"/>
            <a:ext cx="1099844" cy="274962"/>
          </a:xfrm>
          <a:prstGeom prst="rect">
            <a:avLst/>
          </a:prstGeom>
        </p:spPr>
      </p:pic>
      <p:pic>
        <p:nvPicPr>
          <p:cNvPr id="45" name="Picture 44" descr="thunder-serie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2317" y="2760096"/>
            <a:ext cx="1099844" cy="2749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/>
              <a:t>Thunder ADC Hardware Appliances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05574" y="966703"/>
            <a:ext cx="4015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63"/>
            <a:r>
              <a:rPr lang="en-US" sz="2800" i="1" dirty="0">
                <a:solidFill>
                  <a:schemeClr val="accent2"/>
                </a:solidFill>
                <a:latin typeface="Roboto Light"/>
                <a:ea typeface="+mj-ea"/>
                <a:cs typeface="Roboto Light"/>
              </a:rPr>
              <a:t>Entry to Lower Mid Range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493C859-B6DA-411A-929D-D60FA1790016}"/>
              </a:ext>
            </a:extLst>
          </p:cNvPr>
          <p:cNvSpPr txBox="1"/>
          <p:nvPr/>
        </p:nvSpPr>
        <p:spPr>
          <a:xfrm>
            <a:off x="7711386" y="6024062"/>
            <a:ext cx="2228764" cy="248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See datasheet for complete range</a:t>
            </a:r>
          </a:p>
        </p:txBody>
      </p:sp>
    </p:spTree>
    <p:extLst>
      <p:ext uri="{BB962C8B-B14F-4D97-AF65-F5344CB8AC3E}">
        <p14:creationId xmlns:p14="http://schemas.microsoft.com/office/powerpoint/2010/main" val="37225536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63055-6A80-4434-9E78-A879DBF7DA67}"/>
              </a:ext>
            </a:extLst>
          </p:cNvPr>
          <p:cNvSpPr txBox="1">
            <a:spLocks/>
          </p:cNvSpPr>
          <p:nvPr/>
        </p:nvSpPr>
        <p:spPr>
          <a:xfrm>
            <a:off x="480732" y="1275831"/>
            <a:ext cx="11360286" cy="3976914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 configure WAF, navigate to Config Mode &gt; Security &gt; WAF &gt; Template &gt; WAF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r>
              <a:rPr lang="en-US" dirty="0"/>
              <a:t>	Click Add and Enter a Name</a:t>
            </a:r>
          </a:p>
          <a:p>
            <a:r>
              <a:rPr lang="en-US" dirty="0"/>
              <a:t>	Select Deploy Mode      </a:t>
            </a:r>
          </a:p>
          <a:p>
            <a:r>
              <a:rPr lang="en-US" dirty="0"/>
              <a:t>	Choose a Logging Template (optional – but needed for accessing WAF data 	plane log messages)</a:t>
            </a:r>
          </a:p>
          <a:p>
            <a:r>
              <a:rPr lang="en-US" dirty="0"/>
              <a:t>	Enable desired security checks for client requests</a:t>
            </a:r>
          </a:p>
          <a:p>
            <a:pPr lvl="1"/>
            <a:r>
              <a:rPr lang="en-US" dirty="0"/>
              <a:t>	Bind Template to Virtual Port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8D8E6B-AEC9-46AC-948B-5D90E4AFD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449" y="430816"/>
            <a:ext cx="9585902" cy="456059"/>
          </a:xfrm>
        </p:spPr>
        <p:txBody>
          <a:bodyPr/>
          <a:lstStyle/>
          <a:p>
            <a:r>
              <a:rPr lang="en-US" b="1" i="0" dirty="0"/>
              <a:t>Threat Mitigation Configuration – Templates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87EBDA-EE2E-47EF-840B-9E12C49BB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295" y="1886426"/>
            <a:ext cx="6223160" cy="128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214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E5F67-AF64-4511-AB9B-393783C087B7}"/>
              </a:ext>
            </a:extLst>
          </p:cNvPr>
          <p:cNvSpPr txBox="1">
            <a:spLocks/>
          </p:cNvSpPr>
          <p:nvPr/>
        </p:nvSpPr>
        <p:spPr>
          <a:xfrm>
            <a:off x="1275556" y="1624001"/>
            <a:ext cx="8415337" cy="3683024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Creating the template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en-US" sz="1400" dirty="0"/>
              <a:t>	</a:t>
            </a:r>
            <a:r>
              <a:rPr lang="en-US" sz="1400" dirty="0">
                <a:latin typeface="Consolas"/>
                <a:ea typeface="Calibri"/>
                <a:cs typeface="Times New Roman"/>
              </a:rPr>
              <a:t>A1(config)#</a:t>
            </a:r>
            <a:r>
              <a:rPr lang="en-US" sz="1400" dirty="0" err="1">
                <a:latin typeface="Consolas"/>
                <a:ea typeface="Calibri"/>
                <a:cs typeface="Times New Roman"/>
              </a:rPr>
              <a:t>slb</a:t>
            </a:r>
            <a:r>
              <a:rPr lang="en-US" sz="1400" dirty="0">
                <a:latin typeface="Consolas"/>
                <a:ea typeface="Calibri"/>
                <a:cs typeface="Times New Roman"/>
              </a:rPr>
              <a:t> template </a:t>
            </a:r>
            <a:r>
              <a:rPr lang="en-US" sz="1400" dirty="0" err="1">
                <a:latin typeface="Consolas"/>
                <a:ea typeface="Calibri"/>
                <a:cs typeface="Times New Roman"/>
              </a:rPr>
              <a:t>waf</a:t>
            </a:r>
            <a:r>
              <a:rPr lang="en-US" sz="1400" dirty="0">
                <a:latin typeface="Consolas"/>
                <a:ea typeface="Calibri"/>
                <a:cs typeface="Times New Roman"/>
              </a:rPr>
              <a:t> &lt;template name&gt;</a:t>
            </a:r>
            <a:endParaRPr lang="en-US" sz="1400" dirty="0">
              <a:latin typeface="Calibri"/>
              <a:ea typeface="Calibri"/>
              <a:cs typeface="Times New Roman"/>
            </a:endParaRPr>
          </a:p>
          <a:p>
            <a:r>
              <a:rPr lang="en-US" dirty="0"/>
              <a:t>Configuring Deployment Mode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en-US" dirty="0"/>
              <a:t>	</a:t>
            </a:r>
            <a:r>
              <a:rPr lang="en-US" sz="1400" dirty="0">
                <a:latin typeface="Consolas"/>
                <a:ea typeface="Calibri"/>
                <a:cs typeface="Times New Roman"/>
              </a:rPr>
              <a:t>A1(config-</a:t>
            </a:r>
            <a:r>
              <a:rPr lang="en-US" sz="1400" dirty="0" err="1">
                <a:latin typeface="Consolas"/>
                <a:ea typeface="Calibri"/>
                <a:cs typeface="Times New Roman"/>
              </a:rPr>
              <a:t>waf</a:t>
            </a:r>
            <a:r>
              <a:rPr lang="en-US" sz="1400" dirty="0">
                <a:latin typeface="Consolas"/>
                <a:ea typeface="Calibri"/>
                <a:cs typeface="Times New Roman"/>
              </a:rPr>
              <a:t>)#deploy-mode ?</a:t>
            </a:r>
            <a:endParaRPr lang="en-US" sz="14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en-US" sz="1400" dirty="0">
                <a:latin typeface="Consolas"/>
                <a:ea typeface="Calibri"/>
                <a:cs typeface="Times New Roman"/>
              </a:rPr>
              <a:t> 	   active    Deploy WAF in active (blocking) mode</a:t>
            </a:r>
            <a:endParaRPr lang="en-US" sz="14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en-US" sz="1400" dirty="0">
                <a:latin typeface="Consolas"/>
                <a:ea typeface="Calibri"/>
                <a:cs typeface="Times New Roman"/>
              </a:rPr>
              <a:t>  	   learning  Deploy WAF in learning mode</a:t>
            </a:r>
            <a:endParaRPr lang="en-US" sz="14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en-US" sz="1400" dirty="0">
                <a:latin typeface="Consolas"/>
                <a:ea typeface="Calibri"/>
                <a:cs typeface="Times New Roman"/>
              </a:rPr>
              <a:t>  	   passive   Deploy WAF in passive (log-only) mode</a:t>
            </a:r>
          </a:p>
          <a:p>
            <a:pPr>
              <a:lnSpc>
                <a:spcPct val="115000"/>
              </a:lnSpc>
            </a:pPr>
            <a:endParaRPr lang="en-US" sz="1400" dirty="0">
              <a:latin typeface="Consolas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 dirty="0">
                <a:ea typeface="Calibri"/>
                <a:cs typeface="Times New Roman"/>
              </a:rPr>
              <a:t>Applying logging template</a:t>
            </a:r>
          </a:p>
          <a:p>
            <a:pPr marL="0" indent="0">
              <a:buNone/>
            </a:pPr>
            <a:r>
              <a:rPr lang="en-US" sz="1400" dirty="0">
                <a:latin typeface="Consolas"/>
                <a:ea typeface="Calibri"/>
                <a:cs typeface="Times New Roman"/>
              </a:rPr>
              <a:t>	</a:t>
            </a:r>
            <a:r>
              <a:rPr lang="en-US" sz="1400" dirty="0">
                <a:solidFill>
                  <a:prstClr val="black"/>
                </a:solidFill>
                <a:latin typeface="Consolas"/>
              </a:rPr>
              <a:t>A1(config-</a:t>
            </a:r>
            <a:r>
              <a:rPr lang="en-US" sz="1400" dirty="0" err="1">
                <a:solidFill>
                  <a:prstClr val="black"/>
                </a:solidFill>
                <a:latin typeface="Consolas"/>
              </a:rPr>
              <a:t>waf</a:t>
            </a:r>
            <a:r>
              <a:rPr lang="en-US" sz="1400" dirty="0">
                <a:solidFill>
                  <a:prstClr val="black"/>
                </a:solidFill>
                <a:latin typeface="Consolas"/>
              </a:rPr>
              <a:t>)#template logging </a:t>
            </a:r>
            <a:r>
              <a:rPr lang="en-US" sz="1400" dirty="0">
                <a:latin typeface="Consolas"/>
                <a:ea typeface="Calibri"/>
                <a:cs typeface="Times New Roman"/>
              </a:rPr>
              <a:t>&lt;template name&gt;</a:t>
            </a:r>
            <a:endParaRPr lang="en-US" sz="1400" dirty="0">
              <a:latin typeface="Calibri"/>
              <a:ea typeface="Calibri"/>
              <a:cs typeface="Times New Roman"/>
            </a:endParaRPr>
          </a:p>
          <a:p>
            <a:endParaRPr lang="en-US" sz="1400" dirty="0">
              <a:solidFill>
                <a:prstClr val="black"/>
              </a:solidFill>
              <a:latin typeface="Consolas"/>
            </a:endParaRPr>
          </a:p>
          <a:p>
            <a:pPr>
              <a:lnSpc>
                <a:spcPct val="115000"/>
              </a:lnSpc>
            </a:pPr>
            <a:endParaRPr lang="en-US" sz="1400" dirty="0">
              <a:latin typeface="Consolas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en-US" sz="1400" dirty="0">
                <a:latin typeface="Consolas"/>
                <a:ea typeface="Calibri"/>
                <a:cs typeface="Times New Roman"/>
              </a:rPr>
              <a:t>	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284989-382E-418F-98C2-069FEB71C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231" y="392807"/>
            <a:ext cx="9488223" cy="456059"/>
          </a:xfrm>
        </p:spPr>
        <p:txBody>
          <a:bodyPr/>
          <a:lstStyle/>
          <a:p>
            <a:r>
              <a:rPr lang="en-US" b="1" i="0" dirty="0"/>
              <a:t>WAF Template CLI Configuration Examples</a:t>
            </a:r>
          </a:p>
        </p:txBody>
      </p:sp>
    </p:spTree>
    <p:extLst>
      <p:ext uri="{BB962C8B-B14F-4D97-AF65-F5344CB8AC3E}">
        <p14:creationId xmlns:p14="http://schemas.microsoft.com/office/powerpoint/2010/main" val="21273745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4CE70-0F84-45B8-A59C-BA9D414D8F7B}"/>
              </a:ext>
            </a:extLst>
          </p:cNvPr>
          <p:cNvSpPr txBox="1">
            <a:spLocks/>
          </p:cNvSpPr>
          <p:nvPr/>
        </p:nvSpPr>
        <p:spPr>
          <a:xfrm>
            <a:off x="509589" y="1479061"/>
            <a:ext cx="11045102" cy="3683024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</a:pPr>
            <a:r>
              <a:rPr lang="en-US" dirty="0">
                <a:ea typeface="Calibri"/>
                <a:cs typeface="Times New Roman"/>
              </a:rPr>
              <a:t>Configuring WAF Settings (SQL Injection example)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A1(config-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waf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)#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sqlia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-check reject ?</a:t>
            </a:r>
          </a:p>
          <a:p>
            <a:pPr marL="0" indent="0"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	   WORD  Name of WAF policy list file</a:t>
            </a:r>
          </a:p>
          <a:p>
            <a:pPr marL="0" indent="0"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	   &lt;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cr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  </a:t>
            </a:r>
            <a:r>
              <a:rPr lang="en-US" sz="1400" dirty="0">
                <a:cs typeface="Consolas" panose="020B0609020204030204" pitchFamily="49" charset="0"/>
              </a:rPr>
              <a:t>Hitting return will apply the default SQL definition file. If a custom file has been created, enter the name</a:t>
            </a:r>
          </a:p>
          <a:p>
            <a:r>
              <a:rPr lang="en-US" dirty="0">
                <a:ea typeface="Calibri"/>
                <a:cs typeface="Times New Roman"/>
              </a:rPr>
              <a:t>Configuring WAF Settings (Credit Card Masking example)</a:t>
            </a:r>
            <a:endParaRPr lang="en-US" dirty="0">
              <a:cs typeface="Consolas" panose="020B0609020204030204" pitchFamily="49" charset="0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en-US" dirty="0"/>
              <a:t>	</a:t>
            </a:r>
            <a:r>
              <a:rPr lang="en-US" sz="1400" dirty="0">
                <a:latin typeface="Consolas"/>
                <a:ea typeface="Calibri"/>
                <a:cs typeface="Times New Roman"/>
              </a:rPr>
              <a:t>A1(config-</a:t>
            </a:r>
            <a:r>
              <a:rPr lang="en-US" sz="1400" dirty="0" err="1">
                <a:latin typeface="Consolas"/>
                <a:ea typeface="Calibri"/>
                <a:cs typeface="Times New Roman"/>
              </a:rPr>
              <a:t>waf</a:t>
            </a:r>
            <a:r>
              <a:rPr lang="en-US" sz="1400" dirty="0">
                <a:latin typeface="Consolas"/>
                <a:ea typeface="Calibri"/>
                <a:cs typeface="Times New Roman"/>
              </a:rPr>
              <a:t>)#</a:t>
            </a:r>
            <a:r>
              <a:rPr lang="en-US" sz="1400" dirty="0" err="1">
                <a:latin typeface="Consolas"/>
                <a:ea typeface="Calibri"/>
                <a:cs typeface="Times New Roman"/>
              </a:rPr>
              <a:t>ccn</a:t>
            </a:r>
            <a:r>
              <a:rPr lang="en-US" sz="1400" dirty="0">
                <a:latin typeface="Consolas"/>
                <a:ea typeface="Calibri"/>
                <a:cs typeface="Times New Roman"/>
              </a:rPr>
              <a:t>-mask ?</a:t>
            </a:r>
            <a:endParaRPr lang="en-US" sz="14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en-US" sz="1400" dirty="0">
                <a:latin typeface="Consolas"/>
                <a:ea typeface="Calibri"/>
                <a:cs typeface="Times New Roman"/>
              </a:rPr>
              <a:t> 	   &lt;</a:t>
            </a:r>
            <a:r>
              <a:rPr lang="en-US" sz="1400" dirty="0" err="1">
                <a:latin typeface="Consolas"/>
                <a:ea typeface="Calibri"/>
                <a:cs typeface="Times New Roman"/>
              </a:rPr>
              <a:t>cr</a:t>
            </a:r>
            <a:r>
              <a:rPr lang="en-US" sz="1400" dirty="0">
                <a:latin typeface="Consolas"/>
                <a:ea typeface="Calibri"/>
                <a:cs typeface="Times New Roman"/>
              </a:rPr>
              <a:t>&gt;</a:t>
            </a:r>
            <a:endParaRPr lang="en-US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 dirty="0">
                <a:latin typeface="Consolas"/>
                <a:ea typeface="Calibri"/>
                <a:cs typeface="Times New Roman"/>
              </a:rPr>
              <a:t> </a:t>
            </a:r>
            <a:r>
              <a:rPr lang="en-US" sz="1600" i="1" dirty="0"/>
              <a:t>See the WAF configuration guide for the full list of template options and features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0AB78FE-FA18-479F-9A3F-5E87C7A72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56" y="472870"/>
            <a:ext cx="9593181" cy="456059"/>
          </a:xfrm>
        </p:spPr>
        <p:txBody>
          <a:bodyPr/>
          <a:lstStyle/>
          <a:p>
            <a:r>
              <a:rPr lang="en-US" b="1" i="0" dirty="0"/>
              <a:t>WAF Template CLI Configuration Examples</a:t>
            </a:r>
          </a:p>
        </p:txBody>
      </p:sp>
    </p:spTree>
    <p:extLst>
      <p:ext uri="{BB962C8B-B14F-4D97-AF65-F5344CB8AC3E}">
        <p14:creationId xmlns:p14="http://schemas.microsoft.com/office/powerpoint/2010/main" val="15465583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CFC7A6-042B-4FAD-B3EE-FC8B2E188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Allowed HTTP</a:t>
            </a:r>
          </a:p>
        </p:txBody>
      </p:sp>
      <p:pic>
        <p:nvPicPr>
          <p:cNvPr id="6" name="Picture 5" descr="Product-Thunder_Hardware.png">
            <a:extLst>
              <a:ext uri="{FF2B5EF4-FFF2-40B4-BE49-F238E27FC236}">
                <a16:creationId xmlns:a16="http://schemas.microsoft.com/office/drawing/2014/main" id="{2EF0323C-4BF3-43AB-82E3-17A992CF66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798" y="3070962"/>
            <a:ext cx="940285" cy="2485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40901A2-590F-4D16-B237-273F0D07DBE1}"/>
              </a:ext>
            </a:extLst>
          </p:cNvPr>
          <p:cNvGrpSpPr/>
          <p:nvPr/>
        </p:nvGrpSpPr>
        <p:grpSpPr>
          <a:xfrm>
            <a:off x="9374460" y="2826492"/>
            <a:ext cx="1031601" cy="737523"/>
            <a:chOff x="3424559" y="3887324"/>
            <a:chExt cx="850392" cy="798506"/>
          </a:xfrm>
        </p:grpSpPr>
        <p:pic>
          <p:nvPicPr>
            <p:cNvPr id="8" name="Picture 7" descr="Server.png">
              <a:extLst>
                <a:ext uri="{FF2B5EF4-FFF2-40B4-BE49-F238E27FC236}">
                  <a16:creationId xmlns:a16="http://schemas.microsoft.com/office/drawing/2014/main" id="{E215DD82-79E2-4BE8-BA8C-1669BD922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3887324"/>
              <a:ext cx="850392" cy="245364"/>
            </a:xfrm>
            <a:prstGeom prst="rect">
              <a:avLst/>
            </a:prstGeom>
          </p:spPr>
        </p:pic>
        <p:pic>
          <p:nvPicPr>
            <p:cNvPr id="9" name="Picture 8" descr="Server.png">
              <a:extLst>
                <a:ext uri="{FF2B5EF4-FFF2-40B4-BE49-F238E27FC236}">
                  <a16:creationId xmlns:a16="http://schemas.microsoft.com/office/drawing/2014/main" id="{7DF5417E-54C6-43CD-96E8-30B32EBBA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163895"/>
              <a:ext cx="850392" cy="245364"/>
            </a:xfrm>
            <a:prstGeom prst="rect">
              <a:avLst/>
            </a:prstGeom>
          </p:spPr>
        </p:pic>
        <p:pic>
          <p:nvPicPr>
            <p:cNvPr id="10" name="Picture 9" descr="Server.png">
              <a:extLst>
                <a:ext uri="{FF2B5EF4-FFF2-40B4-BE49-F238E27FC236}">
                  <a16:creationId xmlns:a16="http://schemas.microsoft.com/office/drawing/2014/main" id="{653D4318-8946-4B77-A297-456F9CF04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440466"/>
              <a:ext cx="850392" cy="245364"/>
            </a:xfrm>
            <a:prstGeom prst="rect">
              <a:avLst/>
            </a:prstGeom>
          </p:spPr>
        </p:pic>
      </p:grpSp>
      <p:pic>
        <p:nvPicPr>
          <p:cNvPr id="11" name="Picture 10" descr="Internet.png">
            <a:extLst>
              <a:ext uri="{FF2B5EF4-FFF2-40B4-BE49-F238E27FC236}">
                <a16:creationId xmlns:a16="http://schemas.microsoft.com/office/drawing/2014/main" id="{3C26AFFA-484C-48C7-B72C-71582F305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181" y="2805644"/>
            <a:ext cx="1041194" cy="779216"/>
          </a:xfrm>
          <a:prstGeom prst="rect">
            <a:avLst/>
          </a:prstGeom>
        </p:spPr>
      </p:pic>
      <p:pic>
        <p:nvPicPr>
          <p:cNvPr id="12" name="Picture 11" descr="Router_1.png">
            <a:extLst>
              <a:ext uri="{FF2B5EF4-FFF2-40B4-BE49-F238E27FC236}">
                <a16:creationId xmlns:a16="http://schemas.microsoft.com/office/drawing/2014/main" id="{42DA42CD-255D-439C-9474-A905A0A84A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224" y="2972446"/>
            <a:ext cx="445612" cy="445612"/>
          </a:xfrm>
          <a:prstGeom prst="rect">
            <a:avLst/>
          </a:prstGeom>
        </p:spPr>
      </p:pic>
      <p:pic>
        <p:nvPicPr>
          <p:cNvPr id="13" name="Picture 12" descr="User.png">
            <a:extLst>
              <a:ext uri="{FF2B5EF4-FFF2-40B4-BE49-F238E27FC236}">
                <a16:creationId xmlns:a16="http://schemas.microsoft.com/office/drawing/2014/main" id="{6E700D6C-F3D3-4AAB-A2AE-F244666F43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854" y="2890875"/>
            <a:ext cx="445612" cy="60323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5083E5-C863-4DB7-A223-E36D6C04594F}"/>
              </a:ext>
            </a:extLst>
          </p:cNvPr>
          <p:cNvCxnSpPr/>
          <p:nvPr/>
        </p:nvCxnSpPr>
        <p:spPr>
          <a:xfrm>
            <a:off x="1938441" y="3205832"/>
            <a:ext cx="2232025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079F41-7E83-4A6D-A8DE-1EDD22D86272}"/>
              </a:ext>
            </a:extLst>
          </p:cNvPr>
          <p:cNvCxnSpPr/>
          <p:nvPr/>
        </p:nvCxnSpPr>
        <p:spPr>
          <a:xfrm>
            <a:off x="5070578" y="3205832"/>
            <a:ext cx="1116013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33F0959-21A7-45B5-B626-756E44B78254}"/>
              </a:ext>
            </a:extLst>
          </p:cNvPr>
          <p:cNvCxnSpPr/>
          <p:nvPr/>
        </p:nvCxnSpPr>
        <p:spPr>
          <a:xfrm>
            <a:off x="6619978" y="3205832"/>
            <a:ext cx="75382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3B9016-2968-429E-806B-D6D21ED6C1EF}"/>
              </a:ext>
            </a:extLst>
          </p:cNvPr>
          <p:cNvCxnSpPr/>
          <p:nvPr/>
        </p:nvCxnSpPr>
        <p:spPr>
          <a:xfrm>
            <a:off x="8314083" y="3205832"/>
            <a:ext cx="107767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8C25963-2263-45A9-AD18-86132448FA61}"/>
              </a:ext>
            </a:extLst>
          </p:cNvPr>
          <p:cNvSpPr txBox="1"/>
          <p:nvPr/>
        </p:nvSpPr>
        <p:spPr>
          <a:xfrm>
            <a:off x="1521476" y="3560508"/>
            <a:ext cx="53436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Client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9439BD-9F5B-45DB-8E9D-CA18D78C8AF5}"/>
              </a:ext>
            </a:extLst>
          </p:cNvPr>
          <p:cNvSpPr txBox="1"/>
          <p:nvPr/>
        </p:nvSpPr>
        <p:spPr>
          <a:xfrm>
            <a:off x="7653725" y="3418058"/>
            <a:ext cx="53436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WAF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729B76-E54A-4FAA-B2EC-3F6796157C06}"/>
              </a:ext>
            </a:extLst>
          </p:cNvPr>
          <p:cNvSpPr txBox="1"/>
          <p:nvPr/>
        </p:nvSpPr>
        <p:spPr>
          <a:xfrm>
            <a:off x="1091953" y="1048392"/>
            <a:ext cx="9942991" cy="17543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IN" sz="1400" dirty="0" err="1">
                <a:ea typeface="Roboto Light" charset="0"/>
                <a:cs typeface="Roboto Light" charset="0"/>
              </a:rPr>
              <a:t>waf</a:t>
            </a:r>
            <a:r>
              <a:rPr lang="en-IN" sz="1400" dirty="0">
                <a:ea typeface="Roboto Light" charset="0"/>
                <a:cs typeface="Roboto Light" charset="0"/>
              </a:rPr>
              <a:t> template waf1</a:t>
            </a:r>
          </a:p>
          <a:p>
            <a:r>
              <a:rPr lang="en-IN" sz="1400" dirty="0">
                <a:ea typeface="Roboto Light" charset="0"/>
                <a:cs typeface="Roboto Light" charset="0"/>
              </a:rPr>
              <a:t>  	allowed-http-methods "GET POST HEAD“</a:t>
            </a:r>
          </a:p>
          <a:p>
            <a:r>
              <a:rPr lang="en-IN" sz="1400" dirty="0">
                <a:ea typeface="Roboto Light" charset="0"/>
                <a:cs typeface="Roboto Light" charset="0"/>
              </a:rPr>
              <a:t> </a:t>
            </a:r>
            <a:r>
              <a:rPr lang="en-IN" sz="1400" dirty="0" err="1">
                <a:ea typeface="Roboto Light" charset="0"/>
                <a:cs typeface="Roboto Light" charset="0"/>
              </a:rPr>
              <a:t>slb</a:t>
            </a:r>
            <a:r>
              <a:rPr lang="en-IN" sz="1400" dirty="0">
                <a:ea typeface="Roboto Light" charset="0"/>
                <a:cs typeface="Roboto Light" charset="0"/>
              </a:rPr>
              <a:t> virtual-server VIP1 20.20.20.1</a:t>
            </a:r>
          </a:p>
          <a:p>
            <a:r>
              <a:rPr lang="en-IN" sz="1400" dirty="0">
                <a:ea typeface="Roboto Light" charset="0"/>
                <a:cs typeface="Roboto Light" charset="0"/>
              </a:rPr>
              <a:t> 	port 80 http</a:t>
            </a:r>
          </a:p>
          <a:p>
            <a:r>
              <a:rPr lang="en-IN" sz="1400" dirty="0">
                <a:ea typeface="Roboto Light" charset="0"/>
                <a:cs typeface="Roboto Light" charset="0"/>
              </a:rPr>
              <a:t> 		template </a:t>
            </a:r>
            <a:r>
              <a:rPr lang="en-IN" sz="1400" dirty="0" err="1">
                <a:ea typeface="Roboto Light" charset="0"/>
                <a:cs typeface="Roboto Light" charset="0"/>
              </a:rPr>
              <a:t>waf</a:t>
            </a:r>
            <a:r>
              <a:rPr lang="en-IN" sz="1400" dirty="0">
                <a:ea typeface="Roboto Light" charset="0"/>
                <a:cs typeface="Roboto Light" charset="0"/>
              </a:rPr>
              <a:t> waf1</a:t>
            </a:r>
          </a:p>
          <a:p>
            <a:r>
              <a:rPr lang="en-IN" sz="1400" dirty="0">
                <a:ea typeface="Roboto Light" charset="0"/>
                <a:cs typeface="Roboto Light" charset="0"/>
              </a:rPr>
              <a:t> 		service-group SG1</a:t>
            </a:r>
          </a:p>
          <a:p>
            <a:pPr marL="0" indent="0">
              <a:buFontTx/>
              <a:buNone/>
            </a:pPr>
            <a:endParaRPr lang="en-IN" sz="2400" spc="0" dirty="0" err="1">
              <a:ea typeface="Roboto Light" charset="0"/>
              <a:cs typeface="Roboto Light" charset="0"/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D7ECB44A-61F3-4EFD-B371-A1BF7A86F4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150021"/>
              </p:ext>
            </p:extLst>
          </p:nvPr>
        </p:nvGraphicFramePr>
        <p:xfrm>
          <a:off x="7573963" y="3683618"/>
          <a:ext cx="609600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604131486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u="none" strike="noStrike" dirty="0">
                          <a:effectLst/>
                        </a:rPr>
                        <a:t>Method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19675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u="none" strike="noStrike" dirty="0">
                          <a:effectLst/>
                        </a:rPr>
                        <a:t>GET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8128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u="none" strike="noStrike" dirty="0">
                          <a:effectLst/>
                        </a:rPr>
                        <a:t>POST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97055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u="none" strike="noStrike" dirty="0">
                          <a:effectLst/>
                        </a:rPr>
                        <a:t>HEAD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099170"/>
                  </a:ext>
                </a:extLst>
              </a:tr>
            </a:tbl>
          </a:graphicData>
        </a:graphic>
      </p:graphicFrame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4A591A3-1141-43E3-A8AD-9925A630A71B}"/>
              </a:ext>
            </a:extLst>
          </p:cNvPr>
          <p:cNvCxnSpPr/>
          <p:nvPr/>
        </p:nvCxnSpPr>
        <p:spPr>
          <a:xfrm flipV="1">
            <a:off x="1938441" y="3070962"/>
            <a:ext cx="5359004" cy="1097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1A50F2B-FAFB-4991-AAAE-8257CBD722F1}"/>
              </a:ext>
            </a:extLst>
          </p:cNvPr>
          <p:cNvCxnSpPr/>
          <p:nvPr/>
        </p:nvCxnSpPr>
        <p:spPr>
          <a:xfrm>
            <a:off x="7653725" y="3337390"/>
            <a:ext cx="0" cy="346228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E8B8917-DC05-4F6C-8B6D-050557389667}"/>
              </a:ext>
            </a:extLst>
          </p:cNvPr>
          <p:cNvCxnSpPr>
            <a:cxnSpLocks/>
          </p:cNvCxnSpPr>
          <p:nvPr/>
        </p:nvCxnSpPr>
        <p:spPr>
          <a:xfrm>
            <a:off x="8421118" y="3073819"/>
            <a:ext cx="863600" cy="263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C78EDB8-6A86-4287-98B6-E97C0D74022A}"/>
              </a:ext>
            </a:extLst>
          </p:cNvPr>
          <p:cNvCxnSpPr/>
          <p:nvPr/>
        </p:nvCxnSpPr>
        <p:spPr>
          <a:xfrm flipV="1">
            <a:off x="1976618" y="3308566"/>
            <a:ext cx="5359004" cy="1097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0994596-B206-4134-8D91-544C2511FC4A}"/>
              </a:ext>
            </a:extLst>
          </p:cNvPr>
          <p:cNvCxnSpPr/>
          <p:nvPr/>
        </p:nvCxnSpPr>
        <p:spPr>
          <a:xfrm>
            <a:off x="8088227" y="3337390"/>
            <a:ext cx="0" cy="346228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ADAE61CF-6DA7-46C9-98BC-1537DDF73C8D}"/>
              </a:ext>
            </a:extLst>
          </p:cNvPr>
          <p:cNvSpPr/>
          <p:nvPr/>
        </p:nvSpPr>
        <p:spPr>
          <a:xfrm>
            <a:off x="6363012" y="2206699"/>
            <a:ext cx="1290713" cy="389140"/>
          </a:xfrm>
          <a:prstGeom prst="wedgeRoundRectCallout">
            <a:avLst>
              <a:gd name="adj1" fmla="val -82833"/>
              <a:gd name="adj2" fmla="val 152718"/>
              <a:gd name="adj3" fmla="val 16667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Https:GET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0348DEC6-03EE-442A-A2E6-055AEF364BA1}"/>
              </a:ext>
            </a:extLst>
          </p:cNvPr>
          <p:cNvSpPr/>
          <p:nvPr/>
        </p:nvSpPr>
        <p:spPr>
          <a:xfrm>
            <a:off x="4895708" y="4495713"/>
            <a:ext cx="1466211" cy="389140"/>
          </a:xfrm>
          <a:prstGeom prst="wedgeRoundRectCallout">
            <a:avLst>
              <a:gd name="adj1" fmla="val -6713"/>
              <a:gd name="adj2" fmla="val -349738"/>
              <a:gd name="adj3" fmla="val 16667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Https:DELETE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5335448B-0B83-4B2E-8AB8-F73860185B59}"/>
              </a:ext>
            </a:extLst>
          </p:cNvPr>
          <p:cNvSpPr/>
          <p:nvPr/>
        </p:nvSpPr>
        <p:spPr>
          <a:xfrm>
            <a:off x="8658648" y="4842683"/>
            <a:ext cx="733106" cy="389140"/>
          </a:xfrm>
          <a:prstGeom prst="wedgeRoundRectCallout">
            <a:avLst>
              <a:gd name="adj1" fmla="val -108222"/>
              <a:gd name="adj2" fmla="val -434731"/>
              <a:gd name="adj3" fmla="val 16667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DROP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C943691-A77F-441A-95CB-1FF5841139B5}"/>
              </a:ext>
            </a:extLst>
          </p:cNvPr>
          <p:cNvSpPr txBox="1"/>
          <p:nvPr/>
        </p:nvSpPr>
        <p:spPr>
          <a:xfrm>
            <a:off x="1282261" y="4898753"/>
            <a:ext cx="323850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IN" sz="1200" dirty="0">
                <a:ea typeface="Roboto Light" charset="0"/>
                <a:cs typeface="Roboto Light" charset="0"/>
              </a:rPr>
              <a:t>Supported Http methods on A10 WAF</a:t>
            </a:r>
            <a:endParaRPr lang="en-IN" sz="1200" spc="0" dirty="0">
              <a:ea typeface="Roboto Light" charset="0"/>
              <a:cs typeface="Roboto Light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D130699-A745-4F7E-8AAB-1DA58B519F8E}"/>
              </a:ext>
            </a:extLst>
          </p:cNvPr>
          <p:cNvSpPr txBox="1"/>
          <p:nvPr/>
        </p:nvSpPr>
        <p:spPr>
          <a:xfrm>
            <a:off x="1379538" y="5437762"/>
            <a:ext cx="984283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200" dirty="0">
                <a:ea typeface="Roboto Light" charset="0"/>
                <a:cs typeface="Roboto Light" charset="0"/>
              </a:rPr>
              <a:t>• GET </a:t>
            </a:r>
          </a:p>
          <a:p>
            <a:pPr>
              <a:lnSpc>
                <a:spcPct val="150000"/>
              </a:lnSpc>
            </a:pPr>
            <a:r>
              <a:rPr lang="en-IN" sz="1200" dirty="0">
                <a:ea typeface="Roboto Light" charset="0"/>
                <a:cs typeface="Roboto Light" charset="0"/>
              </a:rPr>
              <a:t>• POST</a:t>
            </a:r>
          </a:p>
          <a:p>
            <a:pPr>
              <a:lnSpc>
                <a:spcPct val="150000"/>
              </a:lnSpc>
            </a:pPr>
            <a:r>
              <a:rPr lang="en-IN" sz="1200" dirty="0">
                <a:ea typeface="Roboto Light" charset="0"/>
                <a:cs typeface="Roboto Light" charset="0"/>
              </a:rPr>
              <a:t>• HEAD</a:t>
            </a:r>
            <a:endParaRPr lang="en-IN" sz="1200" spc="0" dirty="0">
              <a:ea typeface="Roboto Light" charset="0"/>
              <a:cs typeface="Roboto Light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DA7D17-A00B-4114-8888-8EE10287C3A4}"/>
              </a:ext>
            </a:extLst>
          </p:cNvPr>
          <p:cNvSpPr txBox="1"/>
          <p:nvPr/>
        </p:nvSpPr>
        <p:spPr>
          <a:xfrm>
            <a:off x="2911238" y="5437762"/>
            <a:ext cx="984283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200" dirty="0">
                <a:ea typeface="Roboto Light" charset="0"/>
                <a:cs typeface="Roboto Light" charset="0"/>
              </a:rPr>
              <a:t>• PUT</a:t>
            </a:r>
          </a:p>
          <a:p>
            <a:pPr>
              <a:lnSpc>
                <a:spcPct val="150000"/>
              </a:lnSpc>
            </a:pPr>
            <a:r>
              <a:rPr lang="en-IN" sz="1200" dirty="0">
                <a:ea typeface="Roboto Light" charset="0"/>
                <a:cs typeface="Roboto Light" charset="0"/>
              </a:rPr>
              <a:t>• OPTIONS</a:t>
            </a:r>
          </a:p>
          <a:p>
            <a:pPr>
              <a:lnSpc>
                <a:spcPct val="150000"/>
              </a:lnSpc>
            </a:pPr>
            <a:r>
              <a:rPr lang="en-IN" sz="1200" dirty="0">
                <a:ea typeface="Roboto Light" charset="0"/>
                <a:cs typeface="Roboto Light" charset="0"/>
              </a:rPr>
              <a:t>• DELETE</a:t>
            </a:r>
            <a:endParaRPr lang="en-IN" sz="1200" spc="0" dirty="0">
              <a:ea typeface="Roboto Light" charset="0"/>
              <a:cs typeface="Roboto Light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0291531-E412-4233-9000-7F97603116AE}"/>
              </a:ext>
            </a:extLst>
          </p:cNvPr>
          <p:cNvSpPr txBox="1"/>
          <p:nvPr/>
        </p:nvSpPr>
        <p:spPr>
          <a:xfrm>
            <a:off x="4617943" y="5437762"/>
            <a:ext cx="984283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200" dirty="0">
                <a:ea typeface="Roboto Light" charset="0"/>
                <a:cs typeface="Roboto Light" charset="0"/>
              </a:rPr>
              <a:t>• TRACE</a:t>
            </a:r>
          </a:p>
          <a:p>
            <a:pPr>
              <a:lnSpc>
                <a:spcPct val="150000"/>
              </a:lnSpc>
            </a:pPr>
            <a:r>
              <a:rPr lang="en-IN" sz="1200" dirty="0">
                <a:ea typeface="Roboto Light" charset="0"/>
                <a:cs typeface="Roboto Light" charset="0"/>
              </a:rPr>
              <a:t>• CONNECT</a:t>
            </a:r>
          </a:p>
          <a:p>
            <a:pPr>
              <a:lnSpc>
                <a:spcPct val="150000"/>
              </a:lnSpc>
            </a:pPr>
            <a:r>
              <a:rPr lang="en-IN" sz="1200" dirty="0">
                <a:ea typeface="Roboto Light" charset="0"/>
                <a:cs typeface="Roboto Light" charset="0"/>
              </a:rPr>
              <a:t>• PURGE</a:t>
            </a:r>
            <a:endParaRPr lang="en-IN" sz="1200" spc="0" dirty="0"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17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/>
      <p:bldP spid="40" grpId="0"/>
      <p:bldP spid="41" grpId="0"/>
      <p:bldP spid="4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CFC7A6-042B-4FAD-B3EE-FC8B2E188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SQL Injection</a:t>
            </a:r>
          </a:p>
        </p:txBody>
      </p:sp>
      <p:pic>
        <p:nvPicPr>
          <p:cNvPr id="3" name="Picture 2" descr="Product-Thunder_Hardware.png">
            <a:extLst>
              <a:ext uri="{FF2B5EF4-FFF2-40B4-BE49-F238E27FC236}">
                <a16:creationId xmlns:a16="http://schemas.microsoft.com/office/drawing/2014/main" id="{A2AD24C0-031D-4632-BDE2-B2AF1AF732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798" y="3070962"/>
            <a:ext cx="940285" cy="24858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83FCFA5-9EC5-408E-B4D3-7E5F454B5A75}"/>
              </a:ext>
            </a:extLst>
          </p:cNvPr>
          <p:cNvGrpSpPr/>
          <p:nvPr/>
        </p:nvGrpSpPr>
        <p:grpSpPr>
          <a:xfrm>
            <a:off x="9374460" y="2826492"/>
            <a:ext cx="1031601" cy="737523"/>
            <a:chOff x="3424559" y="3887324"/>
            <a:chExt cx="850392" cy="798506"/>
          </a:xfrm>
        </p:grpSpPr>
        <p:pic>
          <p:nvPicPr>
            <p:cNvPr id="6" name="Picture 5" descr="Server.png">
              <a:extLst>
                <a:ext uri="{FF2B5EF4-FFF2-40B4-BE49-F238E27FC236}">
                  <a16:creationId xmlns:a16="http://schemas.microsoft.com/office/drawing/2014/main" id="{38F21513-A0C4-4D1F-B198-5D3E947CE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3887324"/>
              <a:ext cx="850392" cy="245364"/>
            </a:xfrm>
            <a:prstGeom prst="rect">
              <a:avLst/>
            </a:prstGeom>
          </p:spPr>
        </p:pic>
        <p:pic>
          <p:nvPicPr>
            <p:cNvPr id="7" name="Picture 6" descr="Server.png">
              <a:extLst>
                <a:ext uri="{FF2B5EF4-FFF2-40B4-BE49-F238E27FC236}">
                  <a16:creationId xmlns:a16="http://schemas.microsoft.com/office/drawing/2014/main" id="{B8AC975C-8418-4067-BA45-03F3D5ADB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163895"/>
              <a:ext cx="850392" cy="245364"/>
            </a:xfrm>
            <a:prstGeom prst="rect">
              <a:avLst/>
            </a:prstGeom>
          </p:spPr>
        </p:pic>
        <p:pic>
          <p:nvPicPr>
            <p:cNvPr id="8" name="Picture 7" descr="Server.png">
              <a:extLst>
                <a:ext uri="{FF2B5EF4-FFF2-40B4-BE49-F238E27FC236}">
                  <a16:creationId xmlns:a16="http://schemas.microsoft.com/office/drawing/2014/main" id="{79502E89-6537-4334-BB6B-0ACDB011F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440466"/>
              <a:ext cx="850392" cy="245364"/>
            </a:xfrm>
            <a:prstGeom prst="rect">
              <a:avLst/>
            </a:prstGeom>
          </p:spPr>
        </p:pic>
      </p:grpSp>
      <p:pic>
        <p:nvPicPr>
          <p:cNvPr id="9" name="Picture 8" descr="Internet.png">
            <a:extLst>
              <a:ext uri="{FF2B5EF4-FFF2-40B4-BE49-F238E27FC236}">
                <a16:creationId xmlns:a16="http://schemas.microsoft.com/office/drawing/2014/main" id="{730FFD79-23DB-4364-8936-B1DD51CF81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181" y="2805644"/>
            <a:ext cx="1041194" cy="779216"/>
          </a:xfrm>
          <a:prstGeom prst="rect">
            <a:avLst/>
          </a:prstGeom>
        </p:spPr>
      </p:pic>
      <p:pic>
        <p:nvPicPr>
          <p:cNvPr id="10" name="Picture 9" descr="Router_1.png">
            <a:extLst>
              <a:ext uri="{FF2B5EF4-FFF2-40B4-BE49-F238E27FC236}">
                <a16:creationId xmlns:a16="http://schemas.microsoft.com/office/drawing/2014/main" id="{32C06EC1-F413-4175-83BE-782B6916A0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224" y="2972446"/>
            <a:ext cx="445612" cy="445612"/>
          </a:xfrm>
          <a:prstGeom prst="rect">
            <a:avLst/>
          </a:prstGeom>
        </p:spPr>
      </p:pic>
      <p:pic>
        <p:nvPicPr>
          <p:cNvPr id="11" name="Picture 10" descr="User.png">
            <a:extLst>
              <a:ext uri="{FF2B5EF4-FFF2-40B4-BE49-F238E27FC236}">
                <a16:creationId xmlns:a16="http://schemas.microsoft.com/office/drawing/2014/main" id="{EF60C6F9-EEB3-4927-9AEC-3482A09D31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854" y="2890875"/>
            <a:ext cx="445612" cy="60323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0B9C2A-D56C-491D-8A83-2D9103EEED12}"/>
              </a:ext>
            </a:extLst>
          </p:cNvPr>
          <p:cNvCxnSpPr/>
          <p:nvPr/>
        </p:nvCxnSpPr>
        <p:spPr>
          <a:xfrm>
            <a:off x="1938441" y="3205832"/>
            <a:ext cx="2232025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F7425C-0B94-42C6-A4FE-DA4C68AD982D}"/>
              </a:ext>
            </a:extLst>
          </p:cNvPr>
          <p:cNvCxnSpPr/>
          <p:nvPr/>
        </p:nvCxnSpPr>
        <p:spPr>
          <a:xfrm>
            <a:off x="5070578" y="3205832"/>
            <a:ext cx="1116013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D03A51-0AB9-4FFC-8D3E-5B3A377E666C}"/>
              </a:ext>
            </a:extLst>
          </p:cNvPr>
          <p:cNvCxnSpPr/>
          <p:nvPr/>
        </p:nvCxnSpPr>
        <p:spPr>
          <a:xfrm>
            <a:off x="6619978" y="3205832"/>
            <a:ext cx="75382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F0A685-B87E-4CC1-BBD9-A5764CDA12EF}"/>
              </a:ext>
            </a:extLst>
          </p:cNvPr>
          <p:cNvCxnSpPr/>
          <p:nvPr/>
        </p:nvCxnSpPr>
        <p:spPr>
          <a:xfrm>
            <a:off x="8314083" y="3205832"/>
            <a:ext cx="107767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D1D5CC6-DA24-46D7-BC8B-82FAB5B68169}"/>
              </a:ext>
            </a:extLst>
          </p:cNvPr>
          <p:cNvSpPr txBox="1"/>
          <p:nvPr/>
        </p:nvSpPr>
        <p:spPr>
          <a:xfrm>
            <a:off x="7653725" y="3418058"/>
            <a:ext cx="53436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WAF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39C88F-BC94-45AC-A908-35BF7F0923B2}"/>
              </a:ext>
            </a:extLst>
          </p:cNvPr>
          <p:cNvCxnSpPr/>
          <p:nvPr/>
        </p:nvCxnSpPr>
        <p:spPr>
          <a:xfrm flipV="1">
            <a:off x="1938441" y="3070962"/>
            <a:ext cx="5359004" cy="1097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143632A-864D-46F6-8E4A-BAC179015A3E}"/>
              </a:ext>
            </a:extLst>
          </p:cNvPr>
          <p:cNvCxnSpPr>
            <a:cxnSpLocks/>
          </p:cNvCxnSpPr>
          <p:nvPr/>
        </p:nvCxnSpPr>
        <p:spPr>
          <a:xfrm>
            <a:off x="8088227" y="3337390"/>
            <a:ext cx="0" cy="76064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C1A28F9C-83A1-4B6C-8B1C-48647B25EE54}"/>
              </a:ext>
            </a:extLst>
          </p:cNvPr>
          <p:cNvSpPr/>
          <p:nvPr/>
        </p:nvSpPr>
        <p:spPr>
          <a:xfrm>
            <a:off x="11210851" y="4098030"/>
            <a:ext cx="733106" cy="389140"/>
          </a:xfrm>
          <a:prstGeom prst="wedgeRoundRectCallout">
            <a:avLst>
              <a:gd name="adj1" fmla="val -459853"/>
              <a:gd name="adj2" fmla="val -219750"/>
              <a:gd name="adj3" fmla="val 16667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DROP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EA1DD4-E0D6-43E0-A691-02923AEE325F}"/>
              </a:ext>
            </a:extLst>
          </p:cNvPr>
          <p:cNvSpPr/>
          <p:nvPr/>
        </p:nvSpPr>
        <p:spPr>
          <a:xfrm>
            <a:off x="1938441" y="4098030"/>
            <a:ext cx="8878715" cy="1903913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200" dirty="0"/>
              <a:t>rule1,(?:\%27)|(?:\')|(?:\-\-)|(?:\%23)|(?:#)</a:t>
            </a:r>
          </a:p>
          <a:p>
            <a:endParaRPr lang="en-IN" sz="1200" dirty="0"/>
          </a:p>
          <a:p>
            <a:r>
              <a:rPr lang="en-IN" sz="1200" dirty="0"/>
              <a:t>rule2,(?:(?:\%3D)|(?:=))[^\n]*(?:(?:\%27)|(?:\')|(?:\-\-)|(?:\%3B)|(?:;))</a:t>
            </a:r>
          </a:p>
          <a:p>
            <a:endParaRPr lang="en-IN" sz="1200" dirty="0"/>
          </a:p>
          <a:p>
            <a:r>
              <a:rPr lang="en-IN" sz="1200" dirty="0"/>
              <a:t>rule3,\*/from/\*|\*/insert/\*|\+into\+|\%20into\%20|\*/into/\*| into |into|\*/limit/\*|not123exists\*|\*/</a:t>
            </a:r>
            <a:r>
              <a:rPr lang="en-IN" sz="1200" dirty="0" err="1"/>
              <a:t>radminsuper</a:t>
            </a:r>
            <a:r>
              <a:rPr lang="en-IN" sz="1200" dirty="0"/>
              <a:t>/\*|\*/select/\*|\+select\+|\%20select\%20| select | \+union\+|\%20union\%20|\*/union/\*| union |\*/update/\*|\*/where/\* 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58CA5BCD-EF08-4CD7-98CE-751F60CD35D7}"/>
              </a:ext>
            </a:extLst>
          </p:cNvPr>
          <p:cNvSpPr/>
          <p:nvPr/>
        </p:nvSpPr>
        <p:spPr>
          <a:xfrm>
            <a:off x="2498081" y="1671435"/>
            <a:ext cx="2237362" cy="389140"/>
          </a:xfrm>
          <a:prstGeom prst="wedgeRoundRectCallout">
            <a:avLst>
              <a:gd name="adj1" fmla="val 144018"/>
              <a:gd name="adj2" fmla="val 292706"/>
              <a:gd name="adj3" fmla="val 16667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SQL Query=1001' or 1=1#</a:t>
            </a:r>
          </a:p>
        </p:txBody>
      </p:sp>
    </p:spTree>
    <p:extLst>
      <p:ext uri="{BB962C8B-B14F-4D97-AF65-F5344CB8AC3E}">
        <p14:creationId xmlns:p14="http://schemas.microsoft.com/office/powerpoint/2010/main" val="29964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  <p:bldP spid="2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CFC7A6-042B-4FAD-B3EE-FC8B2E188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Cross-Site Scripting</a:t>
            </a:r>
          </a:p>
        </p:txBody>
      </p:sp>
      <p:pic>
        <p:nvPicPr>
          <p:cNvPr id="3" name="Picture 2" descr="Product-Thunder_Hardware.png">
            <a:extLst>
              <a:ext uri="{FF2B5EF4-FFF2-40B4-BE49-F238E27FC236}">
                <a16:creationId xmlns:a16="http://schemas.microsoft.com/office/drawing/2014/main" id="{A2AD24C0-031D-4632-BDE2-B2AF1AF732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798" y="3070962"/>
            <a:ext cx="940285" cy="24858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83FCFA5-9EC5-408E-B4D3-7E5F454B5A75}"/>
              </a:ext>
            </a:extLst>
          </p:cNvPr>
          <p:cNvGrpSpPr/>
          <p:nvPr/>
        </p:nvGrpSpPr>
        <p:grpSpPr>
          <a:xfrm>
            <a:off x="9374460" y="2826492"/>
            <a:ext cx="1031601" cy="737523"/>
            <a:chOff x="3424559" y="3887324"/>
            <a:chExt cx="850392" cy="798506"/>
          </a:xfrm>
        </p:grpSpPr>
        <p:pic>
          <p:nvPicPr>
            <p:cNvPr id="6" name="Picture 5" descr="Server.png">
              <a:extLst>
                <a:ext uri="{FF2B5EF4-FFF2-40B4-BE49-F238E27FC236}">
                  <a16:creationId xmlns:a16="http://schemas.microsoft.com/office/drawing/2014/main" id="{38F21513-A0C4-4D1F-B198-5D3E947CE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3887324"/>
              <a:ext cx="850392" cy="245364"/>
            </a:xfrm>
            <a:prstGeom prst="rect">
              <a:avLst/>
            </a:prstGeom>
          </p:spPr>
        </p:pic>
        <p:pic>
          <p:nvPicPr>
            <p:cNvPr id="7" name="Picture 6" descr="Server.png">
              <a:extLst>
                <a:ext uri="{FF2B5EF4-FFF2-40B4-BE49-F238E27FC236}">
                  <a16:creationId xmlns:a16="http://schemas.microsoft.com/office/drawing/2014/main" id="{B8AC975C-8418-4067-BA45-03F3D5ADB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163895"/>
              <a:ext cx="850392" cy="245364"/>
            </a:xfrm>
            <a:prstGeom prst="rect">
              <a:avLst/>
            </a:prstGeom>
          </p:spPr>
        </p:pic>
        <p:pic>
          <p:nvPicPr>
            <p:cNvPr id="8" name="Picture 7" descr="Server.png">
              <a:extLst>
                <a:ext uri="{FF2B5EF4-FFF2-40B4-BE49-F238E27FC236}">
                  <a16:creationId xmlns:a16="http://schemas.microsoft.com/office/drawing/2014/main" id="{79502E89-6537-4334-BB6B-0ACDB011F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440466"/>
              <a:ext cx="850392" cy="245364"/>
            </a:xfrm>
            <a:prstGeom prst="rect">
              <a:avLst/>
            </a:prstGeom>
          </p:spPr>
        </p:pic>
      </p:grpSp>
      <p:pic>
        <p:nvPicPr>
          <p:cNvPr id="9" name="Picture 8" descr="Internet.png">
            <a:extLst>
              <a:ext uri="{FF2B5EF4-FFF2-40B4-BE49-F238E27FC236}">
                <a16:creationId xmlns:a16="http://schemas.microsoft.com/office/drawing/2014/main" id="{730FFD79-23DB-4364-8936-B1DD51CF81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181" y="2805644"/>
            <a:ext cx="1041194" cy="779216"/>
          </a:xfrm>
          <a:prstGeom prst="rect">
            <a:avLst/>
          </a:prstGeom>
        </p:spPr>
      </p:pic>
      <p:pic>
        <p:nvPicPr>
          <p:cNvPr id="10" name="Picture 9" descr="Router_1.png">
            <a:extLst>
              <a:ext uri="{FF2B5EF4-FFF2-40B4-BE49-F238E27FC236}">
                <a16:creationId xmlns:a16="http://schemas.microsoft.com/office/drawing/2014/main" id="{32C06EC1-F413-4175-83BE-782B6916A0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224" y="2972446"/>
            <a:ext cx="445612" cy="445612"/>
          </a:xfrm>
          <a:prstGeom prst="rect">
            <a:avLst/>
          </a:prstGeom>
        </p:spPr>
      </p:pic>
      <p:pic>
        <p:nvPicPr>
          <p:cNvPr id="11" name="Picture 10" descr="User.png">
            <a:extLst>
              <a:ext uri="{FF2B5EF4-FFF2-40B4-BE49-F238E27FC236}">
                <a16:creationId xmlns:a16="http://schemas.microsoft.com/office/drawing/2014/main" id="{EF60C6F9-EEB3-4927-9AEC-3482A09D31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854" y="2890875"/>
            <a:ext cx="445612" cy="60323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0B9C2A-D56C-491D-8A83-2D9103EEED12}"/>
              </a:ext>
            </a:extLst>
          </p:cNvPr>
          <p:cNvCxnSpPr/>
          <p:nvPr/>
        </p:nvCxnSpPr>
        <p:spPr>
          <a:xfrm>
            <a:off x="1938441" y="3205832"/>
            <a:ext cx="2232025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F7425C-0B94-42C6-A4FE-DA4C68AD982D}"/>
              </a:ext>
            </a:extLst>
          </p:cNvPr>
          <p:cNvCxnSpPr/>
          <p:nvPr/>
        </p:nvCxnSpPr>
        <p:spPr>
          <a:xfrm>
            <a:off x="5070578" y="3205832"/>
            <a:ext cx="1116013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D03A51-0AB9-4FFC-8D3E-5B3A377E666C}"/>
              </a:ext>
            </a:extLst>
          </p:cNvPr>
          <p:cNvCxnSpPr/>
          <p:nvPr/>
        </p:nvCxnSpPr>
        <p:spPr>
          <a:xfrm>
            <a:off x="6619978" y="3205832"/>
            <a:ext cx="75382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F0A685-B87E-4CC1-BBD9-A5764CDA12EF}"/>
              </a:ext>
            </a:extLst>
          </p:cNvPr>
          <p:cNvCxnSpPr/>
          <p:nvPr/>
        </p:nvCxnSpPr>
        <p:spPr>
          <a:xfrm>
            <a:off x="8314083" y="3205832"/>
            <a:ext cx="107767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D1D5CC6-DA24-46D7-BC8B-82FAB5B68169}"/>
              </a:ext>
            </a:extLst>
          </p:cNvPr>
          <p:cNvSpPr txBox="1"/>
          <p:nvPr/>
        </p:nvSpPr>
        <p:spPr>
          <a:xfrm>
            <a:off x="7653725" y="3418058"/>
            <a:ext cx="53436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WAF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39C88F-BC94-45AC-A908-35BF7F0923B2}"/>
              </a:ext>
            </a:extLst>
          </p:cNvPr>
          <p:cNvCxnSpPr/>
          <p:nvPr/>
        </p:nvCxnSpPr>
        <p:spPr>
          <a:xfrm flipV="1">
            <a:off x="1938441" y="3070962"/>
            <a:ext cx="5359004" cy="1097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143632A-864D-46F6-8E4A-BAC179015A3E}"/>
              </a:ext>
            </a:extLst>
          </p:cNvPr>
          <p:cNvCxnSpPr>
            <a:cxnSpLocks/>
          </p:cNvCxnSpPr>
          <p:nvPr/>
        </p:nvCxnSpPr>
        <p:spPr>
          <a:xfrm>
            <a:off x="8088227" y="3337390"/>
            <a:ext cx="0" cy="76064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C1A28F9C-83A1-4B6C-8B1C-48647B25EE54}"/>
              </a:ext>
            </a:extLst>
          </p:cNvPr>
          <p:cNvSpPr/>
          <p:nvPr/>
        </p:nvSpPr>
        <p:spPr>
          <a:xfrm>
            <a:off x="11210851" y="4098030"/>
            <a:ext cx="733106" cy="389140"/>
          </a:xfrm>
          <a:prstGeom prst="wedgeRoundRectCallout">
            <a:avLst>
              <a:gd name="adj1" fmla="val -459853"/>
              <a:gd name="adj2" fmla="val -219750"/>
              <a:gd name="adj3" fmla="val 16667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DROP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EA1DD4-E0D6-43E0-A691-02923AEE325F}"/>
              </a:ext>
            </a:extLst>
          </p:cNvPr>
          <p:cNvSpPr/>
          <p:nvPr/>
        </p:nvSpPr>
        <p:spPr>
          <a:xfrm>
            <a:off x="7312835" y="4115877"/>
            <a:ext cx="1310168" cy="1499450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200" dirty="0"/>
              <a:t>------------</a:t>
            </a:r>
          </a:p>
          <a:p>
            <a:r>
              <a:rPr lang="en-IN" sz="1200" dirty="0"/>
              <a:t>o77,onstop</a:t>
            </a:r>
          </a:p>
          <a:p>
            <a:r>
              <a:rPr lang="en-IN" sz="1200" dirty="0"/>
              <a:t>o78,onsubmit</a:t>
            </a:r>
          </a:p>
          <a:p>
            <a:r>
              <a:rPr lang="en-IN" sz="1200" dirty="0"/>
              <a:t>o79,onunload</a:t>
            </a:r>
          </a:p>
          <a:p>
            <a:r>
              <a:rPr lang="en-IN" sz="1200" dirty="0"/>
              <a:t>s1,script</a:t>
            </a:r>
          </a:p>
          <a:p>
            <a:r>
              <a:rPr lang="en-IN" sz="1200" dirty="0"/>
              <a:t>s2,styl</a:t>
            </a:r>
          </a:p>
          <a:p>
            <a:r>
              <a:rPr lang="en-IN" sz="1200" dirty="0"/>
              <a:t>-----------------------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58CA5BCD-EF08-4CD7-98CE-751F60CD35D7}"/>
              </a:ext>
            </a:extLst>
          </p:cNvPr>
          <p:cNvSpPr/>
          <p:nvPr/>
        </p:nvSpPr>
        <p:spPr>
          <a:xfrm>
            <a:off x="1760706" y="1671435"/>
            <a:ext cx="2974737" cy="389140"/>
          </a:xfrm>
          <a:prstGeom prst="wedgeRoundRectCallout">
            <a:avLst>
              <a:gd name="adj1" fmla="val 87984"/>
              <a:gd name="adj2" fmla="val 295206"/>
              <a:gd name="adj3" fmla="val 16667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1200" dirty="0"/>
              <a:t>&lt;script&gt; alert (‘Attacked’) &lt;/script&gt;</a:t>
            </a:r>
          </a:p>
        </p:txBody>
      </p:sp>
    </p:spTree>
    <p:extLst>
      <p:ext uri="{BB962C8B-B14F-4D97-AF65-F5344CB8AC3E}">
        <p14:creationId xmlns:p14="http://schemas.microsoft.com/office/powerpoint/2010/main" val="197565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  <p:bldP spid="2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CFC7A6-042B-4FAD-B3EE-FC8B2E188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Bot Check</a:t>
            </a:r>
          </a:p>
        </p:txBody>
      </p:sp>
      <p:pic>
        <p:nvPicPr>
          <p:cNvPr id="3" name="Picture 2" descr="Product-Thunder_Hardware.png">
            <a:extLst>
              <a:ext uri="{FF2B5EF4-FFF2-40B4-BE49-F238E27FC236}">
                <a16:creationId xmlns:a16="http://schemas.microsoft.com/office/drawing/2014/main" id="{7945730D-A863-4CE7-85BD-B81A91E677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798" y="3070962"/>
            <a:ext cx="940285" cy="24858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D748610-4FF6-45DB-BE9C-DBE57172EF17}"/>
              </a:ext>
            </a:extLst>
          </p:cNvPr>
          <p:cNvGrpSpPr/>
          <p:nvPr/>
        </p:nvGrpSpPr>
        <p:grpSpPr>
          <a:xfrm>
            <a:off x="9374460" y="2826492"/>
            <a:ext cx="1031601" cy="737523"/>
            <a:chOff x="3424559" y="3887324"/>
            <a:chExt cx="850392" cy="798506"/>
          </a:xfrm>
        </p:grpSpPr>
        <p:pic>
          <p:nvPicPr>
            <p:cNvPr id="6" name="Picture 5" descr="Server.png">
              <a:extLst>
                <a:ext uri="{FF2B5EF4-FFF2-40B4-BE49-F238E27FC236}">
                  <a16:creationId xmlns:a16="http://schemas.microsoft.com/office/drawing/2014/main" id="{0A867D05-D92F-482D-A858-F9CBDC795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3887324"/>
              <a:ext cx="850392" cy="245364"/>
            </a:xfrm>
            <a:prstGeom prst="rect">
              <a:avLst/>
            </a:prstGeom>
          </p:spPr>
        </p:pic>
        <p:pic>
          <p:nvPicPr>
            <p:cNvPr id="7" name="Picture 6" descr="Server.png">
              <a:extLst>
                <a:ext uri="{FF2B5EF4-FFF2-40B4-BE49-F238E27FC236}">
                  <a16:creationId xmlns:a16="http://schemas.microsoft.com/office/drawing/2014/main" id="{8332C523-CBCA-4FCD-8EA9-533C78840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163895"/>
              <a:ext cx="850392" cy="245364"/>
            </a:xfrm>
            <a:prstGeom prst="rect">
              <a:avLst/>
            </a:prstGeom>
          </p:spPr>
        </p:pic>
        <p:pic>
          <p:nvPicPr>
            <p:cNvPr id="8" name="Picture 7" descr="Server.png">
              <a:extLst>
                <a:ext uri="{FF2B5EF4-FFF2-40B4-BE49-F238E27FC236}">
                  <a16:creationId xmlns:a16="http://schemas.microsoft.com/office/drawing/2014/main" id="{AC0D6935-A60B-4D9E-B313-0BDF3A3A5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440466"/>
              <a:ext cx="850392" cy="245364"/>
            </a:xfrm>
            <a:prstGeom prst="rect">
              <a:avLst/>
            </a:prstGeom>
          </p:spPr>
        </p:pic>
      </p:grpSp>
      <p:pic>
        <p:nvPicPr>
          <p:cNvPr id="9" name="Picture 8" descr="Internet.png">
            <a:extLst>
              <a:ext uri="{FF2B5EF4-FFF2-40B4-BE49-F238E27FC236}">
                <a16:creationId xmlns:a16="http://schemas.microsoft.com/office/drawing/2014/main" id="{F9893A88-73B0-4DDB-BC01-EEEEEB28C4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181" y="2805644"/>
            <a:ext cx="1041194" cy="779216"/>
          </a:xfrm>
          <a:prstGeom prst="rect">
            <a:avLst/>
          </a:prstGeom>
        </p:spPr>
      </p:pic>
      <p:pic>
        <p:nvPicPr>
          <p:cNvPr id="10" name="Picture 9" descr="Router_1.png">
            <a:extLst>
              <a:ext uri="{FF2B5EF4-FFF2-40B4-BE49-F238E27FC236}">
                <a16:creationId xmlns:a16="http://schemas.microsoft.com/office/drawing/2014/main" id="{53198340-C883-4AA8-93EC-530386A667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224" y="2972446"/>
            <a:ext cx="445612" cy="445612"/>
          </a:xfrm>
          <a:prstGeom prst="rect">
            <a:avLst/>
          </a:prstGeom>
        </p:spPr>
      </p:pic>
      <p:pic>
        <p:nvPicPr>
          <p:cNvPr id="11" name="Picture 10" descr="User.png">
            <a:extLst>
              <a:ext uri="{FF2B5EF4-FFF2-40B4-BE49-F238E27FC236}">
                <a16:creationId xmlns:a16="http://schemas.microsoft.com/office/drawing/2014/main" id="{F65008EA-04B2-462D-A6E1-93C199B44B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854" y="2890875"/>
            <a:ext cx="445612" cy="60323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C72644-0D7A-4FBE-AD16-E87BA514AC35}"/>
              </a:ext>
            </a:extLst>
          </p:cNvPr>
          <p:cNvCxnSpPr/>
          <p:nvPr/>
        </p:nvCxnSpPr>
        <p:spPr>
          <a:xfrm>
            <a:off x="1938441" y="3205832"/>
            <a:ext cx="2232025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C9948E-7FF1-46BA-B05A-AE251F6FAD87}"/>
              </a:ext>
            </a:extLst>
          </p:cNvPr>
          <p:cNvCxnSpPr/>
          <p:nvPr/>
        </p:nvCxnSpPr>
        <p:spPr>
          <a:xfrm>
            <a:off x="5070578" y="3205832"/>
            <a:ext cx="1116013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CECADFF-85BA-450C-9EBA-0AB595A3A7A9}"/>
              </a:ext>
            </a:extLst>
          </p:cNvPr>
          <p:cNvCxnSpPr/>
          <p:nvPr/>
        </p:nvCxnSpPr>
        <p:spPr>
          <a:xfrm>
            <a:off x="6619978" y="3205832"/>
            <a:ext cx="75382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0DF5DA-0689-4A63-B407-C3DE9138526A}"/>
              </a:ext>
            </a:extLst>
          </p:cNvPr>
          <p:cNvCxnSpPr/>
          <p:nvPr/>
        </p:nvCxnSpPr>
        <p:spPr>
          <a:xfrm>
            <a:off x="8314083" y="3205832"/>
            <a:ext cx="107767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FF62383-C69B-4559-B3FF-A1434E6FB109}"/>
              </a:ext>
            </a:extLst>
          </p:cNvPr>
          <p:cNvSpPr txBox="1"/>
          <p:nvPr/>
        </p:nvSpPr>
        <p:spPr>
          <a:xfrm>
            <a:off x="7653725" y="3418058"/>
            <a:ext cx="53436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WAF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149E48B-404D-485B-9205-A85175B64B75}"/>
              </a:ext>
            </a:extLst>
          </p:cNvPr>
          <p:cNvCxnSpPr/>
          <p:nvPr/>
        </p:nvCxnSpPr>
        <p:spPr>
          <a:xfrm flipV="1">
            <a:off x="1938441" y="3070962"/>
            <a:ext cx="5359004" cy="1097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250D0DC-3F15-48F3-BB84-20BA5BD5E8FC}"/>
              </a:ext>
            </a:extLst>
          </p:cNvPr>
          <p:cNvCxnSpPr>
            <a:cxnSpLocks/>
          </p:cNvCxnSpPr>
          <p:nvPr/>
        </p:nvCxnSpPr>
        <p:spPr>
          <a:xfrm>
            <a:off x="8088227" y="3337390"/>
            <a:ext cx="0" cy="76064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276AF12D-BADA-4D4E-B960-84DCFD49EABB}"/>
              </a:ext>
            </a:extLst>
          </p:cNvPr>
          <p:cNvSpPr/>
          <p:nvPr/>
        </p:nvSpPr>
        <p:spPr>
          <a:xfrm>
            <a:off x="11210851" y="4098030"/>
            <a:ext cx="733106" cy="389140"/>
          </a:xfrm>
          <a:prstGeom prst="wedgeRoundRectCallout">
            <a:avLst>
              <a:gd name="adj1" fmla="val -459853"/>
              <a:gd name="adj2" fmla="val -219750"/>
              <a:gd name="adj3" fmla="val 16667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DROP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B11B850-7F30-4E18-8DD4-A4A06597D7DC}"/>
              </a:ext>
            </a:extLst>
          </p:cNvPr>
          <p:cNvSpPr/>
          <p:nvPr/>
        </p:nvSpPr>
        <p:spPr>
          <a:xfrm>
            <a:off x="7312835" y="4115877"/>
            <a:ext cx="1310168" cy="1499450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200" dirty="0"/>
              <a:t>------------</a:t>
            </a:r>
          </a:p>
          <a:p>
            <a:r>
              <a:rPr lang="en-IN" sz="1200" dirty="0"/>
              <a:t>a4,adsarobot</a:t>
            </a:r>
          </a:p>
          <a:p>
            <a:r>
              <a:rPr lang="en-IN" sz="1200" dirty="0"/>
              <a:t>a5,ah-ha</a:t>
            </a:r>
          </a:p>
          <a:p>
            <a:r>
              <a:rPr lang="en-IN" sz="1200" dirty="0"/>
              <a:t>a6,aktuelles</a:t>
            </a:r>
          </a:p>
          <a:p>
            <a:r>
              <a:rPr lang="en-IN" sz="1200" dirty="0"/>
              <a:t>a7,alexibot</a:t>
            </a:r>
          </a:p>
          <a:p>
            <a:r>
              <a:rPr lang="en-IN" sz="1200" dirty="0"/>
              <a:t>a8,almaden     ------------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04373BDB-7A49-4F2A-AE76-6E61FB52082C}"/>
              </a:ext>
            </a:extLst>
          </p:cNvPr>
          <p:cNvSpPr/>
          <p:nvPr/>
        </p:nvSpPr>
        <p:spPr>
          <a:xfrm>
            <a:off x="1760706" y="1671435"/>
            <a:ext cx="2974737" cy="389140"/>
          </a:xfrm>
          <a:prstGeom prst="wedgeRoundRectCallout">
            <a:avLst>
              <a:gd name="adj1" fmla="val 87984"/>
              <a:gd name="adj2" fmla="val 295206"/>
              <a:gd name="adj3" fmla="val 16667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1200" dirty="0" err="1"/>
              <a:t>User_Agent</a:t>
            </a:r>
            <a:r>
              <a:rPr lang="en-US" sz="1200" dirty="0"/>
              <a:t> = </a:t>
            </a:r>
            <a:r>
              <a:rPr lang="en-IN" sz="1200" dirty="0" err="1"/>
              <a:t>alexibot</a:t>
            </a:r>
            <a:endParaRPr lang="en-IN" sz="1200" dirty="0"/>
          </a:p>
        </p:txBody>
      </p:sp>
    </p:spTree>
    <p:extLst>
      <p:ext uri="{BB962C8B-B14F-4D97-AF65-F5344CB8AC3E}">
        <p14:creationId xmlns:p14="http://schemas.microsoft.com/office/powerpoint/2010/main" val="106219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CFC7A6-042B-4FAD-B3EE-FC8B2E188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CSRF :- Example</a:t>
            </a:r>
          </a:p>
        </p:txBody>
      </p:sp>
      <p:pic>
        <p:nvPicPr>
          <p:cNvPr id="3" name="Picture 2" descr="Infected Application.png">
            <a:extLst>
              <a:ext uri="{FF2B5EF4-FFF2-40B4-BE49-F238E27FC236}">
                <a16:creationId xmlns:a16="http://schemas.microsoft.com/office/drawing/2014/main" id="{5CF9EDB2-F365-44D9-A12F-5421CBA5A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8783" y="1643236"/>
            <a:ext cx="378009" cy="378009"/>
          </a:xfrm>
          <a:prstGeom prst="rect">
            <a:avLst/>
          </a:prstGeom>
        </p:spPr>
      </p:pic>
      <p:pic>
        <p:nvPicPr>
          <p:cNvPr id="4" name="Picture 3" descr="User.png">
            <a:extLst>
              <a:ext uri="{FF2B5EF4-FFF2-40B4-BE49-F238E27FC236}">
                <a16:creationId xmlns:a16="http://schemas.microsoft.com/office/drawing/2014/main" id="{C852F9ED-577C-4C82-8D60-B376BC8643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2988" y="3070580"/>
            <a:ext cx="465328" cy="629920"/>
          </a:xfrm>
          <a:prstGeom prst="rect">
            <a:avLst/>
          </a:prstGeom>
        </p:spPr>
      </p:pic>
      <p:pic>
        <p:nvPicPr>
          <p:cNvPr id="7" name="Picture 6" descr="Server.png">
            <a:extLst>
              <a:ext uri="{FF2B5EF4-FFF2-40B4-BE49-F238E27FC236}">
                <a16:creationId xmlns:a16="http://schemas.microsoft.com/office/drawing/2014/main" id="{7898ADB9-82E2-4A4F-9240-2176CAA7CA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635" y="2030465"/>
            <a:ext cx="1133856" cy="327152"/>
          </a:xfrm>
          <a:prstGeom prst="rect">
            <a:avLst/>
          </a:prstGeom>
        </p:spPr>
      </p:pic>
      <p:pic>
        <p:nvPicPr>
          <p:cNvPr id="8" name="Picture 7" descr="Server.png">
            <a:extLst>
              <a:ext uri="{FF2B5EF4-FFF2-40B4-BE49-F238E27FC236}">
                <a16:creationId xmlns:a16="http://schemas.microsoft.com/office/drawing/2014/main" id="{2FFD0485-6B08-43C0-A70D-E225F620FF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635" y="4887612"/>
            <a:ext cx="1133856" cy="327152"/>
          </a:xfrm>
          <a:prstGeom prst="rect">
            <a:avLst/>
          </a:prstGeom>
        </p:spPr>
      </p:pic>
      <p:pic>
        <p:nvPicPr>
          <p:cNvPr id="9" name="Picture 8" descr="Internet.png">
            <a:extLst>
              <a:ext uri="{FF2B5EF4-FFF2-40B4-BE49-F238E27FC236}">
                <a16:creationId xmlns:a16="http://schemas.microsoft.com/office/drawing/2014/main" id="{80D6C034-DA94-4BA4-AC18-C670A3F8B4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9810" y="3141485"/>
            <a:ext cx="1041194" cy="77921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3C2704-4748-41BC-B48A-CC09B6E5DBE8}"/>
              </a:ext>
            </a:extLst>
          </p:cNvPr>
          <p:cNvSpPr/>
          <p:nvPr/>
        </p:nvSpPr>
        <p:spPr>
          <a:xfrm>
            <a:off x="7616635" y="2030465"/>
            <a:ext cx="1133856" cy="327152"/>
          </a:xfrm>
          <a:prstGeom prst="roundRect">
            <a:avLst/>
          </a:prstGeom>
          <a:solidFill>
            <a:srgbClr val="FF0000">
              <a:alpha val="57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409DDC-BA78-431E-8302-BB823D5BF8A4}"/>
              </a:ext>
            </a:extLst>
          </p:cNvPr>
          <p:cNvSpPr txBox="1"/>
          <p:nvPr/>
        </p:nvSpPr>
        <p:spPr>
          <a:xfrm>
            <a:off x="7490295" y="2372581"/>
            <a:ext cx="1418927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600" dirty="0">
                <a:ea typeface="Roboto Light" charset="0"/>
                <a:cs typeface="Roboto Light" charset="0"/>
              </a:rPr>
              <a:t>a</a:t>
            </a:r>
            <a:r>
              <a:rPr lang="en-IN" sz="1600" spc="0" dirty="0">
                <a:ea typeface="Roboto Light" charset="0"/>
                <a:cs typeface="Roboto Light" charset="0"/>
              </a:rPr>
              <a:t>ttacker.com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5C5A91-CAB3-49B6-B1A9-211A2E2CFC01}"/>
              </a:ext>
            </a:extLst>
          </p:cNvPr>
          <p:cNvSpPr txBox="1"/>
          <p:nvPr/>
        </p:nvSpPr>
        <p:spPr>
          <a:xfrm>
            <a:off x="7653956" y="5214764"/>
            <a:ext cx="1418927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600" dirty="0">
                <a:ea typeface="Roboto Light" charset="0"/>
                <a:cs typeface="Roboto Light" charset="0"/>
              </a:rPr>
              <a:t>bank</a:t>
            </a:r>
            <a:r>
              <a:rPr lang="en-IN" sz="1600" spc="0" dirty="0">
                <a:ea typeface="Roboto Light" charset="0"/>
                <a:cs typeface="Roboto Light" charset="0"/>
              </a:rPr>
              <a:t>.com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D16196F-2378-41BB-A316-6A25F3D66564}"/>
              </a:ext>
            </a:extLst>
          </p:cNvPr>
          <p:cNvSpPr/>
          <p:nvPr/>
        </p:nvSpPr>
        <p:spPr>
          <a:xfrm>
            <a:off x="3212757" y="3552036"/>
            <a:ext cx="4460789" cy="1309209"/>
          </a:xfrm>
          <a:custGeom>
            <a:avLst/>
            <a:gdLst>
              <a:gd name="connsiteX0" fmla="*/ 0 w 4460789"/>
              <a:gd name="connsiteY0" fmla="*/ 6709 h 1205314"/>
              <a:gd name="connsiteX1" fmla="*/ 2582562 w 4460789"/>
              <a:gd name="connsiteY1" fmla="*/ 179704 h 1205314"/>
              <a:gd name="connsiteX2" fmla="*/ 4460789 w 4460789"/>
              <a:gd name="connsiteY2" fmla="*/ 1205314 h 1205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60789" h="1205314">
                <a:moveTo>
                  <a:pt x="0" y="6709"/>
                </a:moveTo>
                <a:cubicBezTo>
                  <a:pt x="919548" y="-6677"/>
                  <a:pt x="1839097" y="-20063"/>
                  <a:pt x="2582562" y="179704"/>
                </a:cubicBezTo>
                <a:cubicBezTo>
                  <a:pt x="3326027" y="379471"/>
                  <a:pt x="3893408" y="792392"/>
                  <a:pt x="4460789" y="1205314"/>
                </a:cubicBezTo>
              </a:path>
            </a:pathLst>
          </a:custGeom>
          <a:noFill/>
          <a:ln w="76200">
            <a:solidFill>
              <a:srgbClr val="00B05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67E505B-9A02-4942-AE5F-499C0AB4BEB2}"/>
              </a:ext>
            </a:extLst>
          </p:cNvPr>
          <p:cNvSpPr/>
          <p:nvPr/>
        </p:nvSpPr>
        <p:spPr>
          <a:xfrm flipV="1">
            <a:off x="3212757" y="2383985"/>
            <a:ext cx="4559643" cy="1029534"/>
          </a:xfrm>
          <a:custGeom>
            <a:avLst/>
            <a:gdLst>
              <a:gd name="connsiteX0" fmla="*/ 0 w 4460789"/>
              <a:gd name="connsiteY0" fmla="*/ 6709 h 1205314"/>
              <a:gd name="connsiteX1" fmla="*/ 2582562 w 4460789"/>
              <a:gd name="connsiteY1" fmla="*/ 179704 h 1205314"/>
              <a:gd name="connsiteX2" fmla="*/ 4460789 w 4460789"/>
              <a:gd name="connsiteY2" fmla="*/ 1205314 h 1205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60789" h="1205314">
                <a:moveTo>
                  <a:pt x="0" y="6709"/>
                </a:moveTo>
                <a:cubicBezTo>
                  <a:pt x="919548" y="-6677"/>
                  <a:pt x="1839097" y="-20063"/>
                  <a:pt x="2582562" y="179704"/>
                </a:cubicBezTo>
                <a:cubicBezTo>
                  <a:pt x="3326027" y="379471"/>
                  <a:pt x="3893408" y="792392"/>
                  <a:pt x="4460789" y="1205314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AC1AC60-F2C7-496A-BF47-6BCC991F3E55}"/>
              </a:ext>
            </a:extLst>
          </p:cNvPr>
          <p:cNvCxnSpPr/>
          <p:nvPr/>
        </p:nvCxnSpPr>
        <p:spPr>
          <a:xfrm flipV="1">
            <a:off x="3308496" y="2243751"/>
            <a:ext cx="4269309" cy="10379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7C9C66D-3AA4-4E5F-83FA-623444F55A0E}"/>
              </a:ext>
            </a:extLst>
          </p:cNvPr>
          <p:cNvCxnSpPr/>
          <p:nvPr/>
        </p:nvCxnSpPr>
        <p:spPr>
          <a:xfrm flipV="1">
            <a:off x="3264741" y="2135318"/>
            <a:ext cx="4269309" cy="1037968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CCDEB5E-22C3-4470-932D-6FBCC13DDD36}"/>
              </a:ext>
            </a:extLst>
          </p:cNvPr>
          <p:cNvSpPr txBox="1"/>
          <p:nvPr/>
        </p:nvSpPr>
        <p:spPr>
          <a:xfrm rot="20813893">
            <a:off x="3390066" y="2300286"/>
            <a:ext cx="401865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sz="1000" dirty="0">
                <a:ea typeface="Roboto Light" charset="0"/>
                <a:cs typeface="Roboto Light" charset="0"/>
              </a:rPr>
              <a:t>&lt;img src ="http://bank.com/transfer.cgi?amt=9999&amp;to=attacker"&gt;</a:t>
            </a:r>
            <a:endParaRPr lang="en-IN" sz="1000" spc="0" dirty="0" err="1">
              <a:ea typeface="Roboto Light" charset="0"/>
              <a:cs typeface="Roboto Light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0EE278-3E49-4EAB-95D8-B945513E94ED}"/>
              </a:ext>
            </a:extLst>
          </p:cNvPr>
          <p:cNvSpPr/>
          <p:nvPr/>
        </p:nvSpPr>
        <p:spPr>
          <a:xfrm>
            <a:off x="2445941" y="2998781"/>
            <a:ext cx="736213" cy="1029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5" name="Picture 24" descr="Infected User.png">
            <a:extLst>
              <a:ext uri="{FF2B5EF4-FFF2-40B4-BE49-F238E27FC236}">
                <a16:creationId xmlns:a16="http://schemas.microsoft.com/office/drawing/2014/main" id="{57498BBC-393A-4DCD-808B-C99E950F37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021" y="3065473"/>
            <a:ext cx="554736" cy="627888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12FF975-0B23-4D98-BA0C-41F97917326D}"/>
              </a:ext>
            </a:extLst>
          </p:cNvPr>
          <p:cNvCxnSpPr>
            <a:cxnSpLocks/>
          </p:cNvCxnSpPr>
          <p:nvPr/>
        </p:nvCxnSpPr>
        <p:spPr>
          <a:xfrm>
            <a:off x="3308496" y="3680269"/>
            <a:ext cx="4192442" cy="128878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58C9228-EEDE-4595-919D-FB3D5F62BCC4}"/>
              </a:ext>
            </a:extLst>
          </p:cNvPr>
          <p:cNvSpPr txBox="1"/>
          <p:nvPr/>
        </p:nvSpPr>
        <p:spPr>
          <a:xfrm rot="1029759">
            <a:off x="3199902" y="4308950"/>
            <a:ext cx="401865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sz="1000" dirty="0">
                <a:ea typeface="Roboto Light" charset="0"/>
                <a:cs typeface="Roboto Light" charset="0"/>
              </a:rPr>
              <a:t>&lt;img src ="http://bank.com/transfer.cgi?amt=9999&amp;to=attacker"&gt;</a:t>
            </a:r>
            <a:endParaRPr lang="en-IN" sz="1000" spc="0" dirty="0" err="1"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4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 animBg="1"/>
      <p:bldP spid="3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CFC7A6-042B-4FAD-B3EE-FC8B2E188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CSRF Protection :- </a:t>
            </a:r>
            <a:r>
              <a:rPr lang="en-IN" b="1" i="0" dirty="0" err="1"/>
              <a:t>Referer</a:t>
            </a:r>
            <a:r>
              <a:rPr lang="en-IN" b="1" i="0" dirty="0"/>
              <a:t> Check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AB3DA9-12DF-4727-A0A8-9EA5A058A191}"/>
              </a:ext>
            </a:extLst>
          </p:cNvPr>
          <p:cNvSpPr txBox="1"/>
          <p:nvPr/>
        </p:nvSpPr>
        <p:spPr>
          <a:xfrm>
            <a:off x="604604" y="1304925"/>
            <a:ext cx="10800682" cy="224676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IN" sz="1400" dirty="0"/>
              <a:t>GET /</a:t>
            </a:r>
            <a:r>
              <a:rPr lang="de-DE" sz="1400" dirty="0">
                <a:ea typeface="Roboto Light" charset="0"/>
                <a:cs typeface="Roboto Light" charset="0"/>
              </a:rPr>
              <a:t> transfer.cgi?amt=9999&amp;to=attacker </a:t>
            </a:r>
            <a:r>
              <a:rPr lang="en-IN" sz="1400" dirty="0"/>
              <a:t>HTTP/1.1</a:t>
            </a:r>
          </a:p>
          <a:p>
            <a:r>
              <a:rPr lang="en-IN" sz="1400" dirty="0"/>
              <a:t>Host: bank.com</a:t>
            </a:r>
          </a:p>
          <a:p>
            <a:r>
              <a:rPr lang="en-IN" sz="1400" dirty="0"/>
              <a:t>User-Agent: Mozilla/5.0 (Windows; U; Windows NT 5.1; </a:t>
            </a:r>
            <a:r>
              <a:rPr lang="en-IN" sz="1400" dirty="0" err="1"/>
              <a:t>en</a:t>
            </a:r>
            <a:r>
              <a:rPr lang="en-IN" sz="1400" dirty="0"/>
              <a:t>-US; rv:1.6) Gecko/20040113</a:t>
            </a:r>
          </a:p>
          <a:p>
            <a:r>
              <a:rPr lang="en-IN" sz="1400" dirty="0"/>
              <a:t>Accept: text/</a:t>
            </a:r>
            <a:r>
              <a:rPr lang="en-IN" sz="1400" dirty="0" err="1"/>
              <a:t>xml,application</a:t>
            </a:r>
            <a:r>
              <a:rPr lang="en-IN" sz="1400" dirty="0"/>
              <a:t>/</a:t>
            </a:r>
            <a:r>
              <a:rPr lang="en-IN" sz="1400" dirty="0" err="1"/>
              <a:t>xml,application</a:t>
            </a:r>
            <a:r>
              <a:rPr lang="en-IN" sz="1400" dirty="0"/>
              <a:t>/</a:t>
            </a:r>
            <a:r>
              <a:rPr lang="en-IN" sz="1400" dirty="0" err="1"/>
              <a:t>xhtml+xml,text</a:t>
            </a:r>
            <a:r>
              <a:rPr lang="en-IN" sz="1400" dirty="0"/>
              <a:t>/</a:t>
            </a:r>
            <a:r>
              <a:rPr lang="en-IN" sz="1400" dirty="0" err="1"/>
              <a:t>html;q</a:t>
            </a:r>
            <a:r>
              <a:rPr lang="en-IN" sz="1400" dirty="0"/>
              <a:t>=0.9,text/</a:t>
            </a:r>
            <a:r>
              <a:rPr lang="en-IN" sz="1400" dirty="0" err="1"/>
              <a:t>plain;q</a:t>
            </a:r>
            <a:r>
              <a:rPr lang="en-IN" sz="1400" dirty="0"/>
              <a:t>=0.8,image/</a:t>
            </a:r>
            <a:r>
              <a:rPr lang="en-IN" sz="1400" dirty="0" err="1"/>
              <a:t>png,image</a:t>
            </a:r>
            <a:r>
              <a:rPr lang="en-IN" sz="1400" dirty="0"/>
              <a:t>/</a:t>
            </a:r>
            <a:r>
              <a:rPr lang="en-IN" sz="1400" dirty="0" err="1"/>
              <a:t>jpeg,image</a:t>
            </a:r>
            <a:r>
              <a:rPr lang="en-IN" sz="1400" dirty="0"/>
              <a:t>/</a:t>
            </a:r>
            <a:r>
              <a:rPr lang="en-IN" sz="1400" dirty="0" err="1"/>
              <a:t>gif;q</a:t>
            </a:r>
            <a:r>
              <a:rPr lang="en-IN" sz="1400" dirty="0"/>
              <a:t>=0.2,*/*;q=0.1</a:t>
            </a:r>
          </a:p>
          <a:p>
            <a:r>
              <a:rPr lang="en-IN" sz="1400" dirty="0"/>
              <a:t>Accept-Language: </a:t>
            </a:r>
            <a:r>
              <a:rPr lang="en-IN" sz="1400" dirty="0" err="1"/>
              <a:t>en-us,en;q</a:t>
            </a:r>
            <a:r>
              <a:rPr lang="en-IN" sz="1400" dirty="0"/>
              <a:t>=0.5</a:t>
            </a:r>
          </a:p>
          <a:p>
            <a:r>
              <a:rPr lang="en-IN" sz="1400" dirty="0"/>
              <a:t>Accept-Encoding: </a:t>
            </a:r>
            <a:r>
              <a:rPr lang="en-IN" sz="1400" dirty="0" err="1"/>
              <a:t>gzip,deflate</a:t>
            </a:r>
            <a:endParaRPr lang="en-IN" sz="1400" dirty="0"/>
          </a:p>
          <a:p>
            <a:r>
              <a:rPr lang="en-IN" sz="1400" dirty="0"/>
              <a:t>Accept-Charset: ISO-8859-1,utf-8;q=0.7,*;q=0.7</a:t>
            </a:r>
          </a:p>
          <a:p>
            <a:r>
              <a:rPr lang="en-IN" sz="1400" dirty="0"/>
              <a:t>Keep-Alive: 300</a:t>
            </a:r>
          </a:p>
          <a:p>
            <a:r>
              <a:rPr lang="en-IN" sz="1400" dirty="0"/>
              <a:t>Connection: keep-alive</a:t>
            </a:r>
          </a:p>
          <a:p>
            <a:r>
              <a:rPr lang="en-IN" sz="1400" dirty="0" err="1"/>
              <a:t>Referer</a:t>
            </a:r>
            <a:r>
              <a:rPr lang="en-IN" sz="1400" dirty="0"/>
              <a:t>: http://</a:t>
            </a:r>
            <a:r>
              <a:rPr lang="en-IN" sz="1400" b="1" dirty="0">
                <a:solidFill>
                  <a:srgbClr val="FF0000"/>
                </a:solidFill>
              </a:rPr>
              <a:t>attacker.com</a:t>
            </a:r>
            <a:r>
              <a:rPr lang="en-IN" sz="1400" dirty="0"/>
              <a:t>/image.html</a:t>
            </a:r>
            <a:endParaRPr lang="en-IN" sz="1400" spc="0" dirty="0">
              <a:ea typeface="Roboto Light" charset="0"/>
              <a:cs typeface="Roboto L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9E5630-AB7B-401C-97B7-8609370F6D50}"/>
              </a:ext>
            </a:extLst>
          </p:cNvPr>
          <p:cNvSpPr txBox="1"/>
          <p:nvPr/>
        </p:nvSpPr>
        <p:spPr>
          <a:xfrm>
            <a:off x="741405" y="3626276"/>
            <a:ext cx="1097280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IN" sz="2400" dirty="0" err="1">
                <a:ea typeface="Roboto Light" charset="0"/>
                <a:cs typeface="Roboto Light" charset="0"/>
              </a:rPr>
              <a:t>waf</a:t>
            </a:r>
            <a:r>
              <a:rPr lang="en-IN" sz="2400" dirty="0">
                <a:ea typeface="Roboto Light" charset="0"/>
                <a:cs typeface="Roboto Light" charset="0"/>
              </a:rPr>
              <a:t> template waf1</a:t>
            </a:r>
          </a:p>
          <a:p>
            <a:r>
              <a:rPr lang="en-IN" sz="2400" dirty="0">
                <a:ea typeface="Roboto Light" charset="0"/>
                <a:cs typeface="Roboto Light" charset="0"/>
              </a:rPr>
              <a:t>   </a:t>
            </a:r>
            <a:r>
              <a:rPr lang="en-IN" sz="2400" dirty="0" err="1">
                <a:ea typeface="Roboto Light" charset="0"/>
                <a:cs typeface="Roboto Light" charset="0"/>
              </a:rPr>
              <a:t>referer</a:t>
            </a:r>
            <a:r>
              <a:rPr lang="en-IN" sz="2400" dirty="0">
                <a:ea typeface="Roboto Light" charset="0"/>
                <a:cs typeface="Roboto Light" charset="0"/>
              </a:rPr>
              <a:t>-check enable </a:t>
            </a:r>
            <a:r>
              <a:rPr lang="en-IN" sz="2400" dirty="0" err="1">
                <a:ea typeface="Roboto Light" charset="0"/>
                <a:cs typeface="Roboto Light" charset="0"/>
              </a:rPr>
              <a:t>bank.com,partner.bank.com</a:t>
            </a:r>
            <a:r>
              <a:rPr lang="en-IN" sz="2400" dirty="0">
                <a:ea typeface="Roboto Light" charset="0"/>
                <a:cs typeface="Roboto Light" charset="0"/>
              </a:rPr>
              <a:t> www.bank.com/homepage</a:t>
            </a:r>
            <a:endParaRPr lang="en-IN" sz="2400" spc="0" dirty="0">
              <a:ea typeface="Roboto Light" charset="0"/>
              <a:cs typeface="Roboto Light" charset="0"/>
            </a:endParaRPr>
          </a:p>
        </p:txBody>
      </p:sp>
      <p:pic>
        <p:nvPicPr>
          <p:cNvPr id="6" name="Picture 5" descr="Product-Thunder_Hardware.png">
            <a:extLst>
              <a:ext uri="{FF2B5EF4-FFF2-40B4-BE49-F238E27FC236}">
                <a16:creationId xmlns:a16="http://schemas.microsoft.com/office/drawing/2014/main" id="{0F8EAEF6-32B6-42CE-94E1-C93172D6B5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440" y="5208681"/>
            <a:ext cx="940285" cy="2485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7664D75-DA87-4917-B5CD-D3AD406990E2}"/>
              </a:ext>
            </a:extLst>
          </p:cNvPr>
          <p:cNvGrpSpPr/>
          <p:nvPr/>
        </p:nvGrpSpPr>
        <p:grpSpPr>
          <a:xfrm>
            <a:off x="8714102" y="4964211"/>
            <a:ext cx="1031601" cy="737523"/>
            <a:chOff x="3424559" y="3887324"/>
            <a:chExt cx="850392" cy="798506"/>
          </a:xfrm>
        </p:grpSpPr>
        <p:pic>
          <p:nvPicPr>
            <p:cNvPr id="8" name="Picture 7" descr="Server.png">
              <a:extLst>
                <a:ext uri="{FF2B5EF4-FFF2-40B4-BE49-F238E27FC236}">
                  <a16:creationId xmlns:a16="http://schemas.microsoft.com/office/drawing/2014/main" id="{C6D88D58-F807-46B6-9DF8-B6830BD8E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3887324"/>
              <a:ext cx="850392" cy="245364"/>
            </a:xfrm>
            <a:prstGeom prst="rect">
              <a:avLst/>
            </a:prstGeom>
          </p:spPr>
        </p:pic>
        <p:pic>
          <p:nvPicPr>
            <p:cNvPr id="9" name="Picture 8" descr="Server.png">
              <a:extLst>
                <a:ext uri="{FF2B5EF4-FFF2-40B4-BE49-F238E27FC236}">
                  <a16:creationId xmlns:a16="http://schemas.microsoft.com/office/drawing/2014/main" id="{C9F93AD4-AD0F-48FD-A465-061600BEB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163895"/>
              <a:ext cx="850392" cy="245364"/>
            </a:xfrm>
            <a:prstGeom prst="rect">
              <a:avLst/>
            </a:prstGeom>
          </p:spPr>
        </p:pic>
        <p:pic>
          <p:nvPicPr>
            <p:cNvPr id="10" name="Picture 9" descr="Server.png">
              <a:extLst>
                <a:ext uri="{FF2B5EF4-FFF2-40B4-BE49-F238E27FC236}">
                  <a16:creationId xmlns:a16="http://schemas.microsoft.com/office/drawing/2014/main" id="{CFEB8195-EEC7-4AA0-B313-A82F464A0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440466"/>
              <a:ext cx="850392" cy="245364"/>
            </a:xfrm>
            <a:prstGeom prst="rect">
              <a:avLst/>
            </a:prstGeom>
          </p:spPr>
        </p:pic>
      </p:grpSp>
      <p:pic>
        <p:nvPicPr>
          <p:cNvPr id="11" name="Picture 10" descr="Internet.png">
            <a:extLst>
              <a:ext uri="{FF2B5EF4-FFF2-40B4-BE49-F238E27FC236}">
                <a16:creationId xmlns:a16="http://schemas.microsoft.com/office/drawing/2014/main" id="{1D8C2622-1454-4CF2-84D4-7DA686649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823" y="4943363"/>
            <a:ext cx="1041194" cy="779216"/>
          </a:xfrm>
          <a:prstGeom prst="rect">
            <a:avLst/>
          </a:prstGeom>
        </p:spPr>
      </p:pic>
      <p:pic>
        <p:nvPicPr>
          <p:cNvPr id="12" name="Picture 11" descr="Router_1.png">
            <a:extLst>
              <a:ext uri="{FF2B5EF4-FFF2-40B4-BE49-F238E27FC236}">
                <a16:creationId xmlns:a16="http://schemas.microsoft.com/office/drawing/2014/main" id="{80F5729A-E5BE-4176-B728-BD56DB0BFB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7866" y="5110165"/>
            <a:ext cx="445612" cy="445612"/>
          </a:xfrm>
          <a:prstGeom prst="rect">
            <a:avLst/>
          </a:prstGeom>
        </p:spPr>
      </p:pic>
      <p:pic>
        <p:nvPicPr>
          <p:cNvPr id="13" name="Picture 12" descr="User.png">
            <a:extLst>
              <a:ext uri="{FF2B5EF4-FFF2-40B4-BE49-F238E27FC236}">
                <a16:creationId xmlns:a16="http://schemas.microsoft.com/office/drawing/2014/main" id="{5E5A0047-D193-4A71-8ADC-01D89632FA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96" y="5028594"/>
            <a:ext cx="445612" cy="60323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99FEEF-ECBD-4D16-A05D-F284CD4D8E5C}"/>
              </a:ext>
            </a:extLst>
          </p:cNvPr>
          <p:cNvCxnSpPr/>
          <p:nvPr/>
        </p:nvCxnSpPr>
        <p:spPr>
          <a:xfrm>
            <a:off x="1278083" y="5343551"/>
            <a:ext cx="2232025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76896B-39E3-4249-BE3A-79C2E37C4B3B}"/>
              </a:ext>
            </a:extLst>
          </p:cNvPr>
          <p:cNvCxnSpPr/>
          <p:nvPr/>
        </p:nvCxnSpPr>
        <p:spPr>
          <a:xfrm>
            <a:off x="4410220" y="5343551"/>
            <a:ext cx="1116013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2F323B3-1D9B-49B0-AE59-C0CE072EC453}"/>
              </a:ext>
            </a:extLst>
          </p:cNvPr>
          <p:cNvCxnSpPr/>
          <p:nvPr/>
        </p:nvCxnSpPr>
        <p:spPr>
          <a:xfrm>
            <a:off x="5959620" y="5343551"/>
            <a:ext cx="75382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FB161C-024E-4251-9C43-E339B6609BBA}"/>
              </a:ext>
            </a:extLst>
          </p:cNvPr>
          <p:cNvCxnSpPr/>
          <p:nvPr/>
        </p:nvCxnSpPr>
        <p:spPr>
          <a:xfrm>
            <a:off x="7653725" y="5343551"/>
            <a:ext cx="107767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E999097-9077-44A6-890A-A748C6382878}"/>
              </a:ext>
            </a:extLst>
          </p:cNvPr>
          <p:cNvSpPr txBox="1"/>
          <p:nvPr/>
        </p:nvSpPr>
        <p:spPr>
          <a:xfrm>
            <a:off x="6993367" y="5555777"/>
            <a:ext cx="53436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WAF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A7433B7-0544-429F-A214-36C26EA72F0C}"/>
              </a:ext>
            </a:extLst>
          </p:cNvPr>
          <p:cNvCxnSpPr/>
          <p:nvPr/>
        </p:nvCxnSpPr>
        <p:spPr>
          <a:xfrm flipV="1">
            <a:off x="1278083" y="5208681"/>
            <a:ext cx="5359004" cy="1097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7F5498D4-E68F-440C-9101-B9D1955BAC7A}"/>
              </a:ext>
            </a:extLst>
          </p:cNvPr>
          <p:cNvSpPr/>
          <p:nvPr/>
        </p:nvSpPr>
        <p:spPr>
          <a:xfrm>
            <a:off x="906726" y="5971068"/>
            <a:ext cx="2974737" cy="389140"/>
          </a:xfrm>
          <a:prstGeom prst="wedgeRoundRectCallout">
            <a:avLst>
              <a:gd name="adj1" fmla="val 93799"/>
              <a:gd name="adj2" fmla="val -193806"/>
              <a:gd name="adj3" fmla="val 16667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IN" sz="1200" dirty="0" err="1"/>
              <a:t>Referer</a:t>
            </a:r>
            <a:r>
              <a:rPr lang="en-IN" sz="1200" dirty="0"/>
              <a:t> = attacker.com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CC2A92E-FC61-41EE-B2D6-09B70FE78EAB}"/>
              </a:ext>
            </a:extLst>
          </p:cNvPr>
          <p:cNvSpPr/>
          <p:nvPr/>
        </p:nvSpPr>
        <p:spPr>
          <a:xfrm>
            <a:off x="8999857" y="6360208"/>
            <a:ext cx="733106" cy="389140"/>
          </a:xfrm>
          <a:prstGeom prst="wedgeRoundRectCallout">
            <a:avLst>
              <a:gd name="adj1" fmla="val -255903"/>
              <a:gd name="adj2" fmla="val -276907"/>
              <a:gd name="adj3" fmla="val 16667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DROP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705E08-72ED-4A08-A619-1D8780B48ABD}"/>
              </a:ext>
            </a:extLst>
          </p:cNvPr>
          <p:cNvSpPr txBox="1"/>
          <p:nvPr/>
        </p:nvSpPr>
        <p:spPr>
          <a:xfrm>
            <a:off x="8771054" y="5801791"/>
            <a:ext cx="1418927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600" dirty="0">
                <a:ea typeface="Roboto Light" charset="0"/>
                <a:cs typeface="Roboto Light" charset="0"/>
              </a:rPr>
              <a:t>bank</a:t>
            </a:r>
            <a:r>
              <a:rPr lang="en-IN" sz="1600" spc="0" dirty="0">
                <a:ea typeface="Roboto Light" charset="0"/>
                <a:cs typeface="Roboto Light" charset="0"/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2539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 animBg="1"/>
      <p:bldP spid="21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CFC7A6-042B-4FAD-B3EE-FC8B2E188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CSRF Protection :- CSRF Form Tagging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BDAEF4-E4EF-427F-80D2-4DA09D4E0336}"/>
              </a:ext>
            </a:extLst>
          </p:cNvPr>
          <p:cNvSpPr txBox="1"/>
          <p:nvPr/>
        </p:nvSpPr>
        <p:spPr>
          <a:xfrm>
            <a:off x="691978" y="1198605"/>
            <a:ext cx="10808044" cy="378565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2400" spc="0" dirty="0" err="1">
                <a:ea typeface="Roboto Light" charset="0"/>
                <a:cs typeface="Roboto Light" charset="0"/>
              </a:rPr>
              <a:t>Referer</a:t>
            </a:r>
            <a:r>
              <a:rPr lang="en-IN" sz="2400" spc="0" dirty="0">
                <a:ea typeface="Roboto Light" charset="0"/>
                <a:cs typeface="Roboto Light" charset="0"/>
              </a:rPr>
              <a:t> header is optional there could be scenario where there might be no </a:t>
            </a:r>
            <a:r>
              <a:rPr lang="en-IN" sz="2400" spc="0" dirty="0" err="1">
                <a:ea typeface="Roboto Light" charset="0"/>
                <a:cs typeface="Roboto Light" charset="0"/>
              </a:rPr>
              <a:t>referer</a:t>
            </a:r>
            <a:r>
              <a:rPr lang="en-IN" sz="2400" spc="0" dirty="0">
                <a:ea typeface="Roboto Light" charset="0"/>
                <a:cs typeface="Roboto Light" charset="0"/>
              </a:rPr>
              <a:t> header</a:t>
            </a:r>
          </a:p>
          <a:p>
            <a:pPr marL="0" indent="0">
              <a:buFontTx/>
              <a:buNone/>
            </a:pPr>
            <a:endParaRPr lang="en-IN" sz="2400" dirty="0">
              <a:ea typeface="Roboto Light" charset="0"/>
              <a:cs typeface="Roboto Light" charset="0"/>
            </a:endParaRPr>
          </a:p>
          <a:p>
            <a:r>
              <a:rPr lang="en-US" sz="2400" dirty="0"/>
              <a:t>Tag each form sent in response with a unique and unpredictable ID (nonce), and then examine the forms returned by users to ensure that the supplied ID is correct. </a:t>
            </a:r>
          </a:p>
          <a:p>
            <a:pPr marL="0" indent="0">
              <a:buFontTx/>
              <a:buNone/>
            </a:pPr>
            <a:endParaRPr lang="en-IN" sz="2400" spc="0" dirty="0">
              <a:ea typeface="Roboto Light" charset="0"/>
              <a:cs typeface="Roboto Light" charset="0"/>
            </a:endParaRPr>
          </a:p>
          <a:p>
            <a:r>
              <a:rPr lang="en-IN" sz="2400" dirty="0" err="1">
                <a:ea typeface="Roboto Light" charset="0"/>
                <a:cs typeface="Roboto Light" charset="0"/>
              </a:rPr>
              <a:t>waf</a:t>
            </a:r>
            <a:r>
              <a:rPr lang="en-IN" sz="2400" dirty="0">
                <a:ea typeface="Roboto Light" charset="0"/>
                <a:cs typeface="Roboto Light" charset="0"/>
              </a:rPr>
              <a:t> template waf1</a:t>
            </a:r>
          </a:p>
          <a:p>
            <a:r>
              <a:rPr lang="en-IN" sz="2400" dirty="0">
                <a:ea typeface="Roboto Light" charset="0"/>
                <a:cs typeface="Roboto Light" charset="0"/>
              </a:rPr>
              <a:t>	</a:t>
            </a:r>
            <a:r>
              <a:rPr lang="en-IN" sz="2400" dirty="0" err="1">
                <a:ea typeface="Roboto Light" charset="0"/>
                <a:cs typeface="Roboto Light" charset="0"/>
              </a:rPr>
              <a:t>csrf</a:t>
            </a:r>
            <a:r>
              <a:rPr lang="en-IN" sz="2400" dirty="0">
                <a:ea typeface="Roboto Light" charset="0"/>
                <a:cs typeface="Roboto Light" charset="0"/>
              </a:rPr>
              <a:t>-check</a:t>
            </a:r>
          </a:p>
          <a:p>
            <a:pPr marL="0" indent="0">
              <a:buFontTx/>
              <a:buNone/>
            </a:pPr>
            <a:endParaRPr lang="en-IN" sz="2400" spc="0" dirty="0"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73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253246" y="4794966"/>
            <a:ext cx="146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63"/>
            <a:r>
              <a:rPr lang="en-US" sz="1200" dirty="0">
                <a:solidFill>
                  <a:srgbClr val="004B8C">
                    <a:lumMod val="75000"/>
                  </a:srgbClr>
                </a:solidFill>
                <a:latin typeface="Roboto Regular"/>
                <a:cs typeface="Roboto Regular"/>
              </a:rPr>
              <a:t>THUNDER 5330(S)</a:t>
            </a:r>
            <a:endParaRPr lang="en-US" sz="1200" dirty="0">
              <a:solidFill>
                <a:prstClr val="white"/>
              </a:solidFill>
              <a:latin typeface="Roboto Regular"/>
              <a:cs typeface="Roboto Regula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5026" y="5143405"/>
            <a:ext cx="126997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/>
            <a:r>
              <a:rPr lang="en-US" sz="1050" dirty="0">
                <a:latin typeface="Roboto Light"/>
                <a:cs typeface="Roboto Light"/>
              </a:rPr>
              <a:t>78 Gbps (L4&amp;L7)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3.1 Million L4 CPS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15 M RPS (HTTP)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642420" y="2110030"/>
            <a:ext cx="10931829" cy="3870301"/>
            <a:chOff x="642419" y="2110029"/>
            <a:chExt cx="10931829" cy="387030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788807" y="2110029"/>
              <a:ext cx="0" cy="359043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1163428" y="5837435"/>
              <a:ext cx="410820" cy="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9940149" y="5703331"/>
              <a:ext cx="12875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63"/>
              <a:r>
                <a:rPr lang="en-US" sz="1200">
                  <a:latin typeface="Roboto Light"/>
                  <a:cs typeface="Roboto Light"/>
                </a:rPr>
                <a:t>PERFORMANCE</a:t>
              </a:r>
              <a:endParaRPr lang="en-US" sz="1200" dirty="0">
                <a:latin typeface="Roboto Light"/>
                <a:cs typeface="Roboto Ligh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6200000">
              <a:off x="476188" y="2612514"/>
              <a:ext cx="6094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63"/>
              <a:r>
                <a:rPr lang="en-US" sz="1200" dirty="0">
                  <a:latin typeface="Roboto Light"/>
                  <a:cs typeface="Roboto Light"/>
                </a:rPr>
                <a:t>PRICE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788807" y="5837435"/>
              <a:ext cx="9173827" cy="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788807" y="3051347"/>
              <a:ext cx="0" cy="2786088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/>
          <p:cNvCxnSpPr/>
          <p:nvPr/>
        </p:nvCxnSpPr>
        <p:spPr>
          <a:xfrm>
            <a:off x="1535025" y="5117303"/>
            <a:ext cx="0" cy="531742"/>
          </a:xfrm>
          <a:prstGeom prst="line">
            <a:avLst/>
          </a:prstGeom>
          <a:ln w="22225">
            <a:solidFill>
              <a:schemeClr val="tx1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805004" y="3788457"/>
            <a:ext cx="146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63"/>
            <a:r>
              <a:rPr lang="en-US" sz="1200" dirty="0">
                <a:solidFill>
                  <a:srgbClr val="004B8C">
                    <a:lumMod val="75000"/>
                  </a:srgbClr>
                </a:solidFill>
                <a:latin typeface="Roboto Regular"/>
                <a:cs typeface="Roboto Regular"/>
              </a:rPr>
              <a:t>THUNDER 5440(S)</a:t>
            </a:r>
            <a:endParaRPr lang="en-US" sz="1200" dirty="0">
              <a:solidFill>
                <a:prstClr val="white"/>
              </a:solidFill>
              <a:latin typeface="Roboto Regular"/>
              <a:cs typeface="Roboto Regular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086783" y="4165472"/>
            <a:ext cx="151196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/>
            <a:r>
              <a:rPr lang="en-US" sz="1050" dirty="0">
                <a:latin typeface="Roboto Light"/>
                <a:cs typeface="Roboto Light"/>
              </a:rPr>
              <a:t>100/100 Gbps (L4&amp;L7)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4 Million L4 CPS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22 M RPS (HTTP)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SSL Processor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3086783" y="4110795"/>
            <a:ext cx="0" cy="1538251"/>
          </a:xfrm>
          <a:prstGeom prst="line">
            <a:avLst/>
          </a:prstGeom>
          <a:ln w="22225">
            <a:solidFill>
              <a:schemeClr val="tx1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422059" y="3383673"/>
            <a:ext cx="1726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63"/>
            <a:r>
              <a:rPr lang="en-US" sz="1200" dirty="0">
                <a:solidFill>
                  <a:srgbClr val="004B8C">
                    <a:lumMod val="75000"/>
                  </a:srgbClr>
                </a:solidFill>
                <a:latin typeface="Roboto Regular"/>
                <a:cs typeface="Roboto Regular"/>
              </a:rPr>
              <a:t>THUNDER 5840-11(S)</a:t>
            </a:r>
            <a:endParaRPr lang="en-US" sz="1200" dirty="0">
              <a:solidFill>
                <a:prstClr val="white"/>
              </a:solidFill>
              <a:latin typeface="Roboto Regular"/>
              <a:cs typeface="Roboto Regular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703839" y="3774975"/>
            <a:ext cx="151196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/>
            <a:r>
              <a:rPr lang="en-US" sz="1050" dirty="0">
                <a:latin typeface="Roboto Light"/>
                <a:cs typeface="Roboto Light"/>
              </a:rPr>
              <a:t>100 GbE Ports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115/113 Gbps (L4/L7)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6.2 M L4 CPS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31 M RPS (HTTP)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SSL Processor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Hardware FTA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4703839" y="3706011"/>
            <a:ext cx="0" cy="1943035"/>
          </a:xfrm>
          <a:prstGeom prst="line">
            <a:avLst/>
          </a:prstGeom>
          <a:ln w="22225">
            <a:solidFill>
              <a:schemeClr val="tx1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023340" y="3031652"/>
            <a:ext cx="146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63"/>
            <a:r>
              <a:rPr lang="en-US" sz="1200" dirty="0">
                <a:solidFill>
                  <a:srgbClr val="004B8C">
                    <a:lumMod val="75000"/>
                  </a:srgbClr>
                </a:solidFill>
                <a:latin typeface="Roboto Regular"/>
                <a:cs typeface="Roboto Regular"/>
              </a:rPr>
              <a:t>THUNDER 6440(S)</a:t>
            </a:r>
            <a:endParaRPr lang="en-US" sz="1200" dirty="0">
              <a:solidFill>
                <a:prstClr val="white"/>
              </a:solidFill>
              <a:latin typeface="Roboto Regular"/>
              <a:cs typeface="Roboto Regular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305119" y="3422954"/>
            <a:ext cx="151196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/>
            <a:r>
              <a:rPr lang="en-US" sz="1050" dirty="0">
                <a:latin typeface="Roboto Light"/>
                <a:cs typeface="Roboto Light"/>
              </a:rPr>
              <a:t>160/150 Gbps (L4/L7)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5.5 M L4 CPS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31 M RPS (HTTP)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SSL Processor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Hardware FTA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6305119" y="3353990"/>
            <a:ext cx="0" cy="2295056"/>
          </a:xfrm>
          <a:prstGeom prst="line">
            <a:avLst/>
          </a:prstGeom>
          <a:ln w="22225">
            <a:solidFill>
              <a:schemeClr val="tx1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7711386" y="2767812"/>
            <a:ext cx="146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63"/>
            <a:r>
              <a:rPr lang="en-US" sz="1200" dirty="0">
                <a:solidFill>
                  <a:srgbClr val="004B8C">
                    <a:lumMod val="75000"/>
                  </a:srgbClr>
                </a:solidFill>
                <a:latin typeface="Roboto Regular"/>
                <a:cs typeface="Roboto Regular"/>
              </a:rPr>
              <a:t>THUNDER 6630(S)</a:t>
            </a:r>
            <a:endParaRPr lang="en-US" sz="1200" dirty="0">
              <a:solidFill>
                <a:prstClr val="white"/>
              </a:solidFill>
              <a:latin typeface="Roboto Regular"/>
              <a:cs typeface="Roboto Regular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993165" y="3187690"/>
            <a:ext cx="151196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/>
            <a:r>
              <a:rPr lang="en-US" sz="1050" dirty="0">
                <a:latin typeface="Roboto Light"/>
                <a:cs typeface="Roboto Light"/>
              </a:rPr>
              <a:t>150/145 Gbps (L4/L7)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7.1 M L4 CPS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38 M RPS (HTTP)</a:t>
            </a:r>
          </a:p>
        </p:txBody>
      </p:sp>
      <p:cxnSp>
        <p:nvCxnSpPr>
          <p:cNvPr id="68" name="Straight Connector 67"/>
          <p:cNvCxnSpPr/>
          <p:nvPr/>
        </p:nvCxnSpPr>
        <p:spPr>
          <a:xfrm>
            <a:off x="7993165" y="3090150"/>
            <a:ext cx="0" cy="2558896"/>
          </a:xfrm>
          <a:prstGeom prst="line">
            <a:avLst/>
          </a:prstGeom>
          <a:ln w="22225">
            <a:solidFill>
              <a:schemeClr val="tx1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9380124" y="2437893"/>
            <a:ext cx="1694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63"/>
            <a:r>
              <a:rPr lang="en-US" sz="1200" dirty="0">
                <a:solidFill>
                  <a:srgbClr val="004B8C">
                    <a:lumMod val="75000"/>
                  </a:srgbClr>
                </a:solidFill>
                <a:latin typeface="Roboto Regular"/>
                <a:cs typeface="Roboto Regular"/>
              </a:rPr>
              <a:t>THUNDER 7440-11(S)</a:t>
            </a:r>
            <a:endParaRPr lang="en-US" sz="1200" dirty="0">
              <a:solidFill>
                <a:prstClr val="white"/>
              </a:solidFill>
              <a:latin typeface="Roboto Regular"/>
              <a:cs typeface="Roboto Regular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9661903" y="2857771"/>
            <a:ext cx="151196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/>
            <a:r>
              <a:rPr lang="en-US" sz="1050" dirty="0">
                <a:latin typeface="Roboto Light"/>
                <a:cs typeface="Roboto Light"/>
              </a:rPr>
              <a:t>100 GbE Ports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220/200 Gbps (L4&amp;L7)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10.5 Million L4 CPS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44 Million (HTTP)</a:t>
            </a:r>
          </a:p>
          <a:p>
            <a:pPr defTabSz="914363"/>
            <a:r>
              <a:rPr lang="en-US" sz="1050" dirty="0">
                <a:latin typeface="Roboto Light"/>
                <a:cs typeface="Roboto Light"/>
              </a:rPr>
              <a:t>SSL Processor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9661903" y="2760231"/>
            <a:ext cx="0" cy="2888815"/>
          </a:xfrm>
          <a:prstGeom prst="line">
            <a:avLst/>
          </a:prstGeom>
          <a:ln w="22225">
            <a:solidFill>
              <a:schemeClr val="tx1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thunder-serie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961" y="4497335"/>
            <a:ext cx="1099844" cy="274962"/>
          </a:xfrm>
          <a:prstGeom prst="rect">
            <a:avLst/>
          </a:prstGeom>
        </p:spPr>
      </p:pic>
      <p:pic>
        <p:nvPicPr>
          <p:cNvPr id="40" name="Picture 39" descr="thunder-serie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0327" y="2156527"/>
            <a:ext cx="1099844" cy="274962"/>
          </a:xfrm>
          <a:prstGeom prst="rect">
            <a:avLst/>
          </a:prstGeom>
        </p:spPr>
      </p:pic>
      <p:pic>
        <p:nvPicPr>
          <p:cNvPr id="41" name="Picture 40" descr="thunder-serie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503" y="2494296"/>
            <a:ext cx="1099844" cy="274962"/>
          </a:xfrm>
          <a:prstGeom prst="rect">
            <a:avLst/>
          </a:prstGeom>
        </p:spPr>
      </p:pic>
      <p:pic>
        <p:nvPicPr>
          <p:cNvPr id="42" name="Picture 41" descr="thunder-serie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8349" y="2772317"/>
            <a:ext cx="1099844" cy="274962"/>
          </a:xfrm>
          <a:prstGeom prst="rect">
            <a:avLst/>
          </a:prstGeom>
        </p:spPr>
      </p:pic>
      <p:pic>
        <p:nvPicPr>
          <p:cNvPr id="43" name="Picture 42" descr="thunder-serie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629" y="3100750"/>
            <a:ext cx="1099844" cy="274962"/>
          </a:xfrm>
          <a:prstGeom prst="rect">
            <a:avLst/>
          </a:prstGeom>
        </p:spPr>
      </p:pic>
      <p:pic>
        <p:nvPicPr>
          <p:cNvPr id="45" name="Picture 44" descr="thunder-serie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3732" y="3513495"/>
            <a:ext cx="1099844" cy="2749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/>
              <a:t>Thunder ADC Hardware Appliances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05574" y="966703"/>
            <a:ext cx="4564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63"/>
            <a:r>
              <a:rPr lang="en-US" sz="2800" i="1" dirty="0">
                <a:solidFill>
                  <a:schemeClr val="accent2"/>
                </a:solidFill>
                <a:latin typeface="Roboto Light"/>
                <a:ea typeface="+mj-ea"/>
                <a:cs typeface="Roboto Light"/>
              </a:rPr>
              <a:t>Upper Mid Range to High End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493C859-B6DA-411A-929D-D60FA1790016}"/>
              </a:ext>
            </a:extLst>
          </p:cNvPr>
          <p:cNvSpPr txBox="1"/>
          <p:nvPr/>
        </p:nvSpPr>
        <p:spPr>
          <a:xfrm>
            <a:off x="7711386" y="6024062"/>
            <a:ext cx="2228764" cy="248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See datasheet for complete range</a:t>
            </a:r>
          </a:p>
        </p:txBody>
      </p:sp>
    </p:spTree>
    <p:extLst>
      <p:ext uri="{BB962C8B-B14F-4D97-AF65-F5344CB8AC3E}">
        <p14:creationId xmlns:p14="http://schemas.microsoft.com/office/powerpoint/2010/main" val="32507377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C4D05-9CEF-4899-A406-8290D8CC5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Form Consistency Check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6CE47A-85C4-48AC-82A9-0A455A15B006}"/>
              </a:ext>
            </a:extLst>
          </p:cNvPr>
          <p:cNvSpPr txBox="1"/>
          <p:nvPr/>
        </p:nvSpPr>
        <p:spPr>
          <a:xfrm>
            <a:off x="506627" y="1304925"/>
            <a:ext cx="10972800" cy="338554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/>
              <a:t>If a field is sent to the user, ensure that it is returned by the user.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/>
              <a:t>If a field is not sent to the user, do not allow the user to add that field and return data in it.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/>
              <a:t>If a field is a read-only or hidden field, verify that the data has not changed.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/>
              <a:t>If a field is a list box or radio button field, verify that the data in the response corresponds to one or more of the values in that field.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/>
              <a:t>Enforce HTML field types and lengths.</a:t>
            </a:r>
          </a:p>
          <a:p>
            <a:pPr marL="0" indent="0">
              <a:buFontTx/>
              <a:buNone/>
            </a:pPr>
            <a:endParaRPr lang="en-IN" sz="2400" spc="0" dirty="0" err="1">
              <a:ea typeface="Roboto Light" charset="0"/>
              <a:cs typeface="Roboto L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7A8B70-F252-417E-ACCA-8C635C6E6C15}"/>
              </a:ext>
            </a:extLst>
          </p:cNvPr>
          <p:cNvSpPr txBox="1"/>
          <p:nvPr/>
        </p:nvSpPr>
        <p:spPr>
          <a:xfrm>
            <a:off x="1025611" y="4819135"/>
            <a:ext cx="10293178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IN" sz="2400" dirty="0" err="1">
                <a:ea typeface="Roboto Light" charset="0"/>
                <a:cs typeface="Roboto Light" charset="0"/>
              </a:rPr>
              <a:t>waf</a:t>
            </a:r>
            <a:r>
              <a:rPr lang="en-IN" sz="2400" dirty="0">
                <a:ea typeface="Roboto Light" charset="0"/>
                <a:cs typeface="Roboto Light" charset="0"/>
              </a:rPr>
              <a:t> template waf1</a:t>
            </a:r>
          </a:p>
          <a:p>
            <a:r>
              <a:rPr lang="en-IN" sz="2400" dirty="0">
                <a:ea typeface="Roboto Light" charset="0"/>
                <a:cs typeface="Roboto Light" charset="0"/>
              </a:rPr>
              <a:t>  	 form-consistency-check</a:t>
            </a:r>
            <a:endParaRPr lang="en-IN" sz="2400" spc="0" dirty="0"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18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1C74D-EABC-4FBB-8CBE-842F87365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URL Black/White List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2890DF-87EB-4BAD-BA40-08E342BC8B5E}"/>
              </a:ext>
            </a:extLst>
          </p:cNvPr>
          <p:cNvSpPr/>
          <p:nvPr/>
        </p:nvSpPr>
        <p:spPr>
          <a:xfrm>
            <a:off x="1379538" y="2438679"/>
            <a:ext cx="6121400" cy="683182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0D71020-6103-44BF-A159-968BEFDD6557}"/>
              </a:ext>
            </a:extLst>
          </p:cNvPr>
          <p:cNvSpPr/>
          <p:nvPr/>
        </p:nvSpPr>
        <p:spPr>
          <a:xfrm>
            <a:off x="1379538" y="3932238"/>
            <a:ext cx="6121400" cy="683182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D8C7A9D-6C17-466E-9F85-323176D8456B}"/>
              </a:ext>
            </a:extLst>
          </p:cNvPr>
          <p:cNvSpPr/>
          <p:nvPr/>
        </p:nvSpPr>
        <p:spPr>
          <a:xfrm>
            <a:off x="1379538" y="5425797"/>
            <a:ext cx="6121400" cy="683182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Next WAF Feature Check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9EA8C08-78F4-4FFC-BF9C-63212130C8FC}"/>
              </a:ext>
            </a:extLst>
          </p:cNvPr>
          <p:cNvCxnSpPr/>
          <p:nvPr/>
        </p:nvCxnSpPr>
        <p:spPr>
          <a:xfrm>
            <a:off x="2640013" y="1304925"/>
            <a:ext cx="0" cy="113375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1BCB3B2-D729-46C3-8B27-3A3513F9585E}"/>
              </a:ext>
            </a:extLst>
          </p:cNvPr>
          <p:cNvCxnSpPr/>
          <p:nvPr/>
        </p:nvCxnSpPr>
        <p:spPr>
          <a:xfrm>
            <a:off x="4534715" y="1304925"/>
            <a:ext cx="0" cy="11337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B9516B7-3295-4B5C-8229-24DA09A7C9D0}"/>
              </a:ext>
            </a:extLst>
          </p:cNvPr>
          <p:cNvCxnSpPr/>
          <p:nvPr/>
        </p:nvCxnSpPr>
        <p:spPr>
          <a:xfrm>
            <a:off x="6342920" y="1302619"/>
            <a:ext cx="0" cy="11337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40D2D8A-C0A9-47D7-9349-DEA5CC89FEDA}"/>
              </a:ext>
            </a:extLst>
          </p:cNvPr>
          <p:cNvSpPr txBox="1"/>
          <p:nvPr/>
        </p:nvSpPr>
        <p:spPr>
          <a:xfrm>
            <a:off x="1972868" y="1052513"/>
            <a:ext cx="2014138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400" spc="0" dirty="0">
                <a:ea typeface="Roboto Light" charset="0"/>
                <a:cs typeface="Roboto Light" charset="0"/>
              </a:rPr>
              <a:t>“/site_images.jpg”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3C1094-5E6F-49C9-A4BD-29655EB39A5B}"/>
              </a:ext>
            </a:extLst>
          </p:cNvPr>
          <p:cNvSpPr txBox="1"/>
          <p:nvPr/>
        </p:nvSpPr>
        <p:spPr>
          <a:xfrm>
            <a:off x="3600849" y="1052513"/>
            <a:ext cx="2194355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400" spc="0" dirty="0">
                <a:ea typeface="Roboto Light" charset="0"/>
                <a:cs typeface="Roboto Light" charset="0"/>
              </a:rPr>
              <a:t>“/datab.html/</a:t>
            </a:r>
            <a:r>
              <a:rPr lang="en-IN" sz="1400" spc="0" dirty="0" err="1">
                <a:ea typeface="Roboto Light" charset="0"/>
                <a:cs typeface="Roboto Light" charset="0"/>
              </a:rPr>
              <a:t>passwd.cgi</a:t>
            </a:r>
            <a:r>
              <a:rPr lang="en-IN" sz="1400" spc="0" dirty="0">
                <a:ea typeface="Roboto Light" charset="0"/>
                <a:cs typeface="Roboto Light" charset="0"/>
              </a:rPr>
              <a:t>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0836AA-837C-47E7-A649-997D70D6EE18}"/>
              </a:ext>
            </a:extLst>
          </p:cNvPr>
          <p:cNvSpPr txBox="1"/>
          <p:nvPr/>
        </p:nvSpPr>
        <p:spPr>
          <a:xfrm>
            <a:off x="5823424" y="1052513"/>
            <a:ext cx="2106602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400" spc="0" dirty="0">
                <a:ea typeface="Roboto Light" charset="0"/>
                <a:cs typeface="Roboto Light" charset="0"/>
              </a:rPr>
              <a:t>“/</a:t>
            </a:r>
            <a:r>
              <a:rPr lang="en-IN" sz="1400" spc="0" dirty="0" err="1">
                <a:ea typeface="Roboto Light" charset="0"/>
                <a:cs typeface="Roboto Light" charset="0"/>
              </a:rPr>
              <a:t>privatepage</a:t>
            </a:r>
            <a:r>
              <a:rPr lang="en-IN" sz="1400" spc="0" dirty="0">
                <a:ea typeface="Roboto Light" charset="0"/>
                <a:cs typeface="Roboto Light" charset="0"/>
              </a:rPr>
              <a:t>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79FF21-4AFB-49E5-ACAC-CE0E8ACA7784}"/>
              </a:ext>
            </a:extLst>
          </p:cNvPr>
          <p:cNvSpPr txBox="1"/>
          <p:nvPr/>
        </p:nvSpPr>
        <p:spPr>
          <a:xfrm>
            <a:off x="7930026" y="1484313"/>
            <a:ext cx="3734750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endParaRPr lang="en-IN" sz="2400" spc="0" dirty="0" err="1">
              <a:ea typeface="Roboto Light" charset="0"/>
              <a:cs typeface="Roboto Light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F9F53D-466E-4E4A-A5DA-16CD9F214CF3}"/>
              </a:ext>
            </a:extLst>
          </p:cNvPr>
          <p:cNvSpPr txBox="1"/>
          <p:nvPr/>
        </p:nvSpPr>
        <p:spPr>
          <a:xfrm>
            <a:off x="1588381" y="2433727"/>
            <a:ext cx="1462516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IN" sz="1400" dirty="0">
                <a:solidFill>
                  <a:schemeClr val="bg1"/>
                </a:solidFill>
              </a:rPr>
              <a:t>static,^[^?]+[.](?:</a:t>
            </a:r>
            <a:endParaRPr lang="en-IN" sz="1400" spc="0" dirty="0">
              <a:solidFill>
                <a:schemeClr val="bg1"/>
              </a:solidFill>
              <a:ea typeface="Roboto Light" charset="0"/>
              <a:cs typeface="Roboto Light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D99814-BBD3-42FA-AA13-CE4CAAF45705}"/>
              </a:ext>
            </a:extLst>
          </p:cNvPr>
          <p:cNvSpPr txBox="1"/>
          <p:nvPr/>
        </p:nvSpPr>
        <p:spPr>
          <a:xfrm>
            <a:off x="3173917" y="2449339"/>
            <a:ext cx="3481213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IN" sz="1400" dirty="0">
                <a:solidFill>
                  <a:schemeClr val="bg1"/>
                </a:solidFill>
              </a:rPr>
              <a:t>?|</a:t>
            </a:r>
            <a:r>
              <a:rPr lang="en-IN" sz="1400" dirty="0" err="1">
                <a:solidFill>
                  <a:schemeClr val="bg1"/>
                </a:solidFill>
              </a:rPr>
              <a:t>shtml|js|gif</a:t>
            </a:r>
            <a:r>
              <a:rPr lang="en-IN" sz="1400" dirty="0">
                <a:solidFill>
                  <a:schemeClr val="bg1"/>
                </a:solidFill>
              </a:rPr>
              <a:t>|</a:t>
            </a:r>
            <a:endParaRPr lang="en-IN" sz="1400" spc="0" dirty="0">
              <a:solidFill>
                <a:schemeClr val="bg1"/>
              </a:solidFill>
              <a:ea typeface="Roboto Light" charset="0"/>
              <a:cs typeface="Roboto Light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881E80-DC48-4620-BCEF-8A86E561EE68}"/>
              </a:ext>
            </a:extLst>
          </p:cNvPr>
          <p:cNvSpPr txBox="1"/>
          <p:nvPr/>
        </p:nvSpPr>
        <p:spPr>
          <a:xfrm>
            <a:off x="4448813" y="2456088"/>
            <a:ext cx="3481213" cy="67710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IN" sz="1400" dirty="0">
                <a:solidFill>
                  <a:schemeClr val="bg1"/>
                </a:solidFill>
              </a:rPr>
              <a:t>|</a:t>
            </a:r>
            <a:r>
              <a:rPr lang="en-IN" sz="1400" dirty="0" err="1">
                <a:solidFill>
                  <a:schemeClr val="bg1"/>
                </a:solidFill>
              </a:rPr>
              <a:t>jpeg|png|swf|pif|pdf|css|csv|ico</a:t>
            </a:r>
            <a:r>
              <a:rPr lang="en-IN" sz="1400" dirty="0">
                <a:solidFill>
                  <a:schemeClr val="bg1"/>
                </a:solidFill>
              </a:rPr>
              <a:t>)$</a:t>
            </a:r>
          </a:p>
          <a:p>
            <a:pPr marL="0" indent="0">
              <a:buFontTx/>
              <a:buNone/>
            </a:pPr>
            <a:endParaRPr lang="en-IN" sz="2400" spc="0" dirty="0" err="1">
              <a:ea typeface="Roboto Light" charset="0"/>
              <a:cs typeface="Roboto Light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1A99F9-B0D3-4244-97D4-D649BDA5CE59}"/>
              </a:ext>
            </a:extLst>
          </p:cNvPr>
          <p:cNvSpPr txBox="1"/>
          <p:nvPr/>
        </p:nvSpPr>
        <p:spPr>
          <a:xfrm>
            <a:off x="1972868" y="2705315"/>
            <a:ext cx="2900448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IN" sz="1400" dirty="0">
                <a:solidFill>
                  <a:schemeClr val="bg1"/>
                </a:solidFill>
              </a:rPr>
              <a:t>dynamic,^[^?]+[.](?:</a:t>
            </a:r>
            <a:endParaRPr lang="en-IN" sz="1400" spc="0" dirty="0">
              <a:solidFill>
                <a:schemeClr val="bg1"/>
              </a:solidFill>
              <a:ea typeface="Roboto Light" charset="0"/>
              <a:cs typeface="Roboto Light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B3A392-6291-42F5-A0BC-933B1803560A}"/>
              </a:ext>
            </a:extLst>
          </p:cNvPr>
          <p:cNvSpPr txBox="1"/>
          <p:nvPr/>
        </p:nvSpPr>
        <p:spPr>
          <a:xfrm>
            <a:off x="3661748" y="2696529"/>
            <a:ext cx="2717613" cy="67710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IN" sz="1400" dirty="0">
                <a:solidFill>
                  <a:schemeClr val="bg1"/>
                </a:solidFill>
              </a:rPr>
              <a:t>|</a:t>
            </a:r>
            <a:r>
              <a:rPr lang="en-IN" sz="1400" dirty="0" err="1">
                <a:solidFill>
                  <a:schemeClr val="bg1"/>
                </a:solidFill>
              </a:rPr>
              <a:t>aspx</a:t>
            </a:r>
            <a:r>
              <a:rPr lang="en-IN" sz="1400" dirty="0">
                <a:solidFill>
                  <a:schemeClr val="bg1"/>
                </a:solidFill>
              </a:rPr>
              <a:t>?|</a:t>
            </a:r>
            <a:r>
              <a:rPr lang="en-IN" sz="1400" dirty="0" err="1">
                <a:solidFill>
                  <a:schemeClr val="bg1"/>
                </a:solidFill>
              </a:rPr>
              <a:t>jsp|php|pl</a:t>
            </a:r>
            <a:r>
              <a:rPr lang="en-IN" sz="1400" dirty="0">
                <a:solidFill>
                  <a:schemeClr val="bg1"/>
                </a:solidFill>
              </a:rPr>
              <a:t>)(?:[?].*)?$</a:t>
            </a:r>
          </a:p>
          <a:p>
            <a:pPr marL="0" indent="0">
              <a:buFontTx/>
              <a:buNone/>
            </a:pPr>
            <a:endParaRPr lang="en-IN" sz="2400" spc="0" dirty="0" err="1">
              <a:ea typeface="Roboto Light" charset="0"/>
              <a:cs typeface="Roboto Light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1CE827-E5F8-43A5-88D3-D5F57D422707}"/>
              </a:ext>
            </a:extLst>
          </p:cNvPr>
          <p:cNvSpPr txBox="1"/>
          <p:nvPr/>
        </p:nvSpPr>
        <p:spPr>
          <a:xfrm>
            <a:off x="2805721" y="2449340"/>
            <a:ext cx="1712055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IN" sz="1400" dirty="0">
                <a:solidFill>
                  <a:schemeClr val="bg1"/>
                </a:solidFill>
              </a:rPr>
              <a:t>html</a:t>
            </a:r>
            <a:endParaRPr lang="en-IN" sz="1400" spc="0" dirty="0">
              <a:solidFill>
                <a:schemeClr val="bg1"/>
              </a:solidFill>
              <a:ea typeface="Roboto Light" charset="0"/>
              <a:cs typeface="Roboto Light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9F9F84-C0F8-404A-9FBF-6E4005B26CEA}"/>
              </a:ext>
            </a:extLst>
          </p:cNvPr>
          <p:cNvSpPr txBox="1"/>
          <p:nvPr/>
        </p:nvSpPr>
        <p:spPr>
          <a:xfrm>
            <a:off x="4203637" y="2456088"/>
            <a:ext cx="1568836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IN" sz="1400" dirty="0">
                <a:solidFill>
                  <a:schemeClr val="bg1"/>
                </a:solidFill>
              </a:rPr>
              <a:t>jpg</a:t>
            </a:r>
            <a:endParaRPr lang="en-IN" sz="1400" spc="0" dirty="0">
              <a:solidFill>
                <a:schemeClr val="bg1"/>
              </a:solidFill>
              <a:ea typeface="Roboto Light" charset="0"/>
              <a:cs typeface="Roboto Light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24BE5A4-9A30-490F-A436-64C0FF0FBEBD}"/>
              </a:ext>
            </a:extLst>
          </p:cNvPr>
          <p:cNvCxnSpPr>
            <a:cxnSpLocks/>
          </p:cNvCxnSpPr>
          <p:nvPr/>
        </p:nvCxnSpPr>
        <p:spPr>
          <a:xfrm>
            <a:off x="2639799" y="3121861"/>
            <a:ext cx="214" cy="81037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51DBDBB-5602-4ECB-8482-C8FB3E4E33EB}"/>
              </a:ext>
            </a:extLst>
          </p:cNvPr>
          <p:cNvCxnSpPr>
            <a:cxnSpLocks/>
          </p:cNvCxnSpPr>
          <p:nvPr/>
        </p:nvCxnSpPr>
        <p:spPr>
          <a:xfrm>
            <a:off x="2640013" y="4615420"/>
            <a:ext cx="214" cy="81037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A8F95F9-1548-467A-B80F-D5F4EE499563}"/>
              </a:ext>
            </a:extLst>
          </p:cNvPr>
          <p:cNvSpPr txBox="1"/>
          <p:nvPr/>
        </p:nvSpPr>
        <p:spPr>
          <a:xfrm>
            <a:off x="3419093" y="2696529"/>
            <a:ext cx="1157931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IN" sz="1400" dirty="0" err="1">
                <a:solidFill>
                  <a:schemeClr val="bg1"/>
                </a:solidFill>
              </a:rPr>
              <a:t>cgi</a:t>
            </a:r>
            <a:endParaRPr lang="en-IN" sz="1400" spc="0" dirty="0">
              <a:solidFill>
                <a:schemeClr val="bg1"/>
              </a:solidFill>
              <a:ea typeface="Roboto Light" charset="0"/>
              <a:cs typeface="Roboto Light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98EADEC-AE5A-4A1D-B578-87DF12D7AFE5}"/>
              </a:ext>
            </a:extLst>
          </p:cNvPr>
          <p:cNvCxnSpPr>
            <a:cxnSpLocks/>
          </p:cNvCxnSpPr>
          <p:nvPr/>
        </p:nvCxnSpPr>
        <p:spPr>
          <a:xfrm>
            <a:off x="4534501" y="3139270"/>
            <a:ext cx="214" cy="8103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745D362-F8D6-4296-AD8C-11B2D36F2B4A}"/>
              </a:ext>
            </a:extLst>
          </p:cNvPr>
          <p:cNvSpPr txBox="1"/>
          <p:nvPr/>
        </p:nvSpPr>
        <p:spPr>
          <a:xfrm>
            <a:off x="2130497" y="4093448"/>
            <a:ext cx="1733478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IN" sz="1400" dirty="0" err="1">
                <a:solidFill>
                  <a:schemeClr val="bg1"/>
                </a:solidFill>
              </a:rPr>
              <a:t>pwd_file</a:t>
            </a:r>
            <a:r>
              <a:rPr lang="en-IN" sz="1400" dirty="0">
                <a:solidFill>
                  <a:schemeClr val="bg1"/>
                </a:solidFill>
              </a:rPr>
              <a:t>,^[^?]*(?:</a:t>
            </a:r>
            <a:endParaRPr lang="en-IN" sz="1400" spc="0" dirty="0">
              <a:solidFill>
                <a:schemeClr val="bg1"/>
              </a:solidFill>
              <a:ea typeface="Roboto Light" charset="0"/>
              <a:cs typeface="Roboto Light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507E22-9520-4071-A474-48B6C7E4912D}"/>
              </a:ext>
            </a:extLst>
          </p:cNvPr>
          <p:cNvSpPr txBox="1"/>
          <p:nvPr/>
        </p:nvSpPr>
        <p:spPr>
          <a:xfrm>
            <a:off x="4068362" y="4085538"/>
            <a:ext cx="2839676" cy="67710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IN" sz="1400" dirty="0">
                <a:solidFill>
                  <a:schemeClr val="bg1"/>
                </a:solidFill>
              </a:rPr>
              <a:t>|passwords?)(?:[.][^/?]*)?(?:[?].*)?$</a:t>
            </a:r>
          </a:p>
          <a:p>
            <a:pPr marL="0" indent="0">
              <a:buFontTx/>
              <a:buNone/>
            </a:pPr>
            <a:endParaRPr lang="en-IN" sz="2400" spc="0" dirty="0" err="1">
              <a:ea typeface="Roboto Light" charset="0"/>
              <a:cs typeface="Roboto Light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574415F-1B7A-43F9-A634-32B7C63035D0}"/>
              </a:ext>
            </a:extLst>
          </p:cNvPr>
          <p:cNvSpPr txBox="1"/>
          <p:nvPr/>
        </p:nvSpPr>
        <p:spPr>
          <a:xfrm>
            <a:off x="3419093" y="4085538"/>
            <a:ext cx="1864871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IN" sz="1400" dirty="0" err="1">
                <a:solidFill>
                  <a:schemeClr val="bg1"/>
                </a:solidFill>
              </a:rPr>
              <a:t>passwd</a:t>
            </a:r>
            <a:endParaRPr lang="en-IN" sz="1400" spc="0" dirty="0">
              <a:solidFill>
                <a:schemeClr val="bg1"/>
              </a:solidFill>
              <a:ea typeface="Roboto Light" charset="0"/>
              <a:cs typeface="Roboto Light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946AA8-4200-4A4D-8EC4-E6FAB03DF45C}"/>
              </a:ext>
            </a:extLst>
          </p:cNvPr>
          <p:cNvSpPr txBox="1"/>
          <p:nvPr/>
        </p:nvSpPr>
        <p:spPr>
          <a:xfrm>
            <a:off x="8015714" y="2861094"/>
            <a:ext cx="3901199" cy="17543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1800" dirty="0">
                <a:ea typeface="Roboto Light" charset="0"/>
                <a:cs typeface="Roboto Light" charset="0"/>
              </a:rPr>
              <a:t>The WAF examines incoming user requests against the URI White Lists and Black Lists.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IN" sz="1800" dirty="0">
              <a:ea typeface="Roboto Light" charset="0"/>
              <a:cs typeface="Roboto Ligh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1800" dirty="0">
                <a:ea typeface="Roboto Light" charset="0"/>
                <a:cs typeface="Roboto Light" charset="0"/>
              </a:rPr>
              <a:t>These lists define rules to explicitly allow or deny traffic:</a:t>
            </a:r>
            <a:endParaRPr lang="en-IN" sz="1800" spc="0" dirty="0"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48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CFC7A6-042B-4FAD-B3EE-FC8B2E188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URL Check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664D75-DA87-4917-B5CD-D3AD406990E2}"/>
              </a:ext>
            </a:extLst>
          </p:cNvPr>
          <p:cNvGrpSpPr/>
          <p:nvPr/>
        </p:nvGrpSpPr>
        <p:grpSpPr>
          <a:xfrm>
            <a:off x="8812956" y="2320930"/>
            <a:ext cx="1031601" cy="737523"/>
            <a:chOff x="3424559" y="3887324"/>
            <a:chExt cx="850392" cy="798506"/>
          </a:xfrm>
        </p:grpSpPr>
        <p:pic>
          <p:nvPicPr>
            <p:cNvPr id="8" name="Picture 7" descr="Server.png">
              <a:extLst>
                <a:ext uri="{FF2B5EF4-FFF2-40B4-BE49-F238E27FC236}">
                  <a16:creationId xmlns:a16="http://schemas.microsoft.com/office/drawing/2014/main" id="{C6D88D58-F807-46B6-9DF8-B6830BD8E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3887324"/>
              <a:ext cx="850392" cy="245364"/>
            </a:xfrm>
            <a:prstGeom prst="rect">
              <a:avLst/>
            </a:prstGeom>
          </p:spPr>
        </p:pic>
        <p:pic>
          <p:nvPicPr>
            <p:cNvPr id="9" name="Picture 8" descr="Server.png">
              <a:extLst>
                <a:ext uri="{FF2B5EF4-FFF2-40B4-BE49-F238E27FC236}">
                  <a16:creationId xmlns:a16="http://schemas.microsoft.com/office/drawing/2014/main" id="{C9F93AD4-AD0F-48FD-A465-061600BEB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163895"/>
              <a:ext cx="850392" cy="245364"/>
            </a:xfrm>
            <a:prstGeom prst="rect">
              <a:avLst/>
            </a:prstGeom>
          </p:spPr>
        </p:pic>
        <p:pic>
          <p:nvPicPr>
            <p:cNvPr id="10" name="Picture 9" descr="Server.png">
              <a:extLst>
                <a:ext uri="{FF2B5EF4-FFF2-40B4-BE49-F238E27FC236}">
                  <a16:creationId xmlns:a16="http://schemas.microsoft.com/office/drawing/2014/main" id="{CFEB8195-EEC7-4AA0-B313-A82F464A0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440466"/>
              <a:ext cx="850392" cy="245364"/>
            </a:xfrm>
            <a:prstGeom prst="rect">
              <a:avLst/>
            </a:prstGeom>
          </p:spPr>
        </p:pic>
      </p:grpSp>
      <p:pic>
        <p:nvPicPr>
          <p:cNvPr id="11" name="Picture 10" descr="Internet.png">
            <a:extLst>
              <a:ext uri="{FF2B5EF4-FFF2-40B4-BE49-F238E27FC236}">
                <a16:creationId xmlns:a16="http://schemas.microsoft.com/office/drawing/2014/main" id="{1D8C2622-1454-4CF2-84D4-7DA6866496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677" y="2300082"/>
            <a:ext cx="1041194" cy="779216"/>
          </a:xfrm>
          <a:prstGeom prst="rect">
            <a:avLst/>
          </a:prstGeom>
        </p:spPr>
      </p:pic>
      <p:pic>
        <p:nvPicPr>
          <p:cNvPr id="12" name="Picture 11" descr="Router_1.png">
            <a:extLst>
              <a:ext uri="{FF2B5EF4-FFF2-40B4-BE49-F238E27FC236}">
                <a16:creationId xmlns:a16="http://schemas.microsoft.com/office/drawing/2014/main" id="{80F5729A-E5BE-4176-B728-BD56DB0BF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720" y="2466884"/>
            <a:ext cx="445612" cy="445612"/>
          </a:xfrm>
          <a:prstGeom prst="rect">
            <a:avLst/>
          </a:prstGeom>
        </p:spPr>
      </p:pic>
      <p:pic>
        <p:nvPicPr>
          <p:cNvPr id="13" name="Picture 12" descr="User.png">
            <a:extLst>
              <a:ext uri="{FF2B5EF4-FFF2-40B4-BE49-F238E27FC236}">
                <a16:creationId xmlns:a16="http://schemas.microsoft.com/office/drawing/2014/main" id="{5E5A0047-D193-4A71-8ADC-01D89632F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350" y="2385313"/>
            <a:ext cx="445612" cy="60323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99FEEF-ECBD-4D16-A05D-F284CD4D8E5C}"/>
              </a:ext>
            </a:extLst>
          </p:cNvPr>
          <p:cNvCxnSpPr/>
          <p:nvPr/>
        </p:nvCxnSpPr>
        <p:spPr>
          <a:xfrm>
            <a:off x="1376937" y="2700270"/>
            <a:ext cx="2232025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76896B-39E3-4249-BE3A-79C2E37C4B3B}"/>
              </a:ext>
            </a:extLst>
          </p:cNvPr>
          <p:cNvCxnSpPr/>
          <p:nvPr/>
        </p:nvCxnSpPr>
        <p:spPr>
          <a:xfrm>
            <a:off x="4509074" y="2700270"/>
            <a:ext cx="1116013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2F323B3-1D9B-49B0-AE59-C0CE072EC453}"/>
              </a:ext>
            </a:extLst>
          </p:cNvPr>
          <p:cNvCxnSpPr/>
          <p:nvPr/>
        </p:nvCxnSpPr>
        <p:spPr>
          <a:xfrm>
            <a:off x="6058474" y="2700270"/>
            <a:ext cx="75382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FB161C-024E-4251-9C43-E339B6609BBA}"/>
              </a:ext>
            </a:extLst>
          </p:cNvPr>
          <p:cNvCxnSpPr/>
          <p:nvPr/>
        </p:nvCxnSpPr>
        <p:spPr>
          <a:xfrm>
            <a:off x="7752579" y="2700270"/>
            <a:ext cx="107767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E999097-9077-44A6-890A-A748C6382878}"/>
              </a:ext>
            </a:extLst>
          </p:cNvPr>
          <p:cNvSpPr txBox="1"/>
          <p:nvPr/>
        </p:nvSpPr>
        <p:spPr>
          <a:xfrm>
            <a:off x="7092221" y="2912496"/>
            <a:ext cx="53436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WAF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A7433B7-0544-429F-A214-36C26EA72F0C}"/>
              </a:ext>
            </a:extLst>
          </p:cNvPr>
          <p:cNvCxnSpPr>
            <a:cxnSpLocks/>
          </p:cNvCxnSpPr>
          <p:nvPr/>
        </p:nvCxnSpPr>
        <p:spPr>
          <a:xfrm flipV="1">
            <a:off x="1524000" y="2576379"/>
            <a:ext cx="7244007" cy="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0EC0C29-57AE-4B90-8F8F-91A923316969}"/>
              </a:ext>
            </a:extLst>
          </p:cNvPr>
          <p:cNvSpPr/>
          <p:nvPr/>
        </p:nvSpPr>
        <p:spPr>
          <a:xfrm>
            <a:off x="6854190" y="2565400"/>
            <a:ext cx="853440" cy="248581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5DA391D-3DDF-4ED0-BC25-24BB82CDE455}"/>
              </a:ext>
            </a:extLst>
          </p:cNvPr>
          <p:cNvSpPr/>
          <p:nvPr/>
        </p:nvSpPr>
        <p:spPr>
          <a:xfrm>
            <a:off x="6854190" y="2561604"/>
            <a:ext cx="853440" cy="24858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4" name="Picture 23" descr="Product-Thunder_Hardware.png">
            <a:extLst>
              <a:ext uri="{FF2B5EF4-FFF2-40B4-BE49-F238E27FC236}">
                <a16:creationId xmlns:a16="http://schemas.microsoft.com/office/drawing/2014/main" id="{2EB61F53-5488-48D2-BB75-5710F7F130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2294" y="2565400"/>
            <a:ext cx="940285" cy="248581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A584AD8-6ADC-452F-A171-90FCF7956E2B}"/>
              </a:ext>
            </a:extLst>
          </p:cNvPr>
          <p:cNvSpPr/>
          <p:nvPr/>
        </p:nvSpPr>
        <p:spPr>
          <a:xfrm>
            <a:off x="6472293" y="3117118"/>
            <a:ext cx="1614994" cy="2242819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URL1</a:t>
            </a:r>
          </a:p>
          <a:p>
            <a:pPr algn="ctr"/>
            <a:r>
              <a:rPr lang="en-IN" dirty="0"/>
              <a:t>URL2</a:t>
            </a:r>
          </a:p>
          <a:p>
            <a:pPr algn="ctr"/>
            <a:r>
              <a:rPr lang="en-IN" dirty="0"/>
              <a:t>URL3</a:t>
            </a:r>
          </a:p>
          <a:p>
            <a:pPr algn="ctr"/>
            <a:r>
              <a:rPr lang="en-IN" dirty="0"/>
              <a:t>URL4</a:t>
            </a:r>
          </a:p>
          <a:p>
            <a:pPr algn="ctr"/>
            <a:r>
              <a:rPr lang="en-IN" dirty="0"/>
              <a:t>URL5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B62ED36-0580-4951-835C-01DB366ADB61}"/>
              </a:ext>
            </a:extLst>
          </p:cNvPr>
          <p:cNvCxnSpPr>
            <a:cxnSpLocks/>
          </p:cNvCxnSpPr>
          <p:nvPr/>
        </p:nvCxnSpPr>
        <p:spPr>
          <a:xfrm flipV="1">
            <a:off x="1526315" y="2793635"/>
            <a:ext cx="5182460" cy="1655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87BF2DED-ACCB-43EB-8D7F-1B1408E8A509}"/>
              </a:ext>
            </a:extLst>
          </p:cNvPr>
          <p:cNvSpPr/>
          <p:nvPr/>
        </p:nvSpPr>
        <p:spPr>
          <a:xfrm>
            <a:off x="2944496" y="3643901"/>
            <a:ext cx="1328931" cy="389140"/>
          </a:xfrm>
          <a:prstGeom prst="wedgeRoundRectCallout">
            <a:avLst>
              <a:gd name="adj1" fmla="val 96742"/>
              <a:gd name="adj2" fmla="val -241302"/>
              <a:gd name="adj3" fmla="val 16667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IN" sz="1200" dirty="0"/>
              <a:t>URL9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DD62F628-7B54-4208-94EC-FB3C95834D95}"/>
              </a:ext>
            </a:extLst>
          </p:cNvPr>
          <p:cNvSpPr/>
          <p:nvPr/>
        </p:nvSpPr>
        <p:spPr>
          <a:xfrm>
            <a:off x="5175060" y="1647943"/>
            <a:ext cx="1328931" cy="389140"/>
          </a:xfrm>
          <a:prstGeom prst="wedgeRoundRectCallout">
            <a:avLst>
              <a:gd name="adj1" fmla="val 98206"/>
              <a:gd name="adj2" fmla="val 168663"/>
              <a:gd name="adj3" fmla="val 16667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IN" sz="1200" dirty="0"/>
              <a:t>DROP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265EE2D-E167-4A72-94FA-84CF4892D66D}"/>
              </a:ext>
            </a:extLst>
          </p:cNvPr>
          <p:cNvCxnSpPr>
            <a:cxnSpLocks/>
          </p:cNvCxnSpPr>
          <p:nvPr/>
        </p:nvCxnSpPr>
        <p:spPr>
          <a:xfrm>
            <a:off x="1524000" y="2463089"/>
            <a:ext cx="5184775" cy="379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418893E0-7CA8-41F5-A394-A9BB313E2C4A}"/>
              </a:ext>
            </a:extLst>
          </p:cNvPr>
          <p:cNvSpPr/>
          <p:nvPr/>
        </p:nvSpPr>
        <p:spPr>
          <a:xfrm>
            <a:off x="2221003" y="1470757"/>
            <a:ext cx="1328931" cy="389140"/>
          </a:xfrm>
          <a:prstGeom prst="wedgeRoundRectCallout">
            <a:avLst>
              <a:gd name="adj1" fmla="val 137002"/>
              <a:gd name="adj2" fmla="val 191161"/>
              <a:gd name="adj3" fmla="val 16667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IN" sz="1200" dirty="0"/>
              <a:t>URL2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E5E1D4B-ED1F-47DF-85DE-31727A1B6B30}"/>
              </a:ext>
            </a:extLst>
          </p:cNvPr>
          <p:cNvCxnSpPr>
            <a:cxnSpLocks/>
          </p:cNvCxnSpPr>
          <p:nvPr/>
        </p:nvCxnSpPr>
        <p:spPr>
          <a:xfrm flipV="1">
            <a:off x="7869985" y="2491845"/>
            <a:ext cx="842858" cy="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36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  <p:bldP spid="3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CFC7A6-042B-4FAD-B3EE-FC8B2E188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HTTP Check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D4DC6F-3DF0-476D-893B-D310D6384684}"/>
              </a:ext>
            </a:extLst>
          </p:cNvPr>
          <p:cNvSpPr txBox="1"/>
          <p:nvPr/>
        </p:nvSpPr>
        <p:spPr>
          <a:xfrm>
            <a:off x="604604" y="1206230"/>
            <a:ext cx="10465473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srgbClr val="FF0000"/>
                </a:solidFill>
                <a:ea typeface="Roboto Light" charset="0"/>
                <a:cs typeface="Roboto Light" charset="0"/>
              </a:rPr>
              <a:t>Regardless</a:t>
            </a:r>
            <a:r>
              <a:rPr lang="en-IN" sz="1600" dirty="0">
                <a:ea typeface="Roboto Light" charset="0"/>
                <a:cs typeface="Roboto Light" charset="0"/>
              </a:rPr>
              <a:t> of deployment mode, the WAF template automatically enforces a basic, default set of HTTP protocol checks. Following suite of additional checks are available in HTTP compliance check</a:t>
            </a:r>
            <a:endParaRPr lang="en-IN" sz="1600" spc="0" dirty="0">
              <a:ea typeface="Roboto Light" charset="0"/>
              <a:cs typeface="Roboto Light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51F49A-B423-4155-8407-3DB9AB9C74E8}"/>
              </a:ext>
            </a:extLst>
          </p:cNvPr>
          <p:cNvSpPr txBox="1"/>
          <p:nvPr/>
        </p:nvSpPr>
        <p:spPr>
          <a:xfrm>
            <a:off x="787940" y="2023353"/>
            <a:ext cx="9961124" cy="449296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200" dirty="0">
                <a:ea typeface="Roboto Light" charset="0"/>
                <a:cs typeface="Roboto Light" charset="0"/>
              </a:rPr>
              <a:t>POST request with Content-Length: 0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200" dirty="0">
                <a:ea typeface="Roboto Light" charset="0"/>
                <a:cs typeface="Roboto Light" charset="0"/>
              </a:rPr>
              <a:t>Header name with no header value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200" dirty="0">
                <a:ea typeface="Roboto Light" charset="0"/>
                <a:cs typeface="Roboto Light" charset="0"/>
              </a:rPr>
              <a:t>Several Content-Length headers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200" dirty="0">
                <a:ea typeface="Roboto Light" charset="0"/>
                <a:cs typeface="Roboto Light" charset="0"/>
              </a:rPr>
              <a:t>Chunked request with Content-Length header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200" dirty="0">
                <a:ea typeface="Roboto Light" charset="0"/>
                <a:cs typeface="Roboto Light" charset="0"/>
              </a:rPr>
              <a:t>Body in GET or HEAD requests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200" dirty="0">
                <a:ea typeface="Roboto Light" charset="0"/>
                <a:cs typeface="Roboto Light" charset="0"/>
              </a:rPr>
              <a:t>No Host header in HTTP/1.1 request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FF0000"/>
                </a:solidFill>
                <a:ea typeface="Roboto Light" charset="0"/>
                <a:cs typeface="Roboto Light" charset="0"/>
              </a:rPr>
              <a:t>Host header contains IP address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200" dirty="0">
                <a:ea typeface="Roboto Light" charset="0"/>
                <a:cs typeface="Roboto Light" charset="0"/>
              </a:rPr>
              <a:t>Content length should be a positive number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200" dirty="0">
                <a:ea typeface="Roboto Light" charset="0"/>
                <a:cs typeface="Roboto Light" charset="0"/>
              </a:rPr>
              <a:t>Bad HTTP version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200" dirty="0">
                <a:ea typeface="Roboto Light" charset="0"/>
                <a:cs typeface="Roboto Light" charset="0"/>
              </a:rPr>
              <a:t>Maximum number of headers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200" dirty="0">
                <a:ea typeface="Roboto Light" charset="0"/>
                <a:cs typeface="Roboto Light" charset="0"/>
              </a:rPr>
              <a:t>Bad host header value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200" dirty="0">
                <a:ea typeface="Roboto Light" charset="0"/>
                <a:cs typeface="Roboto Light" charset="0"/>
              </a:rPr>
              <a:t>Maximum number of cookies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200" dirty="0">
                <a:ea typeface="Roboto Light" charset="0"/>
                <a:cs typeface="Roboto Light" charset="0"/>
              </a:rPr>
              <a:t>Invalid character in Host header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200" dirty="0">
                <a:ea typeface="Roboto Light" charset="0"/>
                <a:cs typeface="Roboto Light" charset="0"/>
              </a:rPr>
              <a:t>Header contains NULL character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200" dirty="0">
                <a:ea typeface="Roboto Light" charset="0"/>
                <a:cs typeface="Roboto Light" charset="0"/>
              </a:rPr>
              <a:t>Header contains high-ASCII character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200" dirty="0">
                <a:ea typeface="Roboto Light" charset="0"/>
                <a:cs typeface="Roboto Light" charset="0"/>
              </a:rPr>
              <a:t>POST with invalid Content-Length header</a:t>
            </a:r>
            <a:endParaRPr lang="en-IN" sz="1200" spc="0" dirty="0">
              <a:ea typeface="Roboto Light" charset="0"/>
              <a:cs typeface="Roboto Light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1CCF82-4368-4CB1-B605-AD55544FA7D6}"/>
              </a:ext>
            </a:extLst>
          </p:cNvPr>
          <p:cNvSpPr txBox="1"/>
          <p:nvPr/>
        </p:nvSpPr>
        <p:spPr>
          <a:xfrm>
            <a:off x="6708775" y="3429000"/>
            <a:ext cx="3887788" cy="89255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IN" sz="1400" dirty="0" err="1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waf</a:t>
            </a:r>
            <a:r>
              <a:rPr lang="en-IN" sz="1400" dirty="0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 template waf1</a:t>
            </a:r>
          </a:p>
          <a:p>
            <a:r>
              <a:rPr lang="en-IN" sz="1400" dirty="0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	 http-check</a:t>
            </a:r>
          </a:p>
          <a:p>
            <a:pPr marL="0" indent="0">
              <a:buFontTx/>
              <a:buNone/>
            </a:pPr>
            <a:endParaRPr lang="en-IN" sz="2400" spc="0" dirty="0" err="1"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03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CFC7A6-042B-4FAD-B3EE-FC8B2E188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b="1" i="0" dirty="0"/>
              <a:t>Buffer Overflow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664D75-DA87-4917-B5CD-D3AD406990E2}"/>
              </a:ext>
            </a:extLst>
          </p:cNvPr>
          <p:cNvGrpSpPr/>
          <p:nvPr/>
        </p:nvGrpSpPr>
        <p:grpSpPr>
          <a:xfrm>
            <a:off x="8812956" y="2320930"/>
            <a:ext cx="1031601" cy="737523"/>
            <a:chOff x="3424559" y="3887324"/>
            <a:chExt cx="850392" cy="798506"/>
          </a:xfrm>
        </p:grpSpPr>
        <p:pic>
          <p:nvPicPr>
            <p:cNvPr id="8" name="Picture 7" descr="Server.png">
              <a:extLst>
                <a:ext uri="{FF2B5EF4-FFF2-40B4-BE49-F238E27FC236}">
                  <a16:creationId xmlns:a16="http://schemas.microsoft.com/office/drawing/2014/main" id="{C6D88D58-F807-46B6-9DF8-B6830BD8E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3887324"/>
              <a:ext cx="850392" cy="245364"/>
            </a:xfrm>
            <a:prstGeom prst="rect">
              <a:avLst/>
            </a:prstGeom>
          </p:spPr>
        </p:pic>
        <p:pic>
          <p:nvPicPr>
            <p:cNvPr id="9" name="Picture 8" descr="Server.png">
              <a:extLst>
                <a:ext uri="{FF2B5EF4-FFF2-40B4-BE49-F238E27FC236}">
                  <a16:creationId xmlns:a16="http://schemas.microsoft.com/office/drawing/2014/main" id="{C9F93AD4-AD0F-48FD-A465-061600BEB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163895"/>
              <a:ext cx="850392" cy="245364"/>
            </a:xfrm>
            <a:prstGeom prst="rect">
              <a:avLst/>
            </a:prstGeom>
          </p:spPr>
        </p:pic>
        <p:pic>
          <p:nvPicPr>
            <p:cNvPr id="10" name="Picture 9" descr="Server.png">
              <a:extLst>
                <a:ext uri="{FF2B5EF4-FFF2-40B4-BE49-F238E27FC236}">
                  <a16:creationId xmlns:a16="http://schemas.microsoft.com/office/drawing/2014/main" id="{CFEB8195-EEC7-4AA0-B313-A82F464A0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440466"/>
              <a:ext cx="850392" cy="245364"/>
            </a:xfrm>
            <a:prstGeom prst="rect">
              <a:avLst/>
            </a:prstGeom>
          </p:spPr>
        </p:pic>
      </p:grpSp>
      <p:pic>
        <p:nvPicPr>
          <p:cNvPr id="11" name="Picture 10" descr="Internet.png">
            <a:extLst>
              <a:ext uri="{FF2B5EF4-FFF2-40B4-BE49-F238E27FC236}">
                <a16:creationId xmlns:a16="http://schemas.microsoft.com/office/drawing/2014/main" id="{1D8C2622-1454-4CF2-84D4-7DA6866496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677" y="2300082"/>
            <a:ext cx="1041194" cy="779216"/>
          </a:xfrm>
          <a:prstGeom prst="rect">
            <a:avLst/>
          </a:prstGeom>
        </p:spPr>
      </p:pic>
      <p:pic>
        <p:nvPicPr>
          <p:cNvPr id="12" name="Picture 11" descr="Router_1.png">
            <a:extLst>
              <a:ext uri="{FF2B5EF4-FFF2-40B4-BE49-F238E27FC236}">
                <a16:creationId xmlns:a16="http://schemas.microsoft.com/office/drawing/2014/main" id="{80F5729A-E5BE-4176-B728-BD56DB0BF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720" y="2466884"/>
            <a:ext cx="445612" cy="445612"/>
          </a:xfrm>
          <a:prstGeom prst="rect">
            <a:avLst/>
          </a:prstGeom>
        </p:spPr>
      </p:pic>
      <p:pic>
        <p:nvPicPr>
          <p:cNvPr id="13" name="Picture 12" descr="User.png">
            <a:extLst>
              <a:ext uri="{FF2B5EF4-FFF2-40B4-BE49-F238E27FC236}">
                <a16:creationId xmlns:a16="http://schemas.microsoft.com/office/drawing/2014/main" id="{5E5A0047-D193-4A71-8ADC-01D89632F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350" y="2385313"/>
            <a:ext cx="445612" cy="60323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99FEEF-ECBD-4D16-A05D-F284CD4D8E5C}"/>
              </a:ext>
            </a:extLst>
          </p:cNvPr>
          <p:cNvCxnSpPr/>
          <p:nvPr/>
        </p:nvCxnSpPr>
        <p:spPr>
          <a:xfrm>
            <a:off x="1376937" y="2700270"/>
            <a:ext cx="2232025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76896B-39E3-4249-BE3A-79C2E37C4B3B}"/>
              </a:ext>
            </a:extLst>
          </p:cNvPr>
          <p:cNvCxnSpPr/>
          <p:nvPr/>
        </p:nvCxnSpPr>
        <p:spPr>
          <a:xfrm>
            <a:off x="4509074" y="2700270"/>
            <a:ext cx="1116013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2F323B3-1D9B-49B0-AE59-C0CE072EC453}"/>
              </a:ext>
            </a:extLst>
          </p:cNvPr>
          <p:cNvCxnSpPr/>
          <p:nvPr/>
        </p:nvCxnSpPr>
        <p:spPr>
          <a:xfrm>
            <a:off x="6058474" y="2700270"/>
            <a:ext cx="75382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FB161C-024E-4251-9C43-E339B6609BBA}"/>
              </a:ext>
            </a:extLst>
          </p:cNvPr>
          <p:cNvCxnSpPr/>
          <p:nvPr/>
        </p:nvCxnSpPr>
        <p:spPr>
          <a:xfrm>
            <a:off x="7752579" y="2700270"/>
            <a:ext cx="107767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E999097-9077-44A6-890A-A748C6382878}"/>
              </a:ext>
            </a:extLst>
          </p:cNvPr>
          <p:cNvSpPr txBox="1"/>
          <p:nvPr/>
        </p:nvSpPr>
        <p:spPr>
          <a:xfrm>
            <a:off x="7092221" y="2912496"/>
            <a:ext cx="53436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WAF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A7433B7-0544-429F-A214-36C26EA72F0C}"/>
              </a:ext>
            </a:extLst>
          </p:cNvPr>
          <p:cNvCxnSpPr>
            <a:cxnSpLocks/>
          </p:cNvCxnSpPr>
          <p:nvPr/>
        </p:nvCxnSpPr>
        <p:spPr>
          <a:xfrm flipV="1">
            <a:off x="1524000" y="2576379"/>
            <a:ext cx="7244007" cy="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0EC0C29-57AE-4B90-8F8F-91A923316969}"/>
              </a:ext>
            </a:extLst>
          </p:cNvPr>
          <p:cNvSpPr/>
          <p:nvPr/>
        </p:nvSpPr>
        <p:spPr>
          <a:xfrm>
            <a:off x="6854190" y="2565400"/>
            <a:ext cx="853440" cy="248581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5DA391D-3DDF-4ED0-BC25-24BB82CDE455}"/>
              </a:ext>
            </a:extLst>
          </p:cNvPr>
          <p:cNvSpPr/>
          <p:nvPr/>
        </p:nvSpPr>
        <p:spPr>
          <a:xfrm>
            <a:off x="6854190" y="2561604"/>
            <a:ext cx="853440" cy="24858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4" name="Picture 23" descr="Product-Thunder_Hardware.png">
            <a:extLst>
              <a:ext uri="{FF2B5EF4-FFF2-40B4-BE49-F238E27FC236}">
                <a16:creationId xmlns:a16="http://schemas.microsoft.com/office/drawing/2014/main" id="{2EB61F53-5488-48D2-BB75-5710F7F130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2294" y="2565400"/>
            <a:ext cx="940285" cy="248581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B62ED36-0580-4951-835C-01DB366ADB61}"/>
              </a:ext>
            </a:extLst>
          </p:cNvPr>
          <p:cNvCxnSpPr>
            <a:cxnSpLocks/>
          </p:cNvCxnSpPr>
          <p:nvPr/>
        </p:nvCxnSpPr>
        <p:spPr>
          <a:xfrm flipV="1">
            <a:off x="1526315" y="2793635"/>
            <a:ext cx="5182460" cy="1655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265EE2D-E167-4A72-94FA-84CF4892D66D}"/>
              </a:ext>
            </a:extLst>
          </p:cNvPr>
          <p:cNvCxnSpPr>
            <a:cxnSpLocks/>
          </p:cNvCxnSpPr>
          <p:nvPr/>
        </p:nvCxnSpPr>
        <p:spPr>
          <a:xfrm>
            <a:off x="1524000" y="2463089"/>
            <a:ext cx="5184775" cy="379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E5E1D4B-ED1F-47DF-85DE-31727A1B6B30}"/>
              </a:ext>
            </a:extLst>
          </p:cNvPr>
          <p:cNvCxnSpPr>
            <a:cxnSpLocks/>
          </p:cNvCxnSpPr>
          <p:nvPr/>
        </p:nvCxnSpPr>
        <p:spPr>
          <a:xfrm flipV="1">
            <a:off x="7869985" y="2491845"/>
            <a:ext cx="842858" cy="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1E8DC6CC-87D6-48F1-B3C5-235802FA14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473483"/>
              </p:ext>
            </p:extLst>
          </p:nvPr>
        </p:nvGraphicFramePr>
        <p:xfrm>
          <a:off x="5625087" y="3429000"/>
          <a:ext cx="3268284" cy="3197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4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3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9737">
                <a:tc>
                  <a:txBody>
                    <a:bodyPr/>
                    <a:lstStyle/>
                    <a:p>
                      <a:r>
                        <a:rPr lang="en-US" dirty="0"/>
                        <a:t>Setting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918">
                <a:tc>
                  <a:txBody>
                    <a:bodyPr/>
                    <a:lstStyle/>
                    <a:p>
                      <a:r>
                        <a:rPr lang="en-US" sz="1600" dirty="0" err="1"/>
                        <a:t>buf</a:t>
                      </a:r>
                      <a:r>
                        <a:rPr lang="en-US" sz="1600" dirty="0"/>
                        <a:t>-</a:t>
                      </a:r>
                      <a:r>
                        <a:rPr lang="en-US" sz="1600" dirty="0" err="1"/>
                        <a:t>ovf</a:t>
                      </a:r>
                      <a:r>
                        <a:rPr lang="en-US" sz="1600" dirty="0"/>
                        <a:t>-max-</a:t>
                      </a:r>
                      <a:r>
                        <a:rPr lang="en-US" sz="1600" dirty="0" err="1"/>
                        <a:t>url</a:t>
                      </a:r>
                      <a:r>
                        <a:rPr lang="en-US" sz="1600" dirty="0"/>
                        <a:t>-</a:t>
                      </a:r>
                      <a:r>
                        <a:rPr lang="en-US" sz="1600" dirty="0" err="1"/>
                        <a:t>len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768">
                <a:tc>
                  <a:txBody>
                    <a:bodyPr/>
                    <a:lstStyle/>
                    <a:p>
                      <a:r>
                        <a:rPr lang="en-US" sz="1600" dirty="0" err="1"/>
                        <a:t>buf</a:t>
                      </a:r>
                      <a:r>
                        <a:rPr lang="en-US" sz="1600" dirty="0"/>
                        <a:t>-</a:t>
                      </a:r>
                      <a:r>
                        <a:rPr lang="en-US" sz="1600" dirty="0" err="1"/>
                        <a:t>ovf</a:t>
                      </a:r>
                      <a:r>
                        <a:rPr lang="en-US" sz="1600" dirty="0"/>
                        <a:t>-max-cookie-</a:t>
                      </a:r>
                      <a:r>
                        <a:rPr lang="en-US" sz="1600" dirty="0" err="1"/>
                        <a:t>len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918">
                <a:tc>
                  <a:txBody>
                    <a:bodyPr/>
                    <a:lstStyle/>
                    <a:p>
                      <a:r>
                        <a:rPr lang="en-US" sz="1600" dirty="0" err="1"/>
                        <a:t>buf</a:t>
                      </a:r>
                      <a:r>
                        <a:rPr lang="en-US" sz="1600" dirty="0"/>
                        <a:t>-</a:t>
                      </a:r>
                      <a:r>
                        <a:rPr lang="en-US" sz="1600" dirty="0" err="1"/>
                        <a:t>ovf</a:t>
                      </a:r>
                      <a:r>
                        <a:rPr lang="en-US" sz="1600" dirty="0"/>
                        <a:t>-max-</a:t>
                      </a:r>
                      <a:r>
                        <a:rPr lang="en-US" sz="1600" dirty="0" err="1"/>
                        <a:t>hdrs</a:t>
                      </a:r>
                      <a:r>
                        <a:rPr lang="en-US" sz="1600" dirty="0"/>
                        <a:t>-</a:t>
                      </a:r>
                      <a:r>
                        <a:rPr lang="en-US" sz="1600" dirty="0" err="1"/>
                        <a:t>len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1768">
                <a:tc>
                  <a:txBody>
                    <a:bodyPr/>
                    <a:lstStyle/>
                    <a:p>
                      <a:r>
                        <a:rPr lang="en-US" sz="1600" dirty="0" err="1"/>
                        <a:t>buf</a:t>
                      </a:r>
                      <a:r>
                        <a:rPr lang="en-US" sz="1600" dirty="0"/>
                        <a:t>-</a:t>
                      </a:r>
                      <a:r>
                        <a:rPr lang="en-US" sz="1600" dirty="0" err="1"/>
                        <a:t>ovf</a:t>
                      </a:r>
                      <a:r>
                        <a:rPr lang="en-US" sz="1600" dirty="0"/>
                        <a:t>-max-post-size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918">
                <a:tc>
                  <a:txBody>
                    <a:bodyPr/>
                    <a:lstStyle/>
                    <a:p>
                      <a:r>
                        <a:rPr lang="en-US" sz="1600" dirty="0"/>
                        <a:t>max-cookies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918">
                <a:tc>
                  <a:txBody>
                    <a:bodyPr/>
                    <a:lstStyle/>
                    <a:p>
                      <a:r>
                        <a:rPr lang="en-US" sz="1600" dirty="0"/>
                        <a:t>max-</a:t>
                      </a:r>
                      <a:r>
                        <a:rPr lang="en-US" sz="1600" dirty="0" err="1"/>
                        <a:t>hdrs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1768">
                <a:tc>
                  <a:txBody>
                    <a:bodyPr/>
                    <a:lstStyle/>
                    <a:p>
                      <a:r>
                        <a:rPr lang="en-US" sz="1600" dirty="0"/>
                        <a:t>Allowed</a:t>
                      </a:r>
                      <a:r>
                        <a:rPr lang="en-US" sz="1600" baseline="0" dirty="0"/>
                        <a:t>-http-methods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GET,POST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AEBBF17A-B183-4735-8F67-4DBC80655B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113478"/>
              </p:ext>
            </p:extLst>
          </p:nvPr>
        </p:nvGraphicFramePr>
        <p:xfrm>
          <a:off x="5625087" y="3418023"/>
          <a:ext cx="3268284" cy="3197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4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3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9737">
                <a:tc>
                  <a:txBody>
                    <a:bodyPr/>
                    <a:lstStyle/>
                    <a:p>
                      <a:r>
                        <a:rPr lang="en-US" dirty="0"/>
                        <a:t>Setting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918">
                <a:tc>
                  <a:txBody>
                    <a:bodyPr/>
                    <a:lstStyle/>
                    <a:p>
                      <a:r>
                        <a:rPr lang="en-US" sz="1600" dirty="0" err="1"/>
                        <a:t>buf</a:t>
                      </a:r>
                      <a:r>
                        <a:rPr lang="en-US" sz="1600" dirty="0"/>
                        <a:t>-</a:t>
                      </a:r>
                      <a:r>
                        <a:rPr lang="en-US" sz="1600" dirty="0" err="1"/>
                        <a:t>ovf</a:t>
                      </a:r>
                      <a:r>
                        <a:rPr lang="en-US" sz="1600" dirty="0"/>
                        <a:t>-max-</a:t>
                      </a:r>
                      <a:r>
                        <a:rPr lang="en-US" sz="1600" dirty="0" err="1"/>
                        <a:t>url</a:t>
                      </a:r>
                      <a:r>
                        <a:rPr lang="en-US" sz="1600" dirty="0"/>
                        <a:t>-</a:t>
                      </a:r>
                      <a:r>
                        <a:rPr lang="en-US" sz="1600" dirty="0" err="1"/>
                        <a:t>len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768">
                <a:tc>
                  <a:txBody>
                    <a:bodyPr/>
                    <a:lstStyle/>
                    <a:p>
                      <a:r>
                        <a:rPr lang="en-US" sz="1600" dirty="0" err="1"/>
                        <a:t>buf</a:t>
                      </a:r>
                      <a:r>
                        <a:rPr lang="en-US" sz="1600" dirty="0"/>
                        <a:t>-</a:t>
                      </a:r>
                      <a:r>
                        <a:rPr lang="en-US" sz="1600" dirty="0" err="1"/>
                        <a:t>ovf</a:t>
                      </a:r>
                      <a:r>
                        <a:rPr lang="en-US" sz="1600" dirty="0"/>
                        <a:t>-max-cookie-</a:t>
                      </a:r>
                      <a:r>
                        <a:rPr lang="en-US" sz="1600" dirty="0" err="1"/>
                        <a:t>len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918">
                <a:tc>
                  <a:txBody>
                    <a:bodyPr/>
                    <a:lstStyle/>
                    <a:p>
                      <a:r>
                        <a:rPr lang="en-US" sz="1600" dirty="0" err="1"/>
                        <a:t>buf</a:t>
                      </a:r>
                      <a:r>
                        <a:rPr lang="en-US" sz="1600" dirty="0"/>
                        <a:t>-</a:t>
                      </a:r>
                      <a:r>
                        <a:rPr lang="en-US" sz="1600" dirty="0" err="1"/>
                        <a:t>ovf</a:t>
                      </a:r>
                      <a:r>
                        <a:rPr lang="en-US" sz="1600" dirty="0"/>
                        <a:t>-max-</a:t>
                      </a:r>
                      <a:r>
                        <a:rPr lang="en-US" sz="1600" dirty="0" err="1"/>
                        <a:t>hdrs</a:t>
                      </a:r>
                      <a:r>
                        <a:rPr lang="en-US" sz="1600" dirty="0"/>
                        <a:t>-</a:t>
                      </a:r>
                      <a:r>
                        <a:rPr lang="en-US" sz="1600" dirty="0" err="1"/>
                        <a:t>len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1768">
                <a:tc>
                  <a:txBody>
                    <a:bodyPr/>
                    <a:lstStyle/>
                    <a:p>
                      <a:r>
                        <a:rPr lang="en-US" sz="1600" dirty="0" err="1"/>
                        <a:t>buf</a:t>
                      </a:r>
                      <a:r>
                        <a:rPr lang="en-US" sz="1600" dirty="0"/>
                        <a:t>-</a:t>
                      </a:r>
                      <a:r>
                        <a:rPr lang="en-US" sz="1600" dirty="0" err="1"/>
                        <a:t>ovf</a:t>
                      </a:r>
                      <a:r>
                        <a:rPr lang="en-US" sz="1600" dirty="0"/>
                        <a:t>-max-post-size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918">
                <a:tc>
                  <a:txBody>
                    <a:bodyPr/>
                    <a:lstStyle/>
                    <a:p>
                      <a:r>
                        <a:rPr lang="en-US" sz="1600" dirty="0"/>
                        <a:t>max-cookies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918">
                <a:tc>
                  <a:txBody>
                    <a:bodyPr/>
                    <a:lstStyle/>
                    <a:p>
                      <a:r>
                        <a:rPr lang="en-US" sz="1600" dirty="0"/>
                        <a:t>max-</a:t>
                      </a:r>
                      <a:r>
                        <a:rPr lang="en-US" sz="1600" dirty="0" err="1"/>
                        <a:t>hdrs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1768">
                <a:tc>
                  <a:txBody>
                    <a:bodyPr/>
                    <a:lstStyle/>
                    <a:p>
                      <a:r>
                        <a:rPr lang="en-US" sz="1600" dirty="0"/>
                        <a:t>Allowed</a:t>
                      </a:r>
                      <a:r>
                        <a:rPr lang="en-US" sz="1600" baseline="0" dirty="0"/>
                        <a:t>-http-methods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GET,POST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B6AB5121-5702-4133-A62A-5F489D81A7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602804"/>
              </p:ext>
            </p:extLst>
          </p:nvPr>
        </p:nvGraphicFramePr>
        <p:xfrm>
          <a:off x="5625087" y="3429551"/>
          <a:ext cx="3268284" cy="3197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4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3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9737">
                <a:tc>
                  <a:txBody>
                    <a:bodyPr/>
                    <a:lstStyle/>
                    <a:p>
                      <a:r>
                        <a:rPr lang="en-US" dirty="0"/>
                        <a:t>Setting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918">
                <a:tc>
                  <a:txBody>
                    <a:bodyPr/>
                    <a:lstStyle/>
                    <a:p>
                      <a:r>
                        <a:rPr lang="en-US" sz="1600" dirty="0" err="1"/>
                        <a:t>buf</a:t>
                      </a:r>
                      <a:r>
                        <a:rPr lang="en-US" sz="1600" dirty="0"/>
                        <a:t>-</a:t>
                      </a:r>
                      <a:r>
                        <a:rPr lang="en-US" sz="1600" dirty="0" err="1"/>
                        <a:t>ovf</a:t>
                      </a:r>
                      <a:r>
                        <a:rPr lang="en-US" sz="1600" dirty="0"/>
                        <a:t>-max-</a:t>
                      </a:r>
                      <a:r>
                        <a:rPr lang="en-US" sz="1600" dirty="0" err="1"/>
                        <a:t>url</a:t>
                      </a:r>
                      <a:r>
                        <a:rPr lang="en-US" sz="1600" dirty="0"/>
                        <a:t>-</a:t>
                      </a:r>
                      <a:r>
                        <a:rPr lang="en-US" sz="1600" dirty="0" err="1"/>
                        <a:t>len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768">
                <a:tc>
                  <a:txBody>
                    <a:bodyPr/>
                    <a:lstStyle/>
                    <a:p>
                      <a:r>
                        <a:rPr lang="en-US" sz="1600" dirty="0" err="1"/>
                        <a:t>buf</a:t>
                      </a:r>
                      <a:r>
                        <a:rPr lang="en-US" sz="1600" dirty="0"/>
                        <a:t>-</a:t>
                      </a:r>
                      <a:r>
                        <a:rPr lang="en-US" sz="1600" dirty="0" err="1"/>
                        <a:t>ovf</a:t>
                      </a:r>
                      <a:r>
                        <a:rPr lang="en-US" sz="1600" dirty="0"/>
                        <a:t>-max-cookie-</a:t>
                      </a:r>
                      <a:r>
                        <a:rPr lang="en-US" sz="1600" dirty="0" err="1"/>
                        <a:t>len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918">
                <a:tc>
                  <a:txBody>
                    <a:bodyPr/>
                    <a:lstStyle/>
                    <a:p>
                      <a:r>
                        <a:rPr lang="en-US" sz="1600" dirty="0" err="1"/>
                        <a:t>buf</a:t>
                      </a:r>
                      <a:r>
                        <a:rPr lang="en-US" sz="1600" dirty="0"/>
                        <a:t>-</a:t>
                      </a:r>
                      <a:r>
                        <a:rPr lang="en-US" sz="1600" dirty="0" err="1"/>
                        <a:t>ovf</a:t>
                      </a:r>
                      <a:r>
                        <a:rPr lang="en-US" sz="1600" dirty="0"/>
                        <a:t>-max-</a:t>
                      </a:r>
                      <a:r>
                        <a:rPr lang="en-US" sz="1600" dirty="0" err="1"/>
                        <a:t>hdrs</a:t>
                      </a:r>
                      <a:r>
                        <a:rPr lang="en-US" sz="1600" dirty="0"/>
                        <a:t>-</a:t>
                      </a:r>
                      <a:r>
                        <a:rPr lang="en-US" sz="1600" dirty="0" err="1"/>
                        <a:t>len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1768">
                <a:tc>
                  <a:txBody>
                    <a:bodyPr/>
                    <a:lstStyle/>
                    <a:p>
                      <a:r>
                        <a:rPr lang="en-US" sz="1600" dirty="0" err="1"/>
                        <a:t>buf</a:t>
                      </a:r>
                      <a:r>
                        <a:rPr lang="en-US" sz="1600" dirty="0"/>
                        <a:t>-</a:t>
                      </a:r>
                      <a:r>
                        <a:rPr lang="en-US" sz="1600" dirty="0" err="1"/>
                        <a:t>ovf</a:t>
                      </a:r>
                      <a:r>
                        <a:rPr lang="en-US" sz="1600" dirty="0"/>
                        <a:t>-max-post-size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918">
                <a:tc>
                  <a:txBody>
                    <a:bodyPr/>
                    <a:lstStyle/>
                    <a:p>
                      <a:r>
                        <a:rPr lang="en-US" sz="1600" dirty="0"/>
                        <a:t>max-cookies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918">
                <a:tc>
                  <a:txBody>
                    <a:bodyPr/>
                    <a:lstStyle/>
                    <a:p>
                      <a:r>
                        <a:rPr lang="en-US" sz="1600" dirty="0"/>
                        <a:t>max-</a:t>
                      </a:r>
                      <a:r>
                        <a:rPr lang="en-US" sz="1600" dirty="0" err="1"/>
                        <a:t>hdrs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1768">
                <a:tc>
                  <a:txBody>
                    <a:bodyPr/>
                    <a:lstStyle/>
                    <a:p>
                      <a:r>
                        <a:rPr lang="en-US" sz="1600" dirty="0"/>
                        <a:t>Allowed</a:t>
                      </a:r>
                      <a:r>
                        <a:rPr lang="en-US" sz="1600" baseline="0" dirty="0"/>
                        <a:t>-http-methods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768CF38D-D8D8-4260-A319-5213010775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295677"/>
              </p:ext>
            </p:extLst>
          </p:nvPr>
        </p:nvGraphicFramePr>
        <p:xfrm>
          <a:off x="5625087" y="3439977"/>
          <a:ext cx="3268284" cy="3197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4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3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9737">
                <a:tc>
                  <a:txBody>
                    <a:bodyPr/>
                    <a:lstStyle/>
                    <a:p>
                      <a:r>
                        <a:rPr lang="en-US" dirty="0"/>
                        <a:t>Setting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918">
                <a:tc>
                  <a:txBody>
                    <a:bodyPr/>
                    <a:lstStyle/>
                    <a:p>
                      <a:r>
                        <a:rPr lang="en-US" sz="1600" dirty="0" err="1"/>
                        <a:t>buf</a:t>
                      </a:r>
                      <a:r>
                        <a:rPr lang="en-US" sz="1600" dirty="0"/>
                        <a:t>-</a:t>
                      </a:r>
                      <a:r>
                        <a:rPr lang="en-US" sz="1600" dirty="0" err="1"/>
                        <a:t>ovf</a:t>
                      </a:r>
                      <a:r>
                        <a:rPr lang="en-US" sz="1600" dirty="0"/>
                        <a:t>-max-</a:t>
                      </a:r>
                      <a:r>
                        <a:rPr lang="en-US" sz="1600" dirty="0" err="1"/>
                        <a:t>url</a:t>
                      </a:r>
                      <a:r>
                        <a:rPr lang="en-US" sz="1600" dirty="0"/>
                        <a:t>-</a:t>
                      </a:r>
                      <a:r>
                        <a:rPr lang="en-US" sz="1600" dirty="0" err="1"/>
                        <a:t>len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768">
                <a:tc>
                  <a:txBody>
                    <a:bodyPr/>
                    <a:lstStyle/>
                    <a:p>
                      <a:r>
                        <a:rPr lang="en-US" sz="1600" dirty="0" err="1"/>
                        <a:t>buf</a:t>
                      </a:r>
                      <a:r>
                        <a:rPr lang="en-US" sz="1600" dirty="0"/>
                        <a:t>-</a:t>
                      </a:r>
                      <a:r>
                        <a:rPr lang="en-US" sz="1600" dirty="0" err="1"/>
                        <a:t>ovf</a:t>
                      </a:r>
                      <a:r>
                        <a:rPr lang="en-US" sz="1600" dirty="0"/>
                        <a:t>-max-cookie-</a:t>
                      </a:r>
                      <a:r>
                        <a:rPr lang="en-US" sz="1600" dirty="0" err="1"/>
                        <a:t>len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918">
                <a:tc>
                  <a:txBody>
                    <a:bodyPr/>
                    <a:lstStyle/>
                    <a:p>
                      <a:r>
                        <a:rPr lang="en-US" sz="1600" dirty="0" err="1"/>
                        <a:t>buf</a:t>
                      </a:r>
                      <a:r>
                        <a:rPr lang="en-US" sz="1600" dirty="0"/>
                        <a:t>-</a:t>
                      </a:r>
                      <a:r>
                        <a:rPr lang="en-US" sz="1600" dirty="0" err="1"/>
                        <a:t>ovf</a:t>
                      </a:r>
                      <a:r>
                        <a:rPr lang="en-US" sz="1600" dirty="0"/>
                        <a:t>-max-</a:t>
                      </a:r>
                      <a:r>
                        <a:rPr lang="en-US" sz="1600" dirty="0" err="1"/>
                        <a:t>hdrs</a:t>
                      </a:r>
                      <a:r>
                        <a:rPr lang="en-US" sz="1600" dirty="0"/>
                        <a:t>-</a:t>
                      </a:r>
                      <a:r>
                        <a:rPr lang="en-US" sz="1600" dirty="0" err="1"/>
                        <a:t>len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1768">
                <a:tc>
                  <a:txBody>
                    <a:bodyPr/>
                    <a:lstStyle/>
                    <a:p>
                      <a:r>
                        <a:rPr lang="en-US" sz="1600" dirty="0" err="1"/>
                        <a:t>buf</a:t>
                      </a:r>
                      <a:r>
                        <a:rPr lang="en-US" sz="1600" dirty="0"/>
                        <a:t>-</a:t>
                      </a:r>
                      <a:r>
                        <a:rPr lang="en-US" sz="1600" dirty="0" err="1"/>
                        <a:t>ovf</a:t>
                      </a:r>
                      <a:r>
                        <a:rPr lang="en-US" sz="1600" dirty="0"/>
                        <a:t>-max-post-size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918">
                <a:tc>
                  <a:txBody>
                    <a:bodyPr/>
                    <a:lstStyle/>
                    <a:p>
                      <a:r>
                        <a:rPr lang="en-US" sz="1600" dirty="0"/>
                        <a:t>max-cookies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918">
                <a:tc>
                  <a:txBody>
                    <a:bodyPr/>
                    <a:lstStyle/>
                    <a:p>
                      <a:r>
                        <a:rPr lang="en-US" sz="1600" dirty="0"/>
                        <a:t>max-</a:t>
                      </a:r>
                      <a:r>
                        <a:rPr lang="en-US" sz="1600" dirty="0" err="1"/>
                        <a:t>hdrs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1768">
                <a:tc>
                  <a:txBody>
                    <a:bodyPr/>
                    <a:lstStyle/>
                    <a:p>
                      <a:r>
                        <a:rPr lang="en-US" sz="1600" dirty="0"/>
                        <a:t>Allowed</a:t>
                      </a:r>
                      <a:r>
                        <a:rPr lang="en-US" sz="1600" baseline="0" dirty="0"/>
                        <a:t>-http-methods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8C374B62-62F6-4229-BE05-15B6D0EB7A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311012"/>
              </p:ext>
            </p:extLst>
          </p:nvPr>
        </p:nvGraphicFramePr>
        <p:xfrm>
          <a:off x="5608773" y="3429551"/>
          <a:ext cx="3268284" cy="3197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4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3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9737">
                <a:tc>
                  <a:txBody>
                    <a:bodyPr/>
                    <a:lstStyle/>
                    <a:p>
                      <a:r>
                        <a:rPr lang="en-US" dirty="0"/>
                        <a:t>Setting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918">
                <a:tc>
                  <a:txBody>
                    <a:bodyPr/>
                    <a:lstStyle/>
                    <a:p>
                      <a:r>
                        <a:rPr lang="en-US" sz="1600" dirty="0" err="1"/>
                        <a:t>buf</a:t>
                      </a:r>
                      <a:r>
                        <a:rPr lang="en-US" sz="1600" dirty="0"/>
                        <a:t>-</a:t>
                      </a:r>
                      <a:r>
                        <a:rPr lang="en-US" sz="1600" dirty="0" err="1"/>
                        <a:t>ovf</a:t>
                      </a:r>
                      <a:r>
                        <a:rPr lang="en-US" sz="1600" dirty="0"/>
                        <a:t>-max-</a:t>
                      </a:r>
                      <a:r>
                        <a:rPr lang="en-US" sz="1600" dirty="0" err="1"/>
                        <a:t>url</a:t>
                      </a:r>
                      <a:r>
                        <a:rPr lang="en-US" sz="1600" dirty="0"/>
                        <a:t>-</a:t>
                      </a:r>
                      <a:r>
                        <a:rPr lang="en-US" sz="1600" dirty="0" err="1"/>
                        <a:t>len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768">
                <a:tc>
                  <a:txBody>
                    <a:bodyPr/>
                    <a:lstStyle/>
                    <a:p>
                      <a:r>
                        <a:rPr lang="en-US" sz="1600" dirty="0" err="1"/>
                        <a:t>buf</a:t>
                      </a:r>
                      <a:r>
                        <a:rPr lang="en-US" sz="1600" dirty="0"/>
                        <a:t>-</a:t>
                      </a:r>
                      <a:r>
                        <a:rPr lang="en-US" sz="1600" dirty="0" err="1"/>
                        <a:t>ovf</a:t>
                      </a:r>
                      <a:r>
                        <a:rPr lang="en-US" sz="1600" dirty="0"/>
                        <a:t>-max-cookie-</a:t>
                      </a:r>
                      <a:r>
                        <a:rPr lang="en-US" sz="1600" dirty="0" err="1"/>
                        <a:t>len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918">
                <a:tc>
                  <a:txBody>
                    <a:bodyPr/>
                    <a:lstStyle/>
                    <a:p>
                      <a:r>
                        <a:rPr lang="en-US" sz="1600" dirty="0" err="1"/>
                        <a:t>buf</a:t>
                      </a:r>
                      <a:r>
                        <a:rPr lang="en-US" sz="1600" dirty="0"/>
                        <a:t>-</a:t>
                      </a:r>
                      <a:r>
                        <a:rPr lang="en-US" sz="1600" dirty="0" err="1"/>
                        <a:t>ovf</a:t>
                      </a:r>
                      <a:r>
                        <a:rPr lang="en-US" sz="1600" dirty="0"/>
                        <a:t>-max-</a:t>
                      </a:r>
                      <a:r>
                        <a:rPr lang="en-US" sz="1600" dirty="0" err="1"/>
                        <a:t>hdrs</a:t>
                      </a:r>
                      <a:r>
                        <a:rPr lang="en-US" sz="1600" dirty="0"/>
                        <a:t>-</a:t>
                      </a:r>
                      <a:r>
                        <a:rPr lang="en-US" sz="1600" dirty="0" err="1"/>
                        <a:t>len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1768">
                <a:tc>
                  <a:txBody>
                    <a:bodyPr/>
                    <a:lstStyle/>
                    <a:p>
                      <a:r>
                        <a:rPr lang="en-US" sz="1600" dirty="0" err="1"/>
                        <a:t>buf</a:t>
                      </a:r>
                      <a:r>
                        <a:rPr lang="en-US" sz="1600" dirty="0"/>
                        <a:t>-</a:t>
                      </a:r>
                      <a:r>
                        <a:rPr lang="en-US" sz="1600" dirty="0" err="1"/>
                        <a:t>ovf</a:t>
                      </a:r>
                      <a:r>
                        <a:rPr lang="en-US" sz="1600" dirty="0"/>
                        <a:t>-max-post-size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918">
                <a:tc>
                  <a:txBody>
                    <a:bodyPr/>
                    <a:lstStyle/>
                    <a:p>
                      <a:r>
                        <a:rPr lang="en-US" sz="1600" dirty="0"/>
                        <a:t>max-cookies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918">
                <a:tc>
                  <a:txBody>
                    <a:bodyPr/>
                    <a:lstStyle/>
                    <a:p>
                      <a:r>
                        <a:rPr lang="en-US" sz="1600" dirty="0"/>
                        <a:t>max-</a:t>
                      </a:r>
                      <a:r>
                        <a:rPr lang="en-US" sz="1600" dirty="0" err="1"/>
                        <a:t>hdrs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1768">
                <a:tc>
                  <a:txBody>
                    <a:bodyPr/>
                    <a:lstStyle/>
                    <a:p>
                      <a:r>
                        <a:rPr lang="en-US" sz="1600" dirty="0"/>
                        <a:t>Allowed</a:t>
                      </a:r>
                      <a:r>
                        <a:rPr lang="en-US" sz="1600" baseline="0" dirty="0"/>
                        <a:t>-http-methods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6704DF47-B89F-42FF-A98B-40FBE2919416}"/>
              </a:ext>
            </a:extLst>
          </p:cNvPr>
          <p:cNvSpPr/>
          <p:nvPr/>
        </p:nvSpPr>
        <p:spPr>
          <a:xfrm>
            <a:off x="1702340" y="1470757"/>
            <a:ext cx="1847594" cy="389140"/>
          </a:xfrm>
          <a:prstGeom prst="wedgeRoundRectCallout">
            <a:avLst>
              <a:gd name="adj1" fmla="val 137002"/>
              <a:gd name="adj2" fmla="val 191161"/>
              <a:gd name="adj3" fmla="val 16667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IN" sz="1200" dirty="0"/>
              <a:t>Cookie count = 2</a:t>
            </a: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2EB66C07-7BBD-44D2-AB1D-9DC5449F807B}"/>
              </a:ext>
            </a:extLst>
          </p:cNvPr>
          <p:cNvSpPr/>
          <p:nvPr/>
        </p:nvSpPr>
        <p:spPr>
          <a:xfrm>
            <a:off x="1103441" y="4239260"/>
            <a:ext cx="1847594" cy="389140"/>
          </a:xfrm>
          <a:prstGeom prst="wedgeRoundRectCallout">
            <a:avLst>
              <a:gd name="adj1" fmla="val 153850"/>
              <a:gd name="adj2" fmla="val -398788"/>
              <a:gd name="adj3" fmla="val 16667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IN" sz="1200" dirty="0"/>
              <a:t>Cookie count = 5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66C1273E-CF36-473E-86A0-8FBF7928FCCC}"/>
              </a:ext>
            </a:extLst>
          </p:cNvPr>
          <p:cNvSpPr/>
          <p:nvPr/>
        </p:nvSpPr>
        <p:spPr>
          <a:xfrm>
            <a:off x="5175060" y="1647943"/>
            <a:ext cx="1328931" cy="389140"/>
          </a:xfrm>
          <a:prstGeom prst="wedgeRoundRectCallout">
            <a:avLst>
              <a:gd name="adj1" fmla="val 98206"/>
              <a:gd name="adj2" fmla="val 168663"/>
              <a:gd name="adj3" fmla="val 16667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IN" sz="1200" dirty="0"/>
              <a:t>DROP</a:t>
            </a:r>
          </a:p>
        </p:txBody>
      </p:sp>
    </p:spTree>
    <p:extLst>
      <p:ext uri="{BB962C8B-B14F-4D97-AF65-F5344CB8AC3E}">
        <p14:creationId xmlns:p14="http://schemas.microsoft.com/office/powerpoint/2010/main" val="273221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1" grpId="0" animBg="1"/>
      <p:bldP spid="42" grpId="0" animBg="1"/>
      <p:bldP spid="4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CFC7A6-042B-4FAD-B3EE-FC8B2E188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URL Options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664D75-DA87-4917-B5CD-D3AD406990E2}"/>
              </a:ext>
            </a:extLst>
          </p:cNvPr>
          <p:cNvGrpSpPr/>
          <p:nvPr/>
        </p:nvGrpSpPr>
        <p:grpSpPr>
          <a:xfrm>
            <a:off x="8874286" y="1962747"/>
            <a:ext cx="1031601" cy="737523"/>
            <a:chOff x="3424559" y="3887324"/>
            <a:chExt cx="850392" cy="798506"/>
          </a:xfrm>
        </p:grpSpPr>
        <p:pic>
          <p:nvPicPr>
            <p:cNvPr id="8" name="Picture 7" descr="Server.png">
              <a:extLst>
                <a:ext uri="{FF2B5EF4-FFF2-40B4-BE49-F238E27FC236}">
                  <a16:creationId xmlns:a16="http://schemas.microsoft.com/office/drawing/2014/main" id="{C6D88D58-F807-46B6-9DF8-B6830BD8E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3887324"/>
              <a:ext cx="850392" cy="245364"/>
            </a:xfrm>
            <a:prstGeom prst="rect">
              <a:avLst/>
            </a:prstGeom>
          </p:spPr>
        </p:pic>
        <p:pic>
          <p:nvPicPr>
            <p:cNvPr id="9" name="Picture 8" descr="Server.png">
              <a:extLst>
                <a:ext uri="{FF2B5EF4-FFF2-40B4-BE49-F238E27FC236}">
                  <a16:creationId xmlns:a16="http://schemas.microsoft.com/office/drawing/2014/main" id="{C9F93AD4-AD0F-48FD-A465-061600BEB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163895"/>
              <a:ext cx="850392" cy="245364"/>
            </a:xfrm>
            <a:prstGeom prst="rect">
              <a:avLst/>
            </a:prstGeom>
          </p:spPr>
        </p:pic>
        <p:pic>
          <p:nvPicPr>
            <p:cNvPr id="10" name="Picture 9" descr="Server.png">
              <a:extLst>
                <a:ext uri="{FF2B5EF4-FFF2-40B4-BE49-F238E27FC236}">
                  <a16:creationId xmlns:a16="http://schemas.microsoft.com/office/drawing/2014/main" id="{CFEB8195-EEC7-4AA0-B313-A82F464A0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440466"/>
              <a:ext cx="850392" cy="245364"/>
            </a:xfrm>
            <a:prstGeom prst="rect">
              <a:avLst/>
            </a:prstGeom>
          </p:spPr>
        </p:pic>
      </p:grpSp>
      <p:pic>
        <p:nvPicPr>
          <p:cNvPr id="11" name="Picture 10" descr="Internet.png">
            <a:extLst>
              <a:ext uri="{FF2B5EF4-FFF2-40B4-BE49-F238E27FC236}">
                <a16:creationId xmlns:a16="http://schemas.microsoft.com/office/drawing/2014/main" id="{1D8C2622-1454-4CF2-84D4-7DA6866496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007" y="1941899"/>
            <a:ext cx="1041194" cy="779216"/>
          </a:xfrm>
          <a:prstGeom prst="rect">
            <a:avLst/>
          </a:prstGeom>
        </p:spPr>
      </p:pic>
      <p:pic>
        <p:nvPicPr>
          <p:cNvPr id="12" name="Picture 11" descr="Router_1.png">
            <a:extLst>
              <a:ext uri="{FF2B5EF4-FFF2-40B4-BE49-F238E27FC236}">
                <a16:creationId xmlns:a16="http://schemas.microsoft.com/office/drawing/2014/main" id="{80F5729A-E5BE-4176-B728-BD56DB0BF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050" y="2108701"/>
            <a:ext cx="445612" cy="445612"/>
          </a:xfrm>
          <a:prstGeom prst="rect">
            <a:avLst/>
          </a:prstGeom>
        </p:spPr>
      </p:pic>
      <p:pic>
        <p:nvPicPr>
          <p:cNvPr id="13" name="Picture 12" descr="User.png">
            <a:extLst>
              <a:ext uri="{FF2B5EF4-FFF2-40B4-BE49-F238E27FC236}">
                <a16:creationId xmlns:a16="http://schemas.microsoft.com/office/drawing/2014/main" id="{5E5A0047-D193-4A71-8ADC-01D89632F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80" y="2027130"/>
            <a:ext cx="445612" cy="60323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99FEEF-ECBD-4D16-A05D-F284CD4D8E5C}"/>
              </a:ext>
            </a:extLst>
          </p:cNvPr>
          <p:cNvCxnSpPr/>
          <p:nvPr/>
        </p:nvCxnSpPr>
        <p:spPr>
          <a:xfrm>
            <a:off x="1438267" y="2342087"/>
            <a:ext cx="2232025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76896B-39E3-4249-BE3A-79C2E37C4B3B}"/>
              </a:ext>
            </a:extLst>
          </p:cNvPr>
          <p:cNvCxnSpPr/>
          <p:nvPr/>
        </p:nvCxnSpPr>
        <p:spPr>
          <a:xfrm>
            <a:off x="4570404" y="2342087"/>
            <a:ext cx="1116013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2F323B3-1D9B-49B0-AE59-C0CE072EC453}"/>
              </a:ext>
            </a:extLst>
          </p:cNvPr>
          <p:cNvCxnSpPr/>
          <p:nvPr/>
        </p:nvCxnSpPr>
        <p:spPr>
          <a:xfrm>
            <a:off x="6119804" y="2342087"/>
            <a:ext cx="75382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FB161C-024E-4251-9C43-E339B6609BBA}"/>
              </a:ext>
            </a:extLst>
          </p:cNvPr>
          <p:cNvCxnSpPr/>
          <p:nvPr/>
        </p:nvCxnSpPr>
        <p:spPr>
          <a:xfrm>
            <a:off x="7813909" y="2342087"/>
            <a:ext cx="107767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E999097-9077-44A6-890A-A748C6382878}"/>
              </a:ext>
            </a:extLst>
          </p:cNvPr>
          <p:cNvSpPr txBox="1"/>
          <p:nvPr/>
        </p:nvSpPr>
        <p:spPr>
          <a:xfrm>
            <a:off x="7153551" y="2554313"/>
            <a:ext cx="53436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WAF</a:t>
            </a:r>
          </a:p>
        </p:txBody>
      </p:sp>
      <p:pic>
        <p:nvPicPr>
          <p:cNvPr id="24" name="Picture 23" descr="Product-Thunder_Hardware.png">
            <a:extLst>
              <a:ext uri="{FF2B5EF4-FFF2-40B4-BE49-F238E27FC236}">
                <a16:creationId xmlns:a16="http://schemas.microsoft.com/office/drawing/2014/main" id="{2EB61F53-5488-48D2-BB75-5710F7F130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624" y="2221146"/>
            <a:ext cx="940285" cy="248581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265EE2D-E167-4A72-94FA-84CF4892D66D}"/>
              </a:ext>
            </a:extLst>
          </p:cNvPr>
          <p:cNvCxnSpPr>
            <a:cxnSpLocks/>
          </p:cNvCxnSpPr>
          <p:nvPr/>
        </p:nvCxnSpPr>
        <p:spPr>
          <a:xfrm>
            <a:off x="1585330" y="2104906"/>
            <a:ext cx="5184775" cy="379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418893E0-7CA8-41F5-A394-A9BB313E2C4A}"/>
              </a:ext>
            </a:extLst>
          </p:cNvPr>
          <p:cNvSpPr/>
          <p:nvPr/>
        </p:nvSpPr>
        <p:spPr>
          <a:xfrm>
            <a:off x="1127010" y="1065377"/>
            <a:ext cx="3148665" cy="389140"/>
          </a:xfrm>
          <a:prstGeom prst="wedgeRoundRectCallout">
            <a:avLst>
              <a:gd name="adj1" fmla="val 88189"/>
              <a:gd name="adj2" fmla="val 206160"/>
              <a:gd name="adj3" fmla="val 16667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IN" sz="1200" dirty="0"/>
              <a:t>URL = %2Fpasswd%2Ftest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2C07318-706C-4FC0-B291-318F1146919B}"/>
              </a:ext>
            </a:extLst>
          </p:cNvPr>
          <p:cNvCxnSpPr>
            <a:cxnSpLocks/>
          </p:cNvCxnSpPr>
          <p:nvPr/>
        </p:nvCxnSpPr>
        <p:spPr>
          <a:xfrm>
            <a:off x="7562268" y="2473645"/>
            <a:ext cx="0" cy="76064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78E05FF-A827-427B-A14F-623D0F31033C}"/>
              </a:ext>
            </a:extLst>
          </p:cNvPr>
          <p:cNvSpPr/>
          <p:nvPr/>
        </p:nvSpPr>
        <p:spPr>
          <a:xfrm>
            <a:off x="5917381" y="3234285"/>
            <a:ext cx="3192699" cy="24621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URL=/</a:t>
            </a:r>
            <a:r>
              <a:rPr lang="en-IN" sz="1400" dirty="0" err="1"/>
              <a:t>passwd</a:t>
            </a:r>
            <a:r>
              <a:rPr lang="en-IN" sz="1400" dirty="0"/>
              <a:t>/test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5F65EE3-2940-4F57-AC0C-DE01B0560CF0}"/>
              </a:ext>
            </a:extLst>
          </p:cNvPr>
          <p:cNvCxnSpPr>
            <a:cxnSpLocks/>
          </p:cNvCxnSpPr>
          <p:nvPr/>
        </p:nvCxnSpPr>
        <p:spPr>
          <a:xfrm>
            <a:off x="7562268" y="3480503"/>
            <a:ext cx="0" cy="76064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C0C06A6-FE32-439A-AD90-DE45E3A4F840}"/>
              </a:ext>
            </a:extLst>
          </p:cNvPr>
          <p:cNvSpPr/>
          <p:nvPr/>
        </p:nvSpPr>
        <p:spPr>
          <a:xfrm>
            <a:off x="5917381" y="4269967"/>
            <a:ext cx="3192699" cy="24621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WAF Policy check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945380-F344-45B9-913B-998FE02B2D72}"/>
              </a:ext>
            </a:extLst>
          </p:cNvPr>
          <p:cNvSpPr txBox="1"/>
          <p:nvPr/>
        </p:nvSpPr>
        <p:spPr>
          <a:xfrm>
            <a:off x="291830" y="4413180"/>
            <a:ext cx="11439727" cy="224676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 	decode-entities       		Decode entities in internal </a:t>
            </a:r>
            <a:r>
              <a:rPr lang="en-IN" sz="1400" dirty="0" err="1">
                <a:ea typeface="Roboto Light" charset="0"/>
                <a:cs typeface="Roboto Light" charset="0"/>
              </a:rPr>
              <a:t>url</a:t>
            </a:r>
            <a:endParaRPr lang="en-IN" sz="1400" dirty="0">
              <a:ea typeface="Roboto Light" charset="0"/>
              <a:cs typeface="Roboto Light" charset="0"/>
            </a:endParaRPr>
          </a:p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 	decode-escaped-chars 		Decode escaped characters such as \r \n \" \</a:t>
            </a:r>
            <a:r>
              <a:rPr lang="en-IN" sz="1400" dirty="0" err="1">
                <a:ea typeface="Roboto Light" charset="0"/>
                <a:cs typeface="Roboto Light" charset="0"/>
              </a:rPr>
              <a:t>xXX</a:t>
            </a:r>
            <a:r>
              <a:rPr lang="en-IN" sz="1400" dirty="0">
                <a:ea typeface="Roboto Light" charset="0"/>
                <a:cs typeface="Roboto Light" charset="0"/>
              </a:rPr>
              <a:t> \u00YY in internal </a:t>
            </a:r>
            <a:r>
              <a:rPr lang="en-IN" sz="1400" dirty="0" err="1">
                <a:ea typeface="Roboto Light" charset="0"/>
                <a:cs typeface="Roboto Light" charset="0"/>
              </a:rPr>
              <a:t>url</a:t>
            </a:r>
            <a:endParaRPr lang="en-IN" sz="1400" dirty="0">
              <a:ea typeface="Roboto Light" charset="0"/>
              <a:cs typeface="Roboto Light" charset="0"/>
            </a:endParaRPr>
          </a:p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 	decode-hex-chars      		Decode hex chars such as \%xx and \%u00yy in internal </a:t>
            </a:r>
            <a:r>
              <a:rPr lang="en-IN" sz="1400" dirty="0" err="1">
                <a:ea typeface="Roboto Light" charset="0"/>
                <a:cs typeface="Roboto Light" charset="0"/>
              </a:rPr>
              <a:t>url</a:t>
            </a:r>
            <a:endParaRPr lang="en-IN" sz="1400" dirty="0">
              <a:ea typeface="Roboto Light" charset="0"/>
              <a:cs typeface="Roboto Light" charset="0"/>
            </a:endParaRPr>
          </a:p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 	remove-comments      		Remove comments from internal </a:t>
            </a:r>
            <a:r>
              <a:rPr lang="en-IN" sz="1400" dirty="0" err="1">
                <a:ea typeface="Roboto Light" charset="0"/>
                <a:cs typeface="Roboto Light" charset="0"/>
              </a:rPr>
              <a:t>url</a:t>
            </a:r>
            <a:endParaRPr lang="en-IN" sz="1400" dirty="0">
              <a:ea typeface="Roboto Light" charset="0"/>
              <a:cs typeface="Roboto Light" charset="0"/>
            </a:endParaRPr>
          </a:p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 	remove-</a:t>
            </a:r>
            <a:r>
              <a:rPr lang="en-IN" sz="1400" dirty="0" err="1">
                <a:ea typeface="Roboto Light" charset="0"/>
                <a:cs typeface="Roboto Light" charset="0"/>
              </a:rPr>
              <a:t>selfref</a:t>
            </a:r>
            <a:r>
              <a:rPr lang="en-IN" sz="1400" dirty="0">
                <a:ea typeface="Roboto Light" charset="0"/>
                <a:cs typeface="Roboto Light" charset="0"/>
              </a:rPr>
              <a:t>        		Remove self-references such as /./ and /path/../ from internal </a:t>
            </a:r>
            <a:r>
              <a:rPr lang="en-IN" sz="1400" dirty="0" err="1">
                <a:ea typeface="Roboto Light" charset="0"/>
                <a:cs typeface="Roboto Light" charset="0"/>
              </a:rPr>
              <a:t>url</a:t>
            </a:r>
            <a:endParaRPr lang="en-IN" sz="1400" dirty="0">
              <a:ea typeface="Roboto Light" charset="0"/>
              <a:cs typeface="Roboto Light" charset="0"/>
            </a:endParaRPr>
          </a:p>
          <a:p>
            <a:pPr>
              <a:lnSpc>
                <a:spcPct val="150000"/>
              </a:lnSpc>
            </a:pPr>
            <a:r>
              <a:rPr lang="en-IN" sz="1400" dirty="0">
                <a:ea typeface="Roboto Light" charset="0"/>
                <a:cs typeface="Roboto Light" charset="0"/>
              </a:rPr>
              <a:t> 	remove-spaces         		Remove spaces from internal </a:t>
            </a:r>
            <a:r>
              <a:rPr lang="en-IN" sz="1400" dirty="0" err="1">
                <a:ea typeface="Roboto Light" charset="0"/>
                <a:cs typeface="Roboto Light" charset="0"/>
              </a:rPr>
              <a:t>url</a:t>
            </a:r>
            <a:endParaRPr lang="en-IN" sz="1400" dirty="0">
              <a:ea typeface="Roboto Light" charset="0"/>
              <a:cs typeface="Roboto Light" charset="0"/>
            </a:endParaRPr>
          </a:p>
          <a:p>
            <a:pPr marL="0" indent="0">
              <a:buFontTx/>
              <a:buNone/>
            </a:pPr>
            <a:endParaRPr lang="en-IN" sz="1400" spc="0" dirty="0" err="1"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00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 animBg="1"/>
      <p:bldP spid="34" grpId="0" animBg="1"/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CFC7A6-042B-4FAD-B3EE-FC8B2E188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Hide-Response Headers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664D75-DA87-4917-B5CD-D3AD406990E2}"/>
              </a:ext>
            </a:extLst>
          </p:cNvPr>
          <p:cNvGrpSpPr/>
          <p:nvPr/>
        </p:nvGrpSpPr>
        <p:grpSpPr>
          <a:xfrm>
            <a:off x="8812956" y="2320930"/>
            <a:ext cx="1031601" cy="737523"/>
            <a:chOff x="3424559" y="3887324"/>
            <a:chExt cx="850392" cy="798506"/>
          </a:xfrm>
        </p:grpSpPr>
        <p:pic>
          <p:nvPicPr>
            <p:cNvPr id="8" name="Picture 7" descr="Server.png">
              <a:extLst>
                <a:ext uri="{FF2B5EF4-FFF2-40B4-BE49-F238E27FC236}">
                  <a16:creationId xmlns:a16="http://schemas.microsoft.com/office/drawing/2014/main" id="{C6D88D58-F807-46B6-9DF8-B6830BD8E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3887324"/>
              <a:ext cx="850392" cy="245364"/>
            </a:xfrm>
            <a:prstGeom prst="rect">
              <a:avLst/>
            </a:prstGeom>
          </p:spPr>
        </p:pic>
        <p:pic>
          <p:nvPicPr>
            <p:cNvPr id="9" name="Picture 8" descr="Server.png">
              <a:extLst>
                <a:ext uri="{FF2B5EF4-FFF2-40B4-BE49-F238E27FC236}">
                  <a16:creationId xmlns:a16="http://schemas.microsoft.com/office/drawing/2014/main" id="{C9F93AD4-AD0F-48FD-A465-061600BEB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163895"/>
              <a:ext cx="850392" cy="245364"/>
            </a:xfrm>
            <a:prstGeom prst="rect">
              <a:avLst/>
            </a:prstGeom>
          </p:spPr>
        </p:pic>
        <p:pic>
          <p:nvPicPr>
            <p:cNvPr id="10" name="Picture 9" descr="Server.png">
              <a:extLst>
                <a:ext uri="{FF2B5EF4-FFF2-40B4-BE49-F238E27FC236}">
                  <a16:creationId xmlns:a16="http://schemas.microsoft.com/office/drawing/2014/main" id="{CFEB8195-EEC7-4AA0-B313-A82F464A0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440466"/>
              <a:ext cx="850392" cy="245364"/>
            </a:xfrm>
            <a:prstGeom prst="rect">
              <a:avLst/>
            </a:prstGeom>
          </p:spPr>
        </p:pic>
      </p:grpSp>
      <p:pic>
        <p:nvPicPr>
          <p:cNvPr id="11" name="Picture 10" descr="Internet.png">
            <a:extLst>
              <a:ext uri="{FF2B5EF4-FFF2-40B4-BE49-F238E27FC236}">
                <a16:creationId xmlns:a16="http://schemas.microsoft.com/office/drawing/2014/main" id="{1D8C2622-1454-4CF2-84D4-7DA6866496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677" y="2300082"/>
            <a:ext cx="1041194" cy="779216"/>
          </a:xfrm>
          <a:prstGeom prst="rect">
            <a:avLst/>
          </a:prstGeom>
        </p:spPr>
      </p:pic>
      <p:pic>
        <p:nvPicPr>
          <p:cNvPr id="12" name="Picture 11" descr="Router_1.png">
            <a:extLst>
              <a:ext uri="{FF2B5EF4-FFF2-40B4-BE49-F238E27FC236}">
                <a16:creationId xmlns:a16="http://schemas.microsoft.com/office/drawing/2014/main" id="{80F5729A-E5BE-4176-B728-BD56DB0BF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720" y="2466884"/>
            <a:ext cx="445612" cy="445612"/>
          </a:xfrm>
          <a:prstGeom prst="rect">
            <a:avLst/>
          </a:prstGeom>
        </p:spPr>
      </p:pic>
      <p:pic>
        <p:nvPicPr>
          <p:cNvPr id="13" name="Picture 12" descr="User.png">
            <a:extLst>
              <a:ext uri="{FF2B5EF4-FFF2-40B4-BE49-F238E27FC236}">
                <a16:creationId xmlns:a16="http://schemas.microsoft.com/office/drawing/2014/main" id="{5E5A0047-D193-4A71-8ADC-01D89632F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350" y="2385313"/>
            <a:ext cx="445612" cy="60323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99FEEF-ECBD-4D16-A05D-F284CD4D8E5C}"/>
              </a:ext>
            </a:extLst>
          </p:cNvPr>
          <p:cNvCxnSpPr/>
          <p:nvPr/>
        </p:nvCxnSpPr>
        <p:spPr>
          <a:xfrm>
            <a:off x="1376937" y="2700270"/>
            <a:ext cx="2232025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76896B-39E3-4249-BE3A-79C2E37C4B3B}"/>
              </a:ext>
            </a:extLst>
          </p:cNvPr>
          <p:cNvCxnSpPr/>
          <p:nvPr/>
        </p:nvCxnSpPr>
        <p:spPr>
          <a:xfrm>
            <a:off x="4509074" y="2700270"/>
            <a:ext cx="1116013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2F323B3-1D9B-49B0-AE59-C0CE072EC453}"/>
              </a:ext>
            </a:extLst>
          </p:cNvPr>
          <p:cNvCxnSpPr/>
          <p:nvPr/>
        </p:nvCxnSpPr>
        <p:spPr>
          <a:xfrm>
            <a:off x="6058474" y="2700270"/>
            <a:ext cx="75382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FB161C-024E-4251-9C43-E339B6609BBA}"/>
              </a:ext>
            </a:extLst>
          </p:cNvPr>
          <p:cNvCxnSpPr/>
          <p:nvPr/>
        </p:nvCxnSpPr>
        <p:spPr>
          <a:xfrm>
            <a:off x="7752579" y="2700270"/>
            <a:ext cx="107767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E999097-9077-44A6-890A-A748C6382878}"/>
              </a:ext>
            </a:extLst>
          </p:cNvPr>
          <p:cNvSpPr txBox="1"/>
          <p:nvPr/>
        </p:nvSpPr>
        <p:spPr>
          <a:xfrm>
            <a:off x="7092221" y="2912496"/>
            <a:ext cx="53436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WAF</a:t>
            </a:r>
          </a:p>
        </p:txBody>
      </p:sp>
      <p:pic>
        <p:nvPicPr>
          <p:cNvPr id="24" name="Picture 23" descr="Product-Thunder_Hardware.png">
            <a:extLst>
              <a:ext uri="{FF2B5EF4-FFF2-40B4-BE49-F238E27FC236}">
                <a16:creationId xmlns:a16="http://schemas.microsoft.com/office/drawing/2014/main" id="{2EB61F53-5488-48D2-BB75-5710F7F130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455" y="2590780"/>
            <a:ext cx="940285" cy="24858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8177309-C9CB-4BED-BAF2-96A8504B3A39}"/>
              </a:ext>
            </a:extLst>
          </p:cNvPr>
          <p:cNvCxnSpPr/>
          <p:nvPr/>
        </p:nvCxnSpPr>
        <p:spPr>
          <a:xfrm>
            <a:off x="1449962" y="2565400"/>
            <a:ext cx="7362994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4CC98A1-CB91-4CFD-8EAD-58D04AEC4CA5}"/>
              </a:ext>
            </a:extLst>
          </p:cNvPr>
          <p:cNvCxnSpPr/>
          <p:nvPr/>
        </p:nvCxnSpPr>
        <p:spPr>
          <a:xfrm>
            <a:off x="1449962" y="2839361"/>
            <a:ext cx="7362994" cy="0"/>
          </a:xfrm>
          <a:prstGeom prst="straightConnector1">
            <a:avLst/>
          </a:prstGeom>
          <a:ln>
            <a:solidFill>
              <a:srgbClr val="FFC00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B73F629-1054-43A9-B38C-1F8124C01715}"/>
              </a:ext>
            </a:extLst>
          </p:cNvPr>
          <p:cNvSpPr txBox="1"/>
          <p:nvPr/>
        </p:nvSpPr>
        <p:spPr>
          <a:xfrm>
            <a:off x="6127589" y="719847"/>
            <a:ext cx="6310180" cy="212365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IN" sz="1200" dirty="0">
                <a:ea typeface="Roboto Light" charset="0"/>
                <a:cs typeface="Roboto Light" charset="0"/>
              </a:rPr>
              <a:t>HTTP/1.1 200 OK</a:t>
            </a:r>
          </a:p>
          <a:p>
            <a:r>
              <a:rPr lang="en-IN" sz="1200" dirty="0">
                <a:ea typeface="Roboto Light" charset="0"/>
                <a:cs typeface="Roboto Light" charset="0"/>
              </a:rPr>
              <a:t>Content-Type: text/html; charset=ISO-8859-1</a:t>
            </a:r>
          </a:p>
          <a:p>
            <a:r>
              <a:rPr lang="en-IN" sz="1200" dirty="0">
                <a:ea typeface="Roboto Light" charset="0"/>
                <a:cs typeface="Roboto Light" charset="0"/>
              </a:rPr>
              <a:t>Content-Encoding: </a:t>
            </a:r>
            <a:r>
              <a:rPr lang="en-IN" sz="1200" dirty="0" err="1">
                <a:ea typeface="Roboto Light" charset="0"/>
                <a:cs typeface="Roboto Light" charset="0"/>
              </a:rPr>
              <a:t>gzip</a:t>
            </a:r>
            <a:endParaRPr lang="en-IN" sz="1200" dirty="0">
              <a:ea typeface="Roboto Light" charset="0"/>
              <a:cs typeface="Roboto Light" charset="0"/>
            </a:endParaRPr>
          </a:p>
          <a:p>
            <a:r>
              <a:rPr lang="en-IN" sz="1200" dirty="0">
                <a:ea typeface="Roboto Light" charset="0"/>
                <a:cs typeface="Roboto Light" charset="0"/>
              </a:rPr>
              <a:t>Server: </a:t>
            </a:r>
          </a:p>
          <a:p>
            <a:r>
              <a:rPr lang="en-IN" sz="1200" dirty="0">
                <a:ea typeface="Roboto Light" charset="0"/>
                <a:cs typeface="Roboto Light" charset="0"/>
              </a:rPr>
              <a:t>Cache-control: private, x-</a:t>
            </a:r>
            <a:r>
              <a:rPr lang="en-IN" sz="1200" dirty="0" err="1">
                <a:ea typeface="Roboto Light" charset="0"/>
                <a:cs typeface="Roboto Light" charset="0"/>
              </a:rPr>
              <a:t>gzip</a:t>
            </a:r>
            <a:r>
              <a:rPr lang="en-IN" sz="1200" dirty="0">
                <a:ea typeface="Roboto Light" charset="0"/>
                <a:cs typeface="Roboto Light" charset="0"/>
              </a:rPr>
              <a:t>-ok=""</a:t>
            </a:r>
          </a:p>
          <a:p>
            <a:r>
              <a:rPr lang="en-IN" sz="1200" dirty="0">
                <a:ea typeface="Roboto Light" charset="0"/>
                <a:cs typeface="Roboto Light" charset="0"/>
              </a:rPr>
              <a:t>Content-length: 1272</a:t>
            </a:r>
          </a:p>
          <a:p>
            <a:r>
              <a:rPr lang="en-IN" sz="1200" dirty="0">
                <a:ea typeface="Roboto Light" charset="0"/>
                <a:cs typeface="Roboto Light" charset="0"/>
              </a:rPr>
              <a:t>Date: Thu, 13 May 2004 10:17:14 GMT</a:t>
            </a:r>
          </a:p>
          <a:p>
            <a:endParaRPr lang="en-IN" sz="1200" dirty="0">
              <a:ea typeface="Roboto Light" charset="0"/>
              <a:cs typeface="Roboto Light" charset="0"/>
            </a:endParaRPr>
          </a:p>
          <a:p>
            <a:endParaRPr lang="en-IN" sz="1200" dirty="0">
              <a:ea typeface="Roboto Light" charset="0"/>
              <a:cs typeface="Roboto Light" charset="0"/>
            </a:endParaRPr>
          </a:p>
          <a:p>
            <a:endParaRPr lang="en-IN" sz="1200" dirty="0">
              <a:ea typeface="Roboto Light" charset="0"/>
              <a:cs typeface="Roboto Light" charset="0"/>
            </a:endParaRPr>
          </a:p>
          <a:p>
            <a:pPr marL="0" indent="0">
              <a:buFontTx/>
              <a:buNone/>
            </a:pPr>
            <a:endParaRPr lang="en-IN" sz="1200" spc="0" dirty="0" err="1">
              <a:ea typeface="Roboto Light" charset="0"/>
              <a:cs typeface="Roboto Light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C15A7F-020D-46E6-A6CC-DB56E0D40E06}"/>
              </a:ext>
            </a:extLst>
          </p:cNvPr>
          <p:cNvSpPr txBox="1"/>
          <p:nvPr/>
        </p:nvSpPr>
        <p:spPr>
          <a:xfrm>
            <a:off x="6662699" y="1273739"/>
            <a:ext cx="2760562" cy="49244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IN" sz="1200" dirty="0">
                <a:ea typeface="Roboto Light" charset="0"/>
                <a:cs typeface="Roboto Light" charset="0"/>
              </a:rPr>
              <a:t>APACHE/2.2</a:t>
            </a:r>
          </a:p>
          <a:p>
            <a:pPr marL="0" indent="0">
              <a:buFontTx/>
              <a:buNone/>
            </a:pPr>
            <a:endParaRPr lang="en-IN" sz="1400" spc="0" dirty="0" err="1">
              <a:ea typeface="Roboto Light" charset="0"/>
              <a:cs typeface="Roboto Light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BDB22D0-0766-435B-B088-2CA0A27D8E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341" y="3429000"/>
            <a:ext cx="10389566" cy="27091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55A604-3BF7-49C7-8A72-C06B74D225EC}"/>
              </a:ext>
            </a:extLst>
          </p:cNvPr>
          <p:cNvSpPr/>
          <p:nvPr/>
        </p:nvSpPr>
        <p:spPr>
          <a:xfrm>
            <a:off x="6121635" y="432185"/>
            <a:ext cx="3191330" cy="1872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5414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CFC7A6-042B-4FAD-B3EE-FC8B2E188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Hide-Response Headers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664D75-DA87-4917-B5CD-D3AD406990E2}"/>
              </a:ext>
            </a:extLst>
          </p:cNvPr>
          <p:cNvGrpSpPr/>
          <p:nvPr/>
        </p:nvGrpSpPr>
        <p:grpSpPr>
          <a:xfrm>
            <a:off x="8942660" y="2881816"/>
            <a:ext cx="1031601" cy="737523"/>
            <a:chOff x="3424559" y="3887324"/>
            <a:chExt cx="850392" cy="798506"/>
          </a:xfrm>
        </p:grpSpPr>
        <p:pic>
          <p:nvPicPr>
            <p:cNvPr id="8" name="Picture 7" descr="Server.png">
              <a:extLst>
                <a:ext uri="{FF2B5EF4-FFF2-40B4-BE49-F238E27FC236}">
                  <a16:creationId xmlns:a16="http://schemas.microsoft.com/office/drawing/2014/main" id="{C6D88D58-F807-46B6-9DF8-B6830BD8E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3887324"/>
              <a:ext cx="850392" cy="245364"/>
            </a:xfrm>
            <a:prstGeom prst="rect">
              <a:avLst/>
            </a:prstGeom>
          </p:spPr>
        </p:pic>
        <p:pic>
          <p:nvPicPr>
            <p:cNvPr id="9" name="Picture 8" descr="Server.png">
              <a:extLst>
                <a:ext uri="{FF2B5EF4-FFF2-40B4-BE49-F238E27FC236}">
                  <a16:creationId xmlns:a16="http://schemas.microsoft.com/office/drawing/2014/main" id="{C9F93AD4-AD0F-48FD-A465-061600BEB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163895"/>
              <a:ext cx="850392" cy="245364"/>
            </a:xfrm>
            <a:prstGeom prst="rect">
              <a:avLst/>
            </a:prstGeom>
          </p:spPr>
        </p:pic>
        <p:pic>
          <p:nvPicPr>
            <p:cNvPr id="10" name="Picture 9" descr="Server.png">
              <a:extLst>
                <a:ext uri="{FF2B5EF4-FFF2-40B4-BE49-F238E27FC236}">
                  <a16:creationId xmlns:a16="http://schemas.microsoft.com/office/drawing/2014/main" id="{CFEB8195-EEC7-4AA0-B313-A82F464A0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440466"/>
              <a:ext cx="850392" cy="245364"/>
            </a:xfrm>
            <a:prstGeom prst="rect">
              <a:avLst/>
            </a:prstGeom>
          </p:spPr>
        </p:pic>
      </p:grpSp>
      <p:pic>
        <p:nvPicPr>
          <p:cNvPr id="11" name="Picture 10" descr="Internet.png">
            <a:extLst>
              <a:ext uri="{FF2B5EF4-FFF2-40B4-BE49-F238E27FC236}">
                <a16:creationId xmlns:a16="http://schemas.microsoft.com/office/drawing/2014/main" id="{1D8C2622-1454-4CF2-84D4-7DA6866496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6381" y="2860968"/>
            <a:ext cx="1041194" cy="779216"/>
          </a:xfrm>
          <a:prstGeom prst="rect">
            <a:avLst/>
          </a:prstGeom>
        </p:spPr>
      </p:pic>
      <p:pic>
        <p:nvPicPr>
          <p:cNvPr id="12" name="Picture 11" descr="Router_1.png">
            <a:extLst>
              <a:ext uri="{FF2B5EF4-FFF2-40B4-BE49-F238E27FC236}">
                <a16:creationId xmlns:a16="http://schemas.microsoft.com/office/drawing/2014/main" id="{80F5729A-E5BE-4176-B728-BD56DB0BF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424" y="3027770"/>
            <a:ext cx="445612" cy="445612"/>
          </a:xfrm>
          <a:prstGeom prst="rect">
            <a:avLst/>
          </a:prstGeom>
        </p:spPr>
      </p:pic>
      <p:pic>
        <p:nvPicPr>
          <p:cNvPr id="13" name="Picture 12" descr="User.png">
            <a:extLst>
              <a:ext uri="{FF2B5EF4-FFF2-40B4-BE49-F238E27FC236}">
                <a16:creationId xmlns:a16="http://schemas.microsoft.com/office/drawing/2014/main" id="{5E5A0047-D193-4A71-8ADC-01D89632F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054" y="2946199"/>
            <a:ext cx="445612" cy="60323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99FEEF-ECBD-4D16-A05D-F284CD4D8E5C}"/>
              </a:ext>
            </a:extLst>
          </p:cNvPr>
          <p:cNvCxnSpPr/>
          <p:nvPr/>
        </p:nvCxnSpPr>
        <p:spPr>
          <a:xfrm>
            <a:off x="1506641" y="3261156"/>
            <a:ext cx="2232025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76896B-39E3-4249-BE3A-79C2E37C4B3B}"/>
              </a:ext>
            </a:extLst>
          </p:cNvPr>
          <p:cNvCxnSpPr/>
          <p:nvPr/>
        </p:nvCxnSpPr>
        <p:spPr>
          <a:xfrm>
            <a:off x="4638778" y="3261156"/>
            <a:ext cx="1116013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2F323B3-1D9B-49B0-AE59-C0CE072EC453}"/>
              </a:ext>
            </a:extLst>
          </p:cNvPr>
          <p:cNvCxnSpPr/>
          <p:nvPr/>
        </p:nvCxnSpPr>
        <p:spPr>
          <a:xfrm>
            <a:off x="6188178" y="3261156"/>
            <a:ext cx="75382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FB161C-024E-4251-9C43-E339B6609BBA}"/>
              </a:ext>
            </a:extLst>
          </p:cNvPr>
          <p:cNvCxnSpPr/>
          <p:nvPr/>
        </p:nvCxnSpPr>
        <p:spPr>
          <a:xfrm>
            <a:off x="7882283" y="3261156"/>
            <a:ext cx="107767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E999097-9077-44A6-890A-A748C6382878}"/>
              </a:ext>
            </a:extLst>
          </p:cNvPr>
          <p:cNvSpPr txBox="1"/>
          <p:nvPr/>
        </p:nvSpPr>
        <p:spPr>
          <a:xfrm>
            <a:off x="7221925" y="3473382"/>
            <a:ext cx="53436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WAF</a:t>
            </a:r>
          </a:p>
        </p:txBody>
      </p:sp>
      <p:pic>
        <p:nvPicPr>
          <p:cNvPr id="24" name="Picture 23" descr="Product-Thunder_Hardware.png">
            <a:extLst>
              <a:ext uri="{FF2B5EF4-FFF2-40B4-BE49-F238E27FC236}">
                <a16:creationId xmlns:a16="http://schemas.microsoft.com/office/drawing/2014/main" id="{2EB61F53-5488-48D2-BB75-5710F7F130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59" y="3151666"/>
            <a:ext cx="940285" cy="24858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8177309-C9CB-4BED-BAF2-96A8504B3A39}"/>
              </a:ext>
            </a:extLst>
          </p:cNvPr>
          <p:cNvCxnSpPr/>
          <p:nvPr/>
        </p:nvCxnSpPr>
        <p:spPr>
          <a:xfrm>
            <a:off x="1579666" y="3126286"/>
            <a:ext cx="7362994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D0A1E05-39B9-49FE-A075-3A31B7186219}"/>
              </a:ext>
            </a:extLst>
          </p:cNvPr>
          <p:cNvCxnSpPr>
            <a:cxnSpLocks/>
          </p:cNvCxnSpPr>
          <p:nvPr/>
        </p:nvCxnSpPr>
        <p:spPr>
          <a:xfrm flipH="1">
            <a:off x="7941949" y="3386474"/>
            <a:ext cx="914680" cy="513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48A86B4C-9D42-47DA-AFEC-8AF50487BC98}"/>
              </a:ext>
            </a:extLst>
          </p:cNvPr>
          <p:cNvSpPr/>
          <p:nvPr/>
        </p:nvSpPr>
        <p:spPr>
          <a:xfrm>
            <a:off x="5175060" y="856040"/>
            <a:ext cx="3356097" cy="1824635"/>
          </a:xfrm>
          <a:prstGeom prst="wedgeRoundRectCallout">
            <a:avLst>
              <a:gd name="adj1" fmla="val 47192"/>
              <a:gd name="adj2" fmla="val 85836"/>
              <a:gd name="adj3" fmla="val 16667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200" dirty="0">
                <a:ea typeface="Roboto Light" charset="0"/>
                <a:cs typeface="Roboto Light" charset="0"/>
              </a:rPr>
              <a:t>HTTP/1.1 200 OK</a:t>
            </a:r>
          </a:p>
          <a:p>
            <a:r>
              <a:rPr lang="en-IN" sz="1200" dirty="0">
                <a:ea typeface="Roboto Light" charset="0"/>
                <a:cs typeface="Roboto Light" charset="0"/>
              </a:rPr>
              <a:t>Content-Type: text/html; charset=ISO-8859-1</a:t>
            </a:r>
          </a:p>
          <a:p>
            <a:r>
              <a:rPr lang="en-IN" sz="1200" dirty="0">
                <a:ea typeface="Roboto Light" charset="0"/>
                <a:cs typeface="Roboto Light" charset="0"/>
              </a:rPr>
              <a:t>Content-Encoding: </a:t>
            </a:r>
            <a:r>
              <a:rPr lang="en-IN" sz="1200" dirty="0" err="1">
                <a:ea typeface="Roboto Light" charset="0"/>
                <a:cs typeface="Roboto Light" charset="0"/>
              </a:rPr>
              <a:t>gzip</a:t>
            </a:r>
            <a:endParaRPr lang="en-IN" sz="1200" dirty="0">
              <a:ea typeface="Roboto Light" charset="0"/>
              <a:cs typeface="Roboto Light" charset="0"/>
            </a:endParaRPr>
          </a:p>
          <a:p>
            <a:r>
              <a:rPr lang="en-IN" sz="1200" dirty="0">
                <a:ea typeface="Roboto Light" charset="0"/>
                <a:cs typeface="Roboto Light" charset="0"/>
              </a:rPr>
              <a:t>Server: APACHE/2.2</a:t>
            </a:r>
          </a:p>
          <a:p>
            <a:r>
              <a:rPr lang="en-IN" sz="1200" dirty="0">
                <a:ea typeface="Roboto Light" charset="0"/>
                <a:cs typeface="Roboto Light" charset="0"/>
              </a:rPr>
              <a:t>Cache-control: private, x-</a:t>
            </a:r>
            <a:r>
              <a:rPr lang="en-IN" sz="1200" dirty="0" err="1">
                <a:ea typeface="Roboto Light" charset="0"/>
                <a:cs typeface="Roboto Light" charset="0"/>
              </a:rPr>
              <a:t>gzip</a:t>
            </a:r>
            <a:r>
              <a:rPr lang="en-IN" sz="1200" dirty="0">
                <a:ea typeface="Roboto Light" charset="0"/>
                <a:cs typeface="Roboto Light" charset="0"/>
              </a:rPr>
              <a:t>-ok=""</a:t>
            </a:r>
          </a:p>
          <a:p>
            <a:r>
              <a:rPr lang="en-IN" sz="1200" dirty="0">
                <a:ea typeface="Roboto Light" charset="0"/>
                <a:cs typeface="Roboto Light" charset="0"/>
              </a:rPr>
              <a:t>Content-length: 1272</a:t>
            </a:r>
          </a:p>
          <a:p>
            <a:r>
              <a:rPr lang="en-IN" sz="1200" dirty="0">
                <a:ea typeface="Roboto Light" charset="0"/>
                <a:cs typeface="Roboto Light" charset="0"/>
              </a:rPr>
              <a:t>Date: Thu, 13 May 2004 10:17:14 GMT</a:t>
            </a:r>
          </a:p>
          <a:p>
            <a:endParaRPr lang="en-IN" sz="1200" dirty="0" err="1">
              <a:ea typeface="Roboto Light" charset="0"/>
              <a:cs typeface="Roboto Light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E5C078C-AE4C-462D-B22F-FC0F8050E450}"/>
              </a:ext>
            </a:extLst>
          </p:cNvPr>
          <p:cNvCxnSpPr>
            <a:cxnSpLocks/>
          </p:cNvCxnSpPr>
          <p:nvPr/>
        </p:nvCxnSpPr>
        <p:spPr>
          <a:xfrm flipH="1">
            <a:off x="1579667" y="3375665"/>
            <a:ext cx="5362331" cy="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CFE00D5-5EDF-4A53-824A-D9A4532A85C7}"/>
              </a:ext>
            </a:extLst>
          </p:cNvPr>
          <p:cNvSpPr/>
          <p:nvPr/>
        </p:nvSpPr>
        <p:spPr>
          <a:xfrm>
            <a:off x="1579667" y="4232275"/>
            <a:ext cx="3356097" cy="1426214"/>
          </a:xfrm>
          <a:prstGeom prst="wedgeRoundRectCallout">
            <a:avLst>
              <a:gd name="adj1" fmla="val 4874"/>
              <a:gd name="adj2" fmla="val -103425"/>
              <a:gd name="adj3" fmla="val 16667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200" dirty="0">
                <a:ea typeface="Roboto Light" charset="0"/>
                <a:cs typeface="Roboto Light" charset="0"/>
              </a:rPr>
              <a:t>HTTP/1.1 200 OK</a:t>
            </a:r>
          </a:p>
          <a:p>
            <a:r>
              <a:rPr lang="en-IN" sz="1200" dirty="0">
                <a:ea typeface="Roboto Light" charset="0"/>
                <a:cs typeface="Roboto Light" charset="0"/>
              </a:rPr>
              <a:t>Content-Type: text/html; charset=ISO-8859-1</a:t>
            </a:r>
          </a:p>
          <a:p>
            <a:r>
              <a:rPr lang="en-IN" sz="1200" dirty="0">
                <a:ea typeface="Roboto Light" charset="0"/>
                <a:cs typeface="Roboto Light" charset="0"/>
              </a:rPr>
              <a:t>Content-Encoding: </a:t>
            </a:r>
            <a:r>
              <a:rPr lang="en-IN" sz="1200" dirty="0" err="1">
                <a:ea typeface="Roboto Light" charset="0"/>
                <a:cs typeface="Roboto Light" charset="0"/>
              </a:rPr>
              <a:t>gzip</a:t>
            </a:r>
            <a:endParaRPr lang="en-IN" sz="1200" dirty="0">
              <a:ea typeface="Roboto Light" charset="0"/>
              <a:cs typeface="Roboto Light" charset="0"/>
            </a:endParaRPr>
          </a:p>
          <a:p>
            <a:r>
              <a:rPr lang="en-IN" sz="1200" dirty="0">
                <a:ea typeface="Roboto Light" charset="0"/>
                <a:cs typeface="Roboto Light" charset="0"/>
              </a:rPr>
              <a:t>Cache-control: private, x-</a:t>
            </a:r>
            <a:r>
              <a:rPr lang="en-IN" sz="1200" dirty="0" err="1">
                <a:ea typeface="Roboto Light" charset="0"/>
                <a:cs typeface="Roboto Light" charset="0"/>
              </a:rPr>
              <a:t>gzip</a:t>
            </a:r>
            <a:r>
              <a:rPr lang="en-IN" sz="1200" dirty="0">
                <a:ea typeface="Roboto Light" charset="0"/>
                <a:cs typeface="Roboto Light" charset="0"/>
              </a:rPr>
              <a:t>-ok=""</a:t>
            </a:r>
          </a:p>
          <a:p>
            <a:r>
              <a:rPr lang="en-IN" sz="1200" dirty="0">
                <a:ea typeface="Roboto Light" charset="0"/>
                <a:cs typeface="Roboto Light" charset="0"/>
              </a:rPr>
              <a:t>Content-length: 1272</a:t>
            </a:r>
          </a:p>
          <a:p>
            <a:r>
              <a:rPr lang="en-IN" sz="1200" dirty="0">
                <a:ea typeface="Roboto Light" charset="0"/>
                <a:cs typeface="Roboto Light" charset="0"/>
              </a:rPr>
              <a:t>Date: Thu, 13 May 2004 10:17:14 GMT</a:t>
            </a:r>
          </a:p>
          <a:p>
            <a:endParaRPr lang="en-IN" sz="1200" dirty="0" err="1">
              <a:ea typeface="Roboto Light" charset="0"/>
              <a:cs typeface="Roboto Light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3541FA-D0B4-4C79-895E-02E9A1D3BE8D}"/>
              </a:ext>
            </a:extLst>
          </p:cNvPr>
          <p:cNvSpPr txBox="1"/>
          <p:nvPr/>
        </p:nvSpPr>
        <p:spPr>
          <a:xfrm>
            <a:off x="6264613" y="4513634"/>
            <a:ext cx="2678047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sz="1800" dirty="0" err="1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waf</a:t>
            </a:r>
            <a:r>
              <a:rPr lang="en-IN" sz="1800" dirty="0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 template waf1</a:t>
            </a:r>
          </a:p>
          <a:p>
            <a:r>
              <a:rPr lang="en-IN" sz="1800" dirty="0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	filter-</a:t>
            </a:r>
            <a:r>
              <a:rPr lang="en-IN" sz="1800" dirty="0" err="1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resp</a:t>
            </a:r>
            <a:r>
              <a:rPr lang="en-IN" sz="1800" dirty="0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-</a:t>
            </a:r>
            <a:r>
              <a:rPr lang="en-IN" sz="1800" dirty="0" err="1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hdrs</a:t>
            </a:r>
            <a:endParaRPr lang="en-IN" sz="1800" spc="0" dirty="0">
              <a:solidFill>
                <a:schemeClr val="tx1">
                  <a:lumMod val="60000"/>
                  <a:lumOff val="40000"/>
                </a:schemeClr>
              </a:solidFill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7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  <p:bldP spid="31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CFC7A6-042B-4FAD-B3EE-FC8B2E188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Hide-Response Code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664D75-DA87-4917-B5CD-D3AD406990E2}"/>
              </a:ext>
            </a:extLst>
          </p:cNvPr>
          <p:cNvGrpSpPr/>
          <p:nvPr/>
        </p:nvGrpSpPr>
        <p:grpSpPr>
          <a:xfrm>
            <a:off x="8942660" y="2881816"/>
            <a:ext cx="1031601" cy="737523"/>
            <a:chOff x="3424559" y="3887324"/>
            <a:chExt cx="850392" cy="798506"/>
          </a:xfrm>
        </p:grpSpPr>
        <p:pic>
          <p:nvPicPr>
            <p:cNvPr id="8" name="Picture 7" descr="Server.png">
              <a:extLst>
                <a:ext uri="{FF2B5EF4-FFF2-40B4-BE49-F238E27FC236}">
                  <a16:creationId xmlns:a16="http://schemas.microsoft.com/office/drawing/2014/main" id="{C6D88D58-F807-46B6-9DF8-B6830BD8E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3887324"/>
              <a:ext cx="850392" cy="245364"/>
            </a:xfrm>
            <a:prstGeom prst="rect">
              <a:avLst/>
            </a:prstGeom>
          </p:spPr>
        </p:pic>
        <p:pic>
          <p:nvPicPr>
            <p:cNvPr id="9" name="Picture 8" descr="Server.png">
              <a:extLst>
                <a:ext uri="{FF2B5EF4-FFF2-40B4-BE49-F238E27FC236}">
                  <a16:creationId xmlns:a16="http://schemas.microsoft.com/office/drawing/2014/main" id="{C9F93AD4-AD0F-48FD-A465-061600BEB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163895"/>
              <a:ext cx="850392" cy="245364"/>
            </a:xfrm>
            <a:prstGeom prst="rect">
              <a:avLst/>
            </a:prstGeom>
          </p:spPr>
        </p:pic>
        <p:pic>
          <p:nvPicPr>
            <p:cNvPr id="10" name="Picture 9" descr="Server.png">
              <a:extLst>
                <a:ext uri="{FF2B5EF4-FFF2-40B4-BE49-F238E27FC236}">
                  <a16:creationId xmlns:a16="http://schemas.microsoft.com/office/drawing/2014/main" id="{CFEB8195-EEC7-4AA0-B313-A82F464A0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440466"/>
              <a:ext cx="850392" cy="245364"/>
            </a:xfrm>
            <a:prstGeom prst="rect">
              <a:avLst/>
            </a:prstGeom>
          </p:spPr>
        </p:pic>
      </p:grpSp>
      <p:pic>
        <p:nvPicPr>
          <p:cNvPr id="11" name="Picture 10" descr="Internet.png">
            <a:extLst>
              <a:ext uri="{FF2B5EF4-FFF2-40B4-BE49-F238E27FC236}">
                <a16:creationId xmlns:a16="http://schemas.microsoft.com/office/drawing/2014/main" id="{1D8C2622-1454-4CF2-84D4-7DA6866496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6381" y="2860968"/>
            <a:ext cx="1041194" cy="779216"/>
          </a:xfrm>
          <a:prstGeom prst="rect">
            <a:avLst/>
          </a:prstGeom>
        </p:spPr>
      </p:pic>
      <p:pic>
        <p:nvPicPr>
          <p:cNvPr id="12" name="Picture 11" descr="Router_1.png">
            <a:extLst>
              <a:ext uri="{FF2B5EF4-FFF2-40B4-BE49-F238E27FC236}">
                <a16:creationId xmlns:a16="http://schemas.microsoft.com/office/drawing/2014/main" id="{80F5729A-E5BE-4176-B728-BD56DB0BF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424" y="3027770"/>
            <a:ext cx="445612" cy="445612"/>
          </a:xfrm>
          <a:prstGeom prst="rect">
            <a:avLst/>
          </a:prstGeom>
        </p:spPr>
      </p:pic>
      <p:pic>
        <p:nvPicPr>
          <p:cNvPr id="13" name="Picture 12" descr="User.png">
            <a:extLst>
              <a:ext uri="{FF2B5EF4-FFF2-40B4-BE49-F238E27FC236}">
                <a16:creationId xmlns:a16="http://schemas.microsoft.com/office/drawing/2014/main" id="{5E5A0047-D193-4A71-8ADC-01D89632F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054" y="2946199"/>
            <a:ext cx="445612" cy="60323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99FEEF-ECBD-4D16-A05D-F284CD4D8E5C}"/>
              </a:ext>
            </a:extLst>
          </p:cNvPr>
          <p:cNvCxnSpPr/>
          <p:nvPr/>
        </p:nvCxnSpPr>
        <p:spPr>
          <a:xfrm>
            <a:off x="1506641" y="3261156"/>
            <a:ext cx="2232025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76896B-39E3-4249-BE3A-79C2E37C4B3B}"/>
              </a:ext>
            </a:extLst>
          </p:cNvPr>
          <p:cNvCxnSpPr/>
          <p:nvPr/>
        </p:nvCxnSpPr>
        <p:spPr>
          <a:xfrm>
            <a:off x="4638778" y="3261156"/>
            <a:ext cx="1116013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2F323B3-1D9B-49B0-AE59-C0CE072EC453}"/>
              </a:ext>
            </a:extLst>
          </p:cNvPr>
          <p:cNvCxnSpPr/>
          <p:nvPr/>
        </p:nvCxnSpPr>
        <p:spPr>
          <a:xfrm>
            <a:off x="6188178" y="3261156"/>
            <a:ext cx="75382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FB161C-024E-4251-9C43-E339B6609BBA}"/>
              </a:ext>
            </a:extLst>
          </p:cNvPr>
          <p:cNvCxnSpPr/>
          <p:nvPr/>
        </p:nvCxnSpPr>
        <p:spPr>
          <a:xfrm>
            <a:off x="7882283" y="3261156"/>
            <a:ext cx="107767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E999097-9077-44A6-890A-A748C6382878}"/>
              </a:ext>
            </a:extLst>
          </p:cNvPr>
          <p:cNvSpPr txBox="1"/>
          <p:nvPr/>
        </p:nvSpPr>
        <p:spPr>
          <a:xfrm>
            <a:off x="7221925" y="3473382"/>
            <a:ext cx="53436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WAF</a:t>
            </a:r>
          </a:p>
        </p:txBody>
      </p:sp>
      <p:pic>
        <p:nvPicPr>
          <p:cNvPr id="24" name="Picture 23" descr="Product-Thunder_Hardware.png">
            <a:extLst>
              <a:ext uri="{FF2B5EF4-FFF2-40B4-BE49-F238E27FC236}">
                <a16:creationId xmlns:a16="http://schemas.microsoft.com/office/drawing/2014/main" id="{2EB61F53-5488-48D2-BB75-5710F7F130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59" y="3151666"/>
            <a:ext cx="940285" cy="24858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8177309-C9CB-4BED-BAF2-96A8504B3A39}"/>
              </a:ext>
            </a:extLst>
          </p:cNvPr>
          <p:cNvCxnSpPr/>
          <p:nvPr/>
        </p:nvCxnSpPr>
        <p:spPr>
          <a:xfrm>
            <a:off x="1579666" y="3126286"/>
            <a:ext cx="7362994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D0A1E05-39B9-49FE-A075-3A31B7186219}"/>
              </a:ext>
            </a:extLst>
          </p:cNvPr>
          <p:cNvCxnSpPr>
            <a:cxnSpLocks/>
          </p:cNvCxnSpPr>
          <p:nvPr/>
        </p:nvCxnSpPr>
        <p:spPr>
          <a:xfrm flipH="1">
            <a:off x="7941949" y="3386474"/>
            <a:ext cx="914680" cy="513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48A86B4C-9D42-47DA-AFEC-8AF50487BC98}"/>
              </a:ext>
            </a:extLst>
          </p:cNvPr>
          <p:cNvSpPr/>
          <p:nvPr/>
        </p:nvSpPr>
        <p:spPr>
          <a:xfrm>
            <a:off x="6972567" y="2132392"/>
            <a:ext cx="1634302" cy="553892"/>
          </a:xfrm>
          <a:prstGeom prst="wedgeRoundRectCallout">
            <a:avLst>
              <a:gd name="adj1" fmla="val 45406"/>
              <a:gd name="adj2" fmla="val 170136"/>
              <a:gd name="adj3" fmla="val 16667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200" dirty="0">
                <a:ea typeface="Roboto Light" charset="0"/>
                <a:cs typeface="Roboto Light" charset="0"/>
              </a:rPr>
              <a:t>505 error code</a:t>
            </a:r>
          </a:p>
          <a:p>
            <a:endParaRPr lang="en-IN" sz="1200" dirty="0" err="1">
              <a:ea typeface="Roboto Light" charset="0"/>
              <a:cs typeface="Roboto Light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3541FA-D0B4-4C79-895E-02E9A1D3BE8D}"/>
              </a:ext>
            </a:extLst>
          </p:cNvPr>
          <p:cNvSpPr txBox="1"/>
          <p:nvPr/>
        </p:nvSpPr>
        <p:spPr>
          <a:xfrm>
            <a:off x="6264613" y="4513634"/>
            <a:ext cx="4581727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sz="1800" dirty="0" err="1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waf</a:t>
            </a:r>
            <a:r>
              <a:rPr lang="en-IN" sz="1800" dirty="0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 template waf1</a:t>
            </a:r>
          </a:p>
          <a:p>
            <a:r>
              <a:rPr lang="en-IN" sz="1800" dirty="0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    hide-</a:t>
            </a:r>
            <a:r>
              <a:rPr lang="en-IN" sz="1800" dirty="0" err="1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resp</a:t>
            </a:r>
            <a:r>
              <a:rPr lang="en-IN" sz="1800" dirty="0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-codes </a:t>
            </a:r>
            <a:r>
              <a:rPr lang="en-IN" sz="1800" dirty="0" err="1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allowed_resp_codes</a:t>
            </a:r>
            <a:endParaRPr lang="en-IN" sz="1800" spc="0" dirty="0">
              <a:solidFill>
                <a:schemeClr val="tx1">
                  <a:lumMod val="60000"/>
                  <a:lumOff val="40000"/>
                </a:schemeClr>
              </a:solidFill>
              <a:ea typeface="Roboto Light" charset="0"/>
              <a:cs typeface="Roboto Light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7BF92B-A0C9-4EAC-9929-CD000772854B}"/>
              </a:ext>
            </a:extLst>
          </p:cNvPr>
          <p:cNvSpPr txBox="1"/>
          <p:nvPr/>
        </p:nvSpPr>
        <p:spPr>
          <a:xfrm>
            <a:off x="1134054" y="5379396"/>
            <a:ext cx="7825899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600" spc="0" dirty="0">
                <a:ea typeface="Roboto Light" charset="0"/>
                <a:cs typeface="Roboto Light" charset="0"/>
              </a:rPr>
              <a:t>Default </a:t>
            </a:r>
            <a:r>
              <a:rPr lang="en-IN" sz="1600" spc="0" dirty="0" err="1">
                <a:ea typeface="Roboto Light" charset="0"/>
                <a:cs typeface="Roboto Light" charset="0"/>
              </a:rPr>
              <a:t>allow_resp_codes</a:t>
            </a:r>
            <a:endParaRPr lang="en-IN" sz="1600" spc="0" dirty="0">
              <a:ea typeface="Roboto Light" charset="0"/>
              <a:cs typeface="Roboto Light" charset="0"/>
            </a:endParaRPr>
          </a:p>
          <a:p>
            <a:pPr marL="0" indent="0">
              <a:buFontTx/>
              <a:buNone/>
            </a:pPr>
            <a:endParaRPr lang="en-IN" sz="1600" dirty="0">
              <a:ea typeface="Roboto Light" charset="0"/>
              <a:cs typeface="Roboto Light" charset="0"/>
            </a:endParaRPr>
          </a:p>
          <a:p>
            <a:r>
              <a:rPr lang="en-IN" sz="1600" dirty="0">
                <a:ea typeface="Roboto Light" charset="0"/>
                <a:cs typeface="Roboto Light" charset="0"/>
              </a:rPr>
              <a:t>(?:1|2|3)\d{2}|40(?:0|1|4|7)|417|503</a:t>
            </a:r>
            <a:endParaRPr lang="en-IN" sz="1600" spc="0" dirty="0"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20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CFC7A6-042B-4FAD-B3EE-FC8B2E188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dirty="0"/>
              <a:t>CCN/SSN Masking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664D75-DA87-4917-B5CD-D3AD406990E2}"/>
              </a:ext>
            </a:extLst>
          </p:cNvPr>
          <p:cNvGrpSpPr/>
          <p:nvPr/>
        </p:nvGrpSpPr>
        <p:grpSpPr>
          <a:xfrm>
            <a:off x="8942660" y="2881816"/>
            <a:ext cx="1031601" cy="737523"/>
            <a:chOff x="3424559" y="3887324"/>
            <a:chExt cx="850392" cy="798506"/>
          </a:xfrm>
        </p:grpSpPr>
        <p:pic>
          <p:nvPicPr>
            <p:cNvPr id="8" name="Picture 7" descr="Server.png">
              <a:extLst>
                <a:ext uri="{FF2B5EF4-FFF2-40B4-BE49-F238E27FC236}">
                  <a16:creationId xmlns:a16="http://schemas.microsoft.com/office/drawing/2014/main" id="{C6D88D58-F807-46B6-9DF8-B6830BD8E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3887324"/>
              <a:ext cx="850392" cy="245364"/>
            </a:xfrm>
            <a:prstGeom prst="rect">
              <a:avLst/>
            </a:prstGeom>
          </p:spPr>
        </p:pic>
        <p:pic>
          <p:nvPicPr>
            <p:cNvPr id="9" name="Picture 8" descr="Server.png">
              <a:extLst>
                <a:ext uri="{FF2B5EF4-FFF2-40B4-BE49-F238E27FC236}">
                  <a16:creationId xmlns:a16="http://schemas.microsoft.com/office/drawing/2014/main" id="{C9F93AD4-AD0F-48FD-A465-061600BEB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163895"/>
              <a:ext cx="850392" cy="245364"/>
            </a:xfrm>
            <a:prstGeom prst="rect">
              <a:avLst/>
            </a:prstGeom>
          </p:spPr>
        </p:pic>
        <p:pic>
          <p:nvPicPr>
            <p:cNvPr id="10" name="Picture 9" descr="Server.png">
              <a:extLst>
                <a:ext uri="{FF2B5EF4-FFF2-40B4-BE49-F238E27FC236}">
                  <a16:creationId xmlns:a16="http://schemas.microsoft.com/office/drawing/2014/main" id="{CFEB8195-EEC7-4AA0-B313-A82F464A0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559" y="4440466"/>
              <a:ext cx="850392" cy="245364"/>
            </a:xfrm>
            <a:prstGeom prst="rect">
              <a:avLst/>
            </a:prstGeom>
          </p:spPr>
        </p:pic>
      </p:grpSp>
      <p:pic>
        <p:nvPicPr>
          <p:cNvPr id="11" name="Picture 10" descr="Internet.png">
            <a:extLst>
              <a:ext uri="{FF2B5EF4-FFF2-40B4-BE49-F238E27FC236}">
                <a16:creationId xmlns:a16="http://schemas.microsoft.com/office/drawing/2014/main" id="{1D8C2622-1454-4CF2-84D4-7DA6866496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6381" y="2860968"/>
            <a:ext cx="1041194" cy="779216"/>
          </a:xfrm>
          <a:prstGeom prst="rect">
            <a:avLst/>
          </a:prstGeom>
        </p:spPr>
      </p:pic>
      <p:pic>
        <p:nvPicPr>
          <p:cNvPr id="12" name="Picture 11" descr="Router_1.png">
            <a:extLst>
              <a:ext uri="{FF2B5EF4-FFF2-40B4-BE49-F238E27FC236}">
                <a16:creationId xmlns:a16="http://schemas.microsoft.com/office/drawing/2014/main" id="{80F5729A-E5BE-4176-B728-BD56DB0BF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424" y="3027770"/>
            <a:ext cx="445612" cy="445612"/>
          </a:xfrm>
          <a:prstGeom prst="rect">
            <a:avLst/>
          </a:prstGeom>
        </p:spPr>
      </p:pic>
      <p:pic>
        <p:nvPicPr>
          <p:cNvPr id="13" name="Picture 12" descr="User.png">
            <a:extLst>
              <a:ext uri="{FF2B5EF4-FFF2-40B4-BE49-F238E27FC236}">
                <a16:creationId xmlns:a16="http://schemas.microsoft.com/office/drawing/2014/main" id="{5E5A0047-D193-4A71-8ADC-01D89632F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054" y="2946199"/>
            <a:ext cx="445612" cy="60323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99FEEF-ECBD-4D16-A05D-F284CD4D8E5C}"/>
              </a:ext>
            </a:extLst>
          </p:cNvPr>
          <p:cNvCxnSpPr/>
          <p:nvPr/>
        </p:nvCxnSpPr>
        <p:spPr>
          <a:xfrm>
            <a:off x="1506641" y="3261156"/>
            <a:ext cx="2232025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76896B-39E3-4249-BE3A-79C2E37C4B3B}"/>
              </a:ext>
            </a:extLst>
          </p:cNvPr>
          <p:cNvCxnSpPr/>
          <p:nvPr/>
        </p:nvCxnSpPr>
        <p:spPr>
          <a:xfrm>
            <a:off x="4638778" y="3261156"/>
            <a:ext cx="1116013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2F323B3-1D9B-49B0-AE59-C0CE072EC453}"/>
              </a:ext>
            </a:extLst>
          </p:cNvPr>
          <p:cNvCxnSpPr/>
          <p:nvPr/>
        </p:nvCxnSpPr>
        <p:spPr>
          <a:xfrm>
            <a:off x="6188178" y="3261156"/>
            <a:ext cx="75382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FB161C-024E-4251-9C43-E339B6609BBA}"/>
              </a:ext>
            </a:extLst>
          </p:cNvPr>
          <p:cNvCxnSpPr/>
          <p:nvPr/>
        </p:nvCxnSpPr>
        <p:spPr>
          <a:xfrm>
            <a:off x="7882283" y="3261156"/>
            <a:ext cx="107767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E999097-9077-44A6-890A-A748C6382878}"/>
              </a:ext>
            </a:extLst>
          </p:cNvPr>
          <p:cNvSpPr txBox="1"/>
          <p:nvPr/>
        </p:nvSpPr>
        <p:spPr>
          <a:xfrm>
            <a:off x="7221925" y="3473382"/>
            <a:ext cx="53436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WAF</a:t>
            </a:r>
          </a:p>
        </p:txBody>
      </p:sp>
      <p:pic>
        <p:nvPicPr>
          <p:cNvPr id="24" name="Picture 23" descr="Product-Thunder_Hardware.png">
            <a:extLst>
              <a:ext uri="{FF2B5EF4-FFF2-40B4-BE49-F238E27FC236}">
                <a16:creationId xmlns:a16="http://schemas.microsoft.com/office/drawing/2014/main" id="{2EB61F53-5488-48D2-BB75-5710F7F130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59" y="3151666"/>
            <a:ext cx="940285" cy="24858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8177309-C9CB-4BED-BAF2-96A8504B3A39}"/>
              </a:ext>
            </a:extLst>
          </p:cNvPr>
          <p:cNvCxnSpPr/>
          <p:nvPr/>
        </p:nvCxnSpPr>
        <p:spPr>
          <a:xfrm>
            <a:off x="1579666" y="3126286"/>
            <a:ext cx="7362994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D0A1E05-39B9-49FE-A075-3A31B7186219}"/>
              </a:ext>
            </a:extLst>
          </p:cNvPr>
          <p:cNvCxnSpPr>
            <a:cxnSpLocks/>
          </p:cNvCxnSpPr>
          <p:nvPr/>
        </p:nvCxnSpPr>
        <p:spPr>
          <a:xfrm flipH="1">
            <a:off x="7941949" y="3386474"/>
            <a:ext cx="914680" cy="513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48A86B4C-9D42-47DA-AFEC-8AF50487BC98}"/>
              </a:ext>
            </a:extLst>
          </p:cNvPr>
          <p:cNvSpPr/>
          <p:nvPr/>
        </p:nvSpPr>
        <p:spPr>
          <a:xfrm>
            <a:off x="5175060" y="1556429"/>
            <a:ext cx="3356097" cy="1124246"/>
          </a:xfrm>
          <a:prstGeom prst="wedgeRoundRectCallout">
            <a:avLst>
              <a:gd name="adj1" fmla="val 45163"/>
              <a:gd name="adj2" fmla="val 108333"/>
              <a:gd name="adj3" fmla="val 16667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200" dirty="0">
                <a:ea typeface="Roboto Light" charset="0"/>
                <a:cs typeface="Roboto Light" charset="0"/>
              </a:rPr>
              <a:t>-----------------------------------------------------------------------------------------------------------------------------------------------------------5555-4444-3333-2222---------------------------------------------------------------------------------------------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E5C078C-AE4C-462D-B22F-FC0F8050E450}"/>
              </a:ext>
            </a:extLst>
          </p:cNvPr>
          <p:cNvCxnSpPr>
            <a:cxnSpLocks/>
          </p:cNvCxnSpPr>
          <p:nvPr/>
        </p:nvCxnSpPr>
        <p:spPr>
          <a:xfrm flipH="1">
            <a:off x="1579667" y="3375665"/>
            <a:ext cx="5362331" cy="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13541FA-D0B4-4C79-895E-02E9A1D3BE8D}"/>
              </a:ext>
            </a:extLst>
          </p:cNvPr>
          <p:cNvSpPr txBox="1"/>
          <p:nvPr/>
        </p:nvSpPr>
        <p:spPr>
          <a:xfrm>
            <a:off x="6264613" y="4513634"/>
            <a:ext cx="2678047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sz="1800" dirty="0" err="1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waf</a:t>
            </a:r>
            <a:r>
              <a:rPr lang="en-IN" sz="1800" dirty="0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 template waf1</a:t>
            </a:r>
          </a:p>
          <a:p>
            <a:r>
              <a:rPr lang="en-IN" sz="1800" dirty="0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	</a:t>
            </a:r>
            <a:r>
              <a:rPr lang="en-IN" sz="1800" dirty="0" err="1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ccn</a:t>
            </a:r>
            <a:r>
              <a:rPr lang="en-IN" sz="1800" dirty="0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-mask</a:t>
            </a:r>
          </a:p>
          <a:p>
            <a:r>
              <a:rPr lang="en-IN" sz="1800" dirty="0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	</a:t>
            </a:r>
            <a:r>
              <a:rPr lang="en-IN" sz="1800" dirty="0" err="1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ssn</a:t>
            </a:r>
            <a:r>
              <a:rPr lang="en-IN" sz="1800" dirty="0">
                <a:solidFill>
                  <a:schemeClr val="tx1">
                    <a:lumMod val="60000"/>
                    <a:lumOff val="40000"/>
                  </a:schemeClr>
                </a:solidFill>
                <a:ea typeface="Roboto Light" charset="0"/>
                <a:cs typeface="Roboto Light" charset="0"/>
              </a:rPr>
              <a:t>-mask</a:t>
            </a:r>
            <a:endParaRPr lang="en-IN" sz="1800" spc="0" dirty="0">
              <a:solidFill>
                <a:schemeClr val="tx1">
                  <a:lumMod val="60000"/>
                  <a:lumOff val="40000"/>
                </a:schemeClr>
              </a:solidFill>
              <a:ea typeface="Roboto Light" charset="0"/>
              <a:cs typeface="Roboto Light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FD9C94AE-6DD0-4F23-AFDF-96037AB750BB}"/>
              </a:ext>
            </a:extLst>
          </p:cNvPr>
          <p:cNvSpPr/>
          <p:nvPr/>
        </p:nvSpPr>
        <p:spPr>
          <a:xfrm>
            <a:off x="1234042" y="4719216"/>
            <a:ext cx="3356097" cy="1124246"/>
          </a:xfrm>
          <a:prstGeom prst="wedgeRoundRectCallout">
            <a:avLst>
              <a:gd name="adj1" fmla="val 56467"/>
              <a:gd name="adj2" fmla="val -162494"/>
              <a:gd name="adj3" fmla="val 16667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200" dirty="0">
                <a:ea typeface="Roboto Light" charset="0"/>
                <a:cs typeface="Roboto Light" charset="0"/>
              </a:rPr>
              <a:t>-----------------------------------------------------------------------------------------------------------------------------------------------------------XXXX-XXXX-XXXX-2222-------------------------------------------------------------------------------------------</a:t>
            </a:r>
          </a:p>
        </p:txBody>
      </p:sp>
    </p:spTree>
    <p:extLst>
      <p:ext uri="{BB962C8B-B14F-4D97-AF65-F5344CB8AC3E}">
        <p14:creationId xmlns:p14="http://schemas.microsoft.com/office/powerpoint/2010/main" val="393759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030" y="155754"/>
            <a:ext cx="10972800" cy="553892"/>
          </a:xfrm>
        </p:spPr>
        <p:txBody>
          <a:bodyPr/>
          <a:lstStyle/>
          <a:p>
            <a:r>
              <a:rPr lang="en-US" b="1" i="0" dirty="0"/>
              <a:t>Thunder ADC Hardware Appliances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292913" y="6618946"/>
            <a:ext cx="3745924" cy="220508"/>
          </a:xfrm>
          <a:prstGeom prst="rect">
            <a:avLst/>
          </a:prstGeom>
          <a:noFill/>
        </p:spPr>
        <p:txBody>
          <a:bodyPr wrap="square" lIns="76197" tIns="38099" rIns="76197" bIns="38099" rtlCol="0">
            <a:spAutoFit/>
          </a:bodyPr>
          <a:lstStyle/>
          <a:p>
            <a:r>
              <a:rPr lang="en-US" sz="933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* SPE (Security Policy Engine) acceleration included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804714" y="1534062"/>
            <a:ext cx="0" cy="359043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16200000">
            <a:off x="489097" y="2025669"/>
            <a:ext cx="609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63"/>
            <a:r>
              <a:rPr lang="en-US" sz="1200" dirty="0">
                <a:latin typeface="Roboto Light"/>
                <a:cs typeface="Roboto Light"/>
              </a:rPr>
              <a:t>PRICE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804714" y="2436223"/>
            <a:ext cx="0" cy="3401213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1163429" y="5837436"/>
            <a:ext cx="410820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9940150" y="5703332"/>
            <a:ext cx="1287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63"/>
            <a:r>
              <a:rPr lang="en-US" sz="1200" dirty="0">
                <a:latin typeface="Roboto Light"/>
                <a:cs typeface="Roboto Light"/>
              </a:rPr>
              <a:t>PERFORMANCE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788808" y="5837436"/>
            <a:ext cx="9173827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574113" y="3859129"/>
            <a:ext cx="1786588" cy="1464679"/>
            <a:chOff x="2161957" y="3859129"/>
            <a:chExt cx="1786588" cy="1464679"/>
          </a:xfrm>
        </p:grpSpPr>
        <p:sp>
          <p:nvSpPr>
            <p:cNvPr id="80" name="TextBox 79"/>
            <p:cNvSpPr txBox="1"/>
            <p:nvPr/>
          </p:nvSpPr>
          <p:spPr>
            <a:xfrm>
              <a:off x="2161957" y="4238323"/>
              <a:ext cx="15985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4B8C">
                      <a:lumMod val="75000"/>
                    </a:srgbClr>
                  </a:solidFill>
                  <a:latin typeface="Roboto Regular"/>
                  <a:cs typeface="Roboto Regular"/>
                </a:rPr>
                <a:t>THUNDER 4435 SPE</a:t>
              </a:r>
            </a:p>
          </p:txBody>
        </p:sp>
        <p:pic>
          <p:nvPicPr>
            <p:cNvPr id="30" name="Picture 29" descr="Product-Thunder_SP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4632" y="3859129"/>
              <a:ext cx="1237488" cy="327152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2445967" y="4545284"/>
              <a:ext cx="1502578" cy="778524"/>
              <a:chOff x="2445967" y="4545284"/>
              <a:chExt cx="1502578" cy="778524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2502986" y="4552079"/>
                <a:ext cx="144555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63"/>
                <a:r>
                  <a:rPr lang="en-US" sz="1050" dirty="0">
                    <a:cs typeface="Roboto Light"/>
                  </a:rPr>
                  <a:t>38/38 Gbps (L4&amp;L7)</a:t>
                </a:r>
              </a:p>
              <a:p>
                <a:pPr defTabSz="914363"/>
                <a:r>
                  <a:rPr lang="en-US" sz="1050" dirty="0">
                    <a:cs typeface="Roboto Light"/>
                  </a:rPr>
                  <a:t>3.1 Million L4 CPS</a:t>
                </a:r>
              </a:p>
              <a:p>
                <a:pPr defTabSz="914363"/>
                <a:r>
                  <a:rPr lang="en-US" sz="1050" dirty="0">
                    <a:cs typeface="Roboto Light"/>
                  </a:rPr>
                  <a:t>12 M RPS (HTTP)</a:t>
                </a:r>
              </a:p>
              <a:p>
                <a:pPr defTabSz="914363"/>
                <a:r>
                  <a:rPr lang="en-US" sz="1050" dirty="0">
                    <a:cs typeface="Roboto Light"/>
                  </a:rPr>
                  <a:t>Hardware FTA, SPE</a:t>
                </a:r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2445967" y="4545284"/>
                <a:ext cx="0" cy="778524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sysDot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5"/>
          <p:cNvGrpSpPr/>
          <p:nvPr/>
        </p:nvGrpSpPr>
        <p:grpSpPr>
          <a:xfrm>
            <a:off x="4667353" y="3240457"/>
            <a:ext cx="1795488" cy="1419604"/>
            <a:chOff x="4554425" y="3413237"/>
            <a:chExt cx="1795488" cy="1419604"/>
          </a:xfrm>
        </p:grpSpPr>
        <p:sp>
          <p:nvSpPr>
            <p:cNvPr id="87" name="TextBox 86"/>
            <p:cNvSpPr txBox="1"/>
            <p:nvPr/>
          </p:nvSpPr>
          <p:spPr>
            <a:xfrm>
              <a:off x="4554425" y="3797107"/>
              <a:ext cx="15985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4B8C">
                      <a:lumMod val="75000"/>
                    </a:srgbClr>
                  </a:solidFill>
                  <a:latin typeface="Roboto Regular"/>
                  <a:cs typeface="Roboto Regular"/>
                </a:rPr>
                <a:t>THUNDER 5435 SPE</a:t>
              </a:r>
            </a:p>
          </p:txBody>
        </p:sp>
        <p:pic>
          <p:nvPicPr>
            <p:cNvPr id="29" name="Picture 28" descr="Product-Thunder_SP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0456" y="3413237"/>
              <a:ext cx="1237488" cy="327152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4847335" y="4054317"/>
              <a:ext cx="1502578" cy="778524"/>
              <a:chOff x="5060695" y="4077177"/>
              <a:chExt cx="1502578" cy="778524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5117714" y="4083972"/>
                <a:ext cx="144555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63"/>
                <a:r>
                  <a:rPr lang="en-US" sz="1050" dirty="0">
                    <a:cs typeface="Roboto Light"/>
                  </a:rPr>
                  <a:t>78/77 Gbps (L4&amp;L7)</a:t>
                </a:r>
              </a:p>
              <a:p>
                <a:pPr defTabSz="914363"/>
                <a:r>
                  <a:rPr lang="en-US" sz="1050" dirty="0">
                    <a:cs typeface="Roboto Light"/>
                  </a:rPr>
                  <a:t>3.7 Million L4 CPS</a:t>
                </a:r>
              </a:p>
              <a:p>
                <a:pPr defTabSz="914363"/>
                <a:r>
                  <a:rPr lang="en-US" sz="1050" dirty="0">
                    <a:cs typeface="Roboto Light"/>
                  </a:rPr>
                  <a:t>20 M RPS (HTTP)</a:t>
                </a:r>
              </a:p>
              <a:p>
                <a:pPr defTabSz="914363"/>
                <a:r>
                  <a:rPr lang="en-US" sz="1050" dirty="0">
                    <a:cs typeface="Roboto Light"/>
                  </a:rPr>
                  <a:t>Hardware FTA, SPE</a:t>
                </a: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5060695" y="4077177"/>
                <a:ext cx="0" cy="778524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sysDot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 6"/>
          <p:cNvGrpSpPr/>
          <p:nvPr/>
        </p:nvGrpSpPr>
        <p:grpSpPr>
          <a:xfrm>
            <a:off x="7823943" y="2046492"/>
            <a:ext cx="2371162" cy="1583227"/>
            <a:chOff x="8011195" y="1883202"/>
            <a:chExt cx="2371162" cy="1583227"/>
          </a:xfrm>
        </p:grpSpPr>
        <p:sp>
          <p:nvSpPr>
            <p:cNvPr id="90" name="TextBox 89"/>
            <p:cNvSpPr txBox="1"/>
            <p:nvPr/>
          </p:nvSpPr>
          <p:spPr>
            <a:xfrm>
              <a:off x="8011195" y="2218297"/>
              <a:ext cx="23711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4B8C">
                      <a:lumMod val="75000"/>
                    </a:srgbClr>
                  </a:solidFill>
                  <a:latin typeface="Roboto Regular"/>
                  <a:cs typeface="Roboto Regular"/>
                </a:rPr>
                <a:t>THUNDER 6635 SPE (100GbE)</a:t>
              </a:r>
            </a:p>
            <a:p>
              <a:r>
                <a:rPr lang="en-US" sz="1200" dirty="0">
                  <a:solidFill>
                    <a:srgbClr val="004B8C">
                      <a:lumMod val="75000"/>
                    </a:srgbClr>
                  </a:solidFill>
                  <a:latin typeface="Roboto Regular"/>
                  <a:cs typeface="Roboto Regular"/>
                </a:rPr>
                <a:t>THUNDER 6435 SPE</a:t>
              </a:r>
            </a:p>
          </p:txBody>
        </p:sp>
        <p:pic>
          <p:nvPicPr>
            <p:cNvPr id="28" name="Picture 27" descr="Product-Thunder_SP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4662" y="1883202"/>
              <a:ext cx="1237488" cy="327152"/>
            </a:xfrm>
            <a:prstGeom prst="rect">
              <a:avLst/>
            </a:prstGeom>
          </p:spPr>
        </p:pic>
        <p:grpSp>
          <p:nvGrpSpPr>
            <p:cNvPr id="43" name="Group 42"/>
            <p:cNvGrpSpPr/>
            <p:nvPr/>
          </p:nvGrpSpPr>
          <p:grpSpPr>
            <a:xfrm>
              <a:off x="8247241" y="2687905"/>
              <a:ext cx="1715394" cy="778524"/>
              <a:chOff x="5060695" y="4077177"/>
              <a:chExt cx="1715394" cy="778524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5117714" y="4083972"/>
                <a:ext cx="165837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63"/>
                <a:r>
                  <a:rPr lang="en-US" sz="1050" dirty="0">
                    <a:cs typeface="Roboto Light"/>
                  </a:rPr>
                  <a:t>150/145 Gbps (L4&amp;L7)</a:t>
                </a:r>
              </a:p>
              <a:p>
                <a:pPr defTabSz="914363"/>
                <a:r>
                  <a:rPr lang="en-US" sz="1050" dirty="0">
                    <a:cs typeface="Roboto Light"/>
                  </a:rPr>
                  <a:t>7.1 Million L4 CPS</a:t>
                </a:r>
              </a:p>
              <a:p>
                <a:pPr defTabSz="914363"/>
                <a:r>
                  <a:rPr lang="en-US" sz="1050" dirty="0">
                    <a:cs typeface="Roboto Light"/>
                  </a:rPr>
                  <a:t>38 M RPS (HTTP)</a:t>
                </a:r>
              </a:p>
              <a:p>
                <a:pPr defTabSz="914363"/>
                <a:r>
                  <a:rPr lang="en-US" sz="1050" dirty="0">
                    <a:cs typeface="Roboto Light"/>
                  </a:rPr>
                  <a:t>Hardware FTA, SPE</a:t>
                </a: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5060695" y="4077177"/>
                <a:ext cx="0" cy="778524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sysDot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TextBox 54"/>
          <p:cNvSpPr txBox="1"/>
          <p:nvPr/>
        </p:nvSpPr>
        <p:spPr>
          <a:xfrm>
            <a:off x="705574" y="748983"/>
            <a:ext cx="2108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63"/>
            <a:r>
              <a:rPr lang="en-US" sz="2800" i="1" dirty="0">
                <a:solidFill>
                  <a:schemeClr val="accent2"/>
                </a:solidFill>
                <a:latin typeface="Roboto Light"/>
                <a:ea typeface="+mj-ea"/>
                <a:cs typeface="Roboto Light"/>
              </a:rPr>
              <a:t>SPE* Models</a:t>
            </a:r>
          </a:p>
        </p:txBody>
      </p:sp>
    </p:spTree>
    <p:extLst>
      <p:ext uri="{BB962C8B-B14F-4D97-AF65-F5344CB8AC3E}">
        <p14:creationId xmlns:p14="http://schemas.microsoft.com/office/powerpoint/2010/main" val="297540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5FD959A-D706-4CCF-A720-19F767324507}"/>
              </a:ext>
            </a:extLst>
          </p:cNvPr>
          <p:cNvSpPr txBox="1">
            <a:spLocks/>
          </p:cNvSpPr>
          <p:nvPr/>
        </p:nvSpPr>
        <p:spPr>
          <a:xfrm>
            <a:off x="890228" y="1587488"/>
            <a:ext cx="11202120" cy="3683024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WAFs logs two forms of messages:</a:t>
            </a:r>
          </a:p>
          <a:p>
            <a:pPr>
              <a:spcAft>
                <a:spcPts val="0"/>
              </a:spcAft>
            </a:pPr>
            <a:r>
              <a:rPr lang="en-US" dirty="0"/>
              <a:t>Configuration events</a:t>
            </a:r>
          </a:p>
          <a:p>
            <a:pPr marL="274320">
              <a:spcAft>
                <a:spcPts val="0"/>
              </a:spcAft>
            </a:pPr>
            <a:r>
              <a:rPr lang="en-US" sz="1600" dirty="0"/>
              <a:t>Indicate that a configuration change has occurred</a:t>
            </a:r>
          </a:p>
          <a:p>
            <a:pPr>
              <a:spcAft>
                <a:spcPts val="0"/>
              </a:spcAft>
            </a:pPr>
            <a:r>
              <a:rPr lang="en-US" dirty="0"/>
              <a:t>Data events</a:t>
            </a:r>
          </a:p>
          <a:p>
            <a:pPr marL="274320">
              <a:spcAft>
                <a:spcPts val="0"/>
              </a:spcAft>
            </a:pPr>
            <a:r>
              <a:rPr lang="en-US" sz="1600" dirty="0"/>
              <a:t>Indicate that traffic has matched a WAF template check</a:t>
            </a:r>
          </a:p>
          <a:p>
            <a:pPr>
              <a:spcAft>
                <a:spcPts val="0"/>
              </a:spcAft>
            </a:pPr>
            <a:r>
              <a:rPr lang="en-US" dirty="0"/>
              <a:t>By default, only configuration events are logged to the local logging buffer. </a:t>
            </a:r>
          </a:p>
          <a:p>
            <a:pPr marL="274320">
              <a:spcAft>
                <a:spcPts val="0"/>
              </a:spcAft>
            </a:pPr>
            <a:r>
              <a:rPr lang="en-US" sz="1600" dirty="0"/>
              <a:t>Due to a potential high volume of data event messages, external logging must be configured to view events</a:t>
            </a:r>
          </a:p>
          <a:p>
            <a:r>
              <a:rPr lang="en-US" dirty="0"/>
              <a:t>WAF logging uses standard ACOS external Syslog template configuration</a:t>
            </a:r>
          </a:p>
          <a:p>
            <a:r>
              <a:rPr lang="en-US" dirty="0"/>
              <a:t>Logging is activated by binding a logging template to the WAF template on a virtual port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EBF51A8-0EB1-41EF-B7C5-D0C6AA9A3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56" y="150769"/>
            <a:ext cx="11170647" cy="456059"/>
          </a:xfrm>
        </p:spPr>
        <p:txBody>
          <a:bodyPr/>
          <a:lstStyle/>
          <a:p>
            <a:r>
              <a:rPr lang="en-US" b="1" i="0" dirty="0"/>
              <a:t>WAF Event Logging</a:t>
            </a:r>
          </a:p>
        </p:txBody>
      </p:sp>
    </p:spTree>
    <p:extLst>
      <p:ext uri="{BB962C8B-B14F-4D97-AF65-F5344CB8AC3E}">
        <p14:creationId xmlns:p14="http://schemas.microsoft.com/office/powerpoint/2010/main" val="22158140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95D66-BC86-49B8-92FF-A197E35A1B30}"/>
              </a:ext>
            </a:extLst>
          </p:cNvPr>
          <p:cNvSpPr txBox="1">
            <a:spLocks/>
          </p:cNvSpPr>
          <p:nvPr/>
        </p:nvSpPr>
        <p:spPr>
          <a:xfrm>
            <a:off x="450979" y="1587488"/>
            <a:ext cx="11458446" cy="3683024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Courier New" panose="02070309020205020404" pitchFamily="49" charset="0"/>
              </a:rPr>
              <a:t>WAF log messages can contain the following fields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i="1" dirty="0">
                <a:latin typeface="Courier New"/>
              </a:rPr>
              <a:t>Timestamp </a:t>
            </a:r>
            <a:r>
              <a:rPr lang="en-US" dirty="0" err="1">
                <a:latin typeface="Courier New"/>
              </a:rPr>
              <a:t>CEF:</a:t>
            </a:r>
            <a:r>
              <a:rPr lang="en-US" i="1" dirty="0" err="1">
                <a:latin typeface="Courier New"/>
              </a:rPr>
              <a:t>version</a:t>
            </a:r>
            <a:r>
              <a:rPr lang="en-US" dirty="0" err="1">
                <a:latin typeface="Courier New"/>
              </a:rPr>
              <a:t>|</a:t>
            </a:r>
            <a:r>
              <a:rPr lang="en-US" i="1" dirty="0" err="1">
                <a:latin typeface="Courier New"/>
              </a:rPr>
              <a:t>device-vendor</a:t>
            </a:r>
            <a:r>
              <a:rPr lang="en-US" dirty="0" err="1">
                <a:latin typeface="Courier New"/>
              </a:rPr>
              <a:t>|</a:t>
            </a:r>
            <a:r>
              <a:rPr lang="en-US" i="1" dirty="0" err="1">
                <a:latin typeface="Courier New"/>
              </a:rPr>
              <a:t>device-product</a:t>
            </a:r>
            <a:r>
              <a:rPr lang="en-US" dirty="0">
                <a:latin typeface="Courier New"/>
              </a:rPr>
              <a:t>|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i="1" dirty="0" err="1">
                <a:latin typeface="Courier New"/>
              </a:rPr>
              <a:t>device-version</a:t>
            </a:r>
            <a:r>
              <a:rPr lang="en-US" dirty="0" err="1">
                <a:latin typeface="Courier New"/>
              </a:rPr>
              <a:t>|</a:t>
            </a:r>
            <a:r>
              <a:rPr lang="en-US" i="1" dirty="0" err="1">
                <a:latin typeface="Courier New"/>
              </a:rPr>
              <a:t>module</a:t>
            </a:r>
            <a:r>
              <a:rPr lang="en-US" dirty="0" err="1">
                <a:latin typeface="Courier New"/>
              </a:rPr>
              <a:t>|</a:t>
            </a:r>
            <a:r>
              <a:rPr lang="en-US" i="1" dirty="0" err="1">
                <a:latin typeface="Courier New"/>
              </a:rPr>
              <a:t>event-type</a:t>
            </a:r>
            <a:r>
              <a:rPr lang="en-US" dirty="0" err="1">
                <a:latin typeface="Courier New"/>
              </a:rPr>
              <a:t>|</a:t>
            </a:r>
            <a:r>
              <a:rPr lang="en-US" i="1" dirty="0" err="1">
                <a:latin typeface="Courier New"/>
              </a:rPr>
              <a:t>severity</a:t>
            </a:r>
            <a:r>
              <a:rPr lang="en-US" dirty="0" err="1">
                <a:latin typeface="Courier New"/>
              </a:rPr>
              <a:t>|</a:t>
            </a:r>
            <a:r>
              <a:rPr lang="en-US" i="1" dirty="0" err="1">
                <a:latin typeface="Courier New"/>
              </a:rPr>
              <a:t>CEF-extension</a:t>
            </a:r>
            <a:endParaRPr lang="en-US" dirty="0">
              <a:cs typeface="Courier New" panose="02070309020205020404" pitchFamily="49" charset="0"/>
            </a:endParaRPr>
          </a:p>
          <a:p>
            <a:endParaRPr lang="en-US" dirty="0">
              <a:cs typeface="Courier New" panose="02070309020205020404" pitchFamily="49" charset="0"/>
            </a:endParaRPr>
          </a:p>
          <a:p>
            <a:r>
              <a:rPr lang="en-US" dirty="0">
                <a:cs typeface="Courier New" panose="02070309020205020404" pitchFamily="49" charset="0"/>
              </a:rPr>
              <a:t>Sample WAF log message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2013-11-01 18:01:46 local0.info A1 a10logd: [WAF]&lt;6&gt; CEF:0|A10|SoftAX|2.7.1 P2 |WAF|config|2|msg="Template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badstoretest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 cookie-encrypt ON, cookie-name=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CartID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secret=&lt;encrypted&gt;"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B6551E-316E-4372-8635-82E45D61C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31" y="530895"/>
            <a:ext cx="8391694" cy="456059"/>
          </a:xfrm>
        </p:spPr>
        <p:txBody>
          <a:bodyPr/>
          <a:lstStyle/>
          <a:p>
            <a:r>
              <a:rPr lang="en-US" b="1" i="0" dirty="0"/>
              <a:t>Understanding WAF Messages</a:t>
            </a:r>
          </a:p>
        </p:txBody>
      </p:sp>
    </p:spTree>
    <p:extLst>
      <p:ext uri="{BB962C8B-B14F-4D97-AF65-F5344CB8AC3E}">
        <p14:creationId xmlns:p14="http://schemas.microsoft.com/office/powerpoint/2010/main" val="23453293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98FB1-5B91-4ED5-9E4D-B4730F6F10A9}"/>
              </a:ext>
            </a:extLst>
          </p:cNvPr>
          <p:cNvSpPr txBox="1">
            <a:spLocks/>
          </p:cNvSpPr>
          <p:nvPr/>
        </p:nvSpPr>
        <p:spPr>
          <a:xfrm>
            <a:off x="509589" y="1994815"/>
            <a:ext cx="11423793" cy="2509595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Use Learning Mode in a lab/non-production environment with simulated traffic</a:t>
            </a:r>
          </a:p>
          <a:p>
            <a:r>
              <a:rPr lang="en-US" sz="1600" dirty="0"/>
              <a:t>Use Passive Mode in production to validate learned traffic profiles or make adjustments</a:t>
            </a:r>
          </a:p>
          <a:p>
            <a:r>
              <a:rPr lang="en-US" sz="1600" dirty="0"/>
              <a:t>Use Active Mode when satisfied with Passive adjustment result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SQLIA and XSS checks have a “sanitize” option </a:t>
            </a:r>
          </a:p>
          <a:p>
            <a:pPr>
              <a:spcAft>
                <a:spcPts val="0"/>
              </a:spcAft>
            </a:pPr>
            <a:endParaRPr lang="en-US" sz="1600" dirty="0"/>
          </a:p>
          <a:p>
            <a:pPr marL="274320">
              <a:spcAft>
                <a:spcPts val="0"/>
              </a:spcAft>
            </a:pPr>
            <a:r>
              <a:rPr lang="en-US" sz="1400" dirty="0"/>
              <a:t>Scrubs potentially malicious code and forwards request to web server. </a:t>
            </a:r>
          </a:p>
          <a:p>
            <a:pPr marL="274320">
              <a:spcAft>
                <a:spcPts val="0"/>
              </a:spcAft>
            </a:pPr>
            <a:r>
              <a:rPr lang="en-US" sz="1400" dirty="0"/>
              <a:t>Uses more processor cycles than the preferred option of “drop”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17C9D2-D360-4566-96AF-4C28A1100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57" y="472871"/>
            <a:ext cx="8391694" cy="456059"/>
          </a:xfrm>
        </p:spPr>
        <p:txBody>
          <a:bodyPr/>
          <a:lstStyle/>
          <a:p>
            <a:r>
              <a:rPr lang="en-US" b="1" i="0" dirty="0"/>
              <a:t>Best Practices</a:t>
            </a:r>
          </a:p>
        </p:txBody>
      </p:sp>
    </p:spTree>
    <p:extLst>
      <p:ext uri="{BB962C8B-B14F-4D97-AF65-F5344CB8AC3E}">
        <p14:creationId xmlns:p14="http://schemas.microsoft.com/office/powerpoint/2010/main" val="104508249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7088" y="2483089"/>
            <a:ext cx="8270623" cy="1362075"/>
          </a:xfrm>
        </p:spPr>
        <p:txBody>
          <a:bodyPr/>
          <a:lstStyle/>
          <a:p>
            <a:r>
              <a:rPr lang="en-US" sz="5400" b="1" i="0" dirty="0" err="1"/>
              <a:t>SSLi</a:t>
            </a:r>
            <a:endParaRPr lang="en-US" sz="5000" b="1" i="0" dirty="0"/>
          </a:p>
        </p:txBody>
      </p:sp>
    </p:spTree>
    <p:extLst>
      <p:ext uri="{BB962C8B-B14F-4D97-AF65-F5344CB8AC3E}">
        <p14:creationId xmlns:p14="http://schemas.microsoft.com/office/powerpoint/2010/main" val="223792810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4548C32-F92E-4125-925D-FE70D9B0A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/>
              <a:t>What is the Problem ?</a:t>
            </a:r>
            <a:endParaRPr lang="en-IN" b="1" i="0" dirty="0"/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006A7378-1BF3-445A-87E2-420DA3A2B932}"/>
              </a:ext>
            </a:extLst>
          </p:cNvPr>
          <p:cNvSpPr txBox="1">
            <a:spLocks/>
          </p:cNvSpPr>
          <p:nvPr/>
        </p:nvSpPr>
        <p:spPr>
          <a:xfrm>
            <a:off x="609336" y="1600200"/>
            <a:ext cx="7653790" cy="566738"/>
          </a:xfrm>
          <a:prstGeom prst="rect">
            <a:avLst/>
          </a:prstGeom>
        </p:spPr>
        <p:txBody>
          <a:bodyPr/>
          <a:lstStyle>
            <a:lvl1pPr marL="187842" indent="-187842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0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431244" indent="-194456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619085" indent="-145511" algn="l" defTabSz="54422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300" kern="1200" spc="167">
                <a:solidFill>
                  <a:schemeClr val="tx1">
                    <a:lumMod val="65000"/>
                    <a:lumOff val="3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904782" indent="-272112" algn="l" defTabSz="544224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449004" indent="-272112" algn="l" defTabSz="544224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993228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450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74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96" indent="-272112" algn="l" defTabSz="54422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88474">
              <a:buClr>
                <a:schemeClr val="accent1"/>
              </a:buClr>
              <a:buSzPct val="100000"/>
              <a:buFont typeface="Arial"/>
              <a:buNone/>
            </a:pPr>
            <a:r>
              <a:rPr lang="en-US">
                <a:solidFill>
                  <a:schemeClr val="bg1"/>
                </a:solidFill>
              </a:rPr>
              <a:t>Security Devices can inspect HTTP Traffic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5306F672-8701-42D5-8389-F231DE2C93A9}"/>
              </a:ext>
            </a:extLst>
          </p:cNvPr>
          <p:cNvSpPr txBox="1">
            <a:spLocks/>
          </p:cNvSpPr>
          <p:nvPr/>
        </p:nvSpPr>
        <p:spPr bwMode="black">
          <a:xfrm>
            <a:off x="609864" y="4249621"/>
            <a:ext cx="7653261" cy="5669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  <a:lvl2pPr marL="685800" indent="-28575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Lucida Grande"/>
              <a:buChar char="–"/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2pPr>
            <a:lvl3pPr marL="1085850" indent="-285750">
              <a:lnSpc>
                <a:spcPct val="95000"/>
              </a:lnSpc>
              <a:spcBef>
                <a:spcPts val="301"/>
              </a:spcBef>
              <a:spcAft>
                <a:spcPts val="0"/>
              </a:spcAft>
              <a:buClr>
                <a:schemeClr val="accent1"/>
              </a:buClr>
              <a:buFont typeface="Wingdings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3pPr>
            <a:lvl4pPr marL="1492250" indent="-285750">
              <a:spcBef>
                <a:spcPct val="20000"/>
              </a:spcBef>
              <a:buClr>
                <a:schemeClr val="accent1"/>
              </a:buClr>
              <a:buFont typeface="Lucida Grande"/>
              <a:buChar char="–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4pPr>
            <a:lvl5pPr marL="18288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5pPr>
            <a:lvl6pPr marL="18288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1400" baseline="0">
                <a:solidFill>
                  <a:srgbClr val="737373"/>
                </a:solidFill>
                <a:latin typeface="Century Gothic"/>
                <a:cs typeface="Century Gothic"/>
              </a:defRPr>
            </a:lvl6pPr>
            <a:lvl7pPr marL="2116138" indent="-228600">
              <a:spcBef>
                <a:spcPct val="20000"/>
              </a:spcBef>
              <a:buClr>
                <a:schemeClr val="accent1"/>
              </a:buClr>
              <a:buFont typeface="Lucida Grande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7pPr>
            <a:lvl8pPr marL="4898326" indent="-326555">
              <a:spcBef>
                <a:spcPct val="20000"/>
              </a:spcBef>
              <a:buFont typeface="Arial" pitchFamily="34" charset="0"/>
              <a:buChar char="•"/>
              <a:defRPr sz="2900"/>
            </a:lvl8pPr>
            <a:lvl9pPr marL="5551437" indent="-326555">
              <a:spcBef>
                <a:spcPct val="20000"/>
              </a:spcBef>
              <a:buFont typeface="Arial" pitchFamily="34" charset="0"/>
              <a:buChar char="•"/>
              <a:defRPr sz="2900"/>
            </a:lvl9pPr>
          </a:lstStyle>
          <a:p>
            <a:pPr marL="0" indent="0" defTabSz="1088474">
              <a:lnSpc>
                <a:spcPct val="130000"/>
              </a:lnSpc>
              <a:spcBef>
                <a:spcPct val="20000"/>
              </a:spcBef>
              <a:buNone/>
            </a:pPr>
            <a:r>
              <a:rPr lang="en-US" sz="1750" spc="167" dirty="0">
                <a:solidFill>
                  <a:schemeClr val="bg1"/>
                </a:solidFill>
                <a:latin typeface="Roboto Light"/>
                <a:cs typeface="Roboto Light"/>
              </a:rPr>
              <a:t>But blind to SSL traffic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C5F5575-5A4F-406E-B108-C53D65FA547F}"/>
              </a:ext>
            </a:extLst>
          </p:cNvPr>
          <p:cNvCxnSpPr/>
          <p:nvPr/>
        </p:nvCxnSpPr>
        <p:spPr>
          <a:xfrm flipV="1">
            <a:off x="344916" y="3607288"/>
            <a:ext cx="11329476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F668CCA-A080-4F31-A252-A75C185CCDA3}"/>
              </a:ext>
            </a:extLst>
          </p:cNvPr>
          <p:cNvSpPr txBox="1"/>
          <p:nvPr/>
        </p:nvSpPr>
        <p:spPr>
          <a:xfrm>
            <a:off x="473182" y="3096749"/>
            <a:ext cx="796233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600">
                <a:latin typeface="Myriad Pro" pitchFamily="34" charset="0"/>
              </a:defRPr>
            </a:lvl1pPr>
          </a:lstStyle>
          <a:p>
            <a:r>
              <a:rPr lang="en-US" sz="1333" dirty="0">
                <a:solidFill>
                  <a:schemeClr val="bg1"/>
                </a:solidFill>
                <a:latin typeface="Century Gothic" panose="020B0502020202020204" pitchFamily="34" charset="0"/>
              </a:rPr>
              <a:t>Client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95EA6F-0870-450F-ADA1-E6AD4D7558C9}"/>
              </a:ext>
            </a:extLst>
          </p:cNvPr>
          <p:cNvSpPr txBox="1"/>
          <p:nvPr/>
        </p:nvSpPr>
        <p:spPr>
          <a:xfrm>
            <a:off x="3578682" y="3096750"/>
            <a:ext cx="1118810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600">
                <a:latin typeface="Myriad Pro" pitchFamily="34" charset="0"/>
              </a:defRPr>
            </a:lvl1pPr>
          </a:lstStyle>
          <a:p>
            <a:r>
              <a:rPr lang="en-US" sz="1333" dirty="0">
                <a:solidFill>
                  <a:schemeClr val="bg1"/>
                </a:solidFill>
                <a:latin typeface="Century Gothic" panose="020B0502020202020204" pitchFamily="34" charset="0"/>
              </a:rPr>
              <a:t>Firewall/IPS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E75D21C-2836-4624-BCFF-20E202F45BEE}"/>
              </a:ext>
            </a:extLst>
          </p:cNvPr>
          <p:cNvSpPr txBox="1"/>
          <p:nvPr/>
        </p:nvSpPr>
        <p:spPr>
          <a:xfrm>
            <a:off x="10264031" y="3096749"/>
            <a:ext cx="1340085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600">
                <a:latin typeface="Myriad Pro" pitchFamily="34" charset="0"/>
              </a:defRPr>
            </a:lvl1pPr>
          </a:lstStyle>
          <a:p>
            <a:r>
              <a:rPr lang="en-US" sz="1333" dirty="0">
                <a:solidFill>
                  <a:schemeClr val="bg1"/>
                </a:solidFill>
                <a:latin typeface="Century Gothic" panose="020B0502020202020204" pitchFamily="34" charset="0"/>
              </a:rPr>
              <a:t>Infected Server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E426CCD-CFCD-4E2B-9DE3-5E0E94349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374" y="2240770"/>
            <a:ext cx="845820" cy="845820"/>
          </a:xfrm>
          <a:prstGeom prst="rect">
            <a:avLst/>
          </a:prstGeom>
        </p:spPr>
      </p:pic>
      <p:sp>
        <p:nvSpPr>
          <p:cNvPr id="43" name="Right Arrow 47">
            <a:extLst>
              <a:ext uri="{FF2B5EF4-FFF2-40B4-BE49-F238E27FC236}">
                <a16:creationId xmlns:a16="http://schemas.microsoft.com/office/drawing/2014/main" id="{6C99D7AE-B252-4668-A421-008414047D1C}"/>
              </a:ext>
            </a:extLst>
          </p:cNvPr>
          <p:cNvSpPr/>
          <p:nvPr/>
        </p:nvSpPr>
        <p:spPr>
          <a:xfrm>
            <a:off x="1188657" y="2448495"/>
            <a:ext cx="2438400" cy="144387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67">
              <a:solidFill>
                <a:prstClr val="white"/>
              </a:solidFill>
            </a:endParaRPr>
          </a:p>
        </p:txBody>
      </p:sp>
      <p:sp>
        <p:nvSpPr>
          <p:cNvPr id="44" name="Right Arrow 48">
            <a:extLst>
              <a:ext uri="{FF2B5EF4-FFF2-40B4-BE49-F238E27FC236}">
                <a16:creationId xmlns:a16="http://schemas.microsoft.com/office/drawing/2014/main" id="{26797D75-0E9D-4A8F-AC49-1BD40F836411}"/>
              </a:ext>
            </a:extLst>
          </p:cNvPr>
          <p:cNvSpPr/>
          <p:nvPr/>
        </p:nvSpPr>
        <p:spPr>
          <a:xfrm>
            <a:off x="4631368" y="2448495"/>
            <a:ext cx="2514600" cy="144387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67">
              <a:solidFill>
                <a:prstClr val="white"/>
              </a:solidFill>
            </a:endParaRPr>
          </a:p>
        </p:txBody>
      </p:sp>
      <p:sp>
        <p:nvSpPr>
          <p:cNvPr id="45" name="Right Arrow 49">
            <a:extLst>
              <a:ext uri="{FF2B5EF4-FFF2-40B4-BE49-F238E27FC236}">
                <a16:creationId xmlns:a16="http://schemas.microsoft.com/office/drawing/2014/main" id="{6D08C09A-29CB-4519-9026-72679105403C}"/>
              </a:ext>
            </a:extLst>
          </p:cNvPr>
          <p:cNvSpPr/>
          <p:nvPr/>
        </p:nvSpPr>
        <p:spPr>
          <a:xfrm>
            <a:off x="7972133" y="2448495"/>
            <a:ext cx="2514600" cy="144387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67">
              <a:solidFill>
                <a:prstClr val="white"/>
              </a:solidFill>
            </a:endParaRPr>
          </a:p>
        </p:txBody>
      </p:sp>
      <p:sp>
        <p:nvSpPr>
          <p:cNvPr id="46" name="Right Arrow 50">
            <a:extLst>
              <a:ext uri="{FF2B5EF4-FFF2-40B4-BE49-F238E27FC236}">
                <a16:creationId xmlns:a16="http://schemas.microsoft.com/office/drawing/2014/main" id="{CAD4D4D8-E542-4F27-B66A-CB9D7E458BB4}"/>
              </a:ext>
            </a:extLst>
          </p:cNvPr>
          <p:cNvSpPr/>
          <p:nvPr/>
        </p:nvSpPr>
        <p:spPr>
          <a:xfrm rot="10800000">
            <a:off x="7954881" y="2734696"/>
            <a:ext cx="2514600" cy="14438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67">
              <a:solidFill>
                <a:prstClr val="white"/>
              </a:solidFill>
            </a:endParaRPr>
          </a:p>
        </p:txBody>
      </p:sp>
      <p:sp>
        <p:nvSpPr>
          <p:cNvPr id="47" name="Right Arrow 51">
            <a:extLst>
              <a:ext uri="{FF2B5EF4-FFF2-40B4-BE49-F238E27FC236}">
                <a16:creationId xmlns:a16="http://schemas.microsoft.com/office/drawing/2014/main" id="{96AD7F65-23E5-47C4-8A7A-181032D8D04E}"/>
              </a:ext>
            </a:extLst>
          </p:cNvPr>
          <p:cNvSpPr/>
          <p:nvPr/>
        </p:nvSpPr>
        <p:spPr>
          <a:xfrm rot="10800000">
            <a:off x="4614116" y="2734696"/>
            <a:ext cx="2514600" cy="14438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67">
              <a:solidFill>
                <a:prstClr val="white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027BEC6-C073-4490-95C0-C072F2503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631" y="5774669"/>
            <a:ext cx="415355" cy="415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4E82339C-4DCA-4FA2-B437-E3C288758426}"/>
              </a:ext>
            </a:extLst>
          </p:cNvPr>
          <p:cNvGrpSpPr/>
          <p:nvPr/>
        </p:nvGrpSpPr>
        <p:grpSpPr>
          <a:xfrm>
            <a:off x="10446187" y="2241365"/>
            <a:ext cx="1117892" cy="844630"/>
            <a:chOff x="12535427" y="2720477"/>
            <a:chExt cx="1341470" cy="101355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15A6E2A-B684-49A4-A86C-D0BF55ECC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5427" y="2720477"/>
              <a:ext cx="1341470" cy="1013556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B4EE6AE-7112-448E-A0F0-49EE03DF0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40703" y="2958264"/>
              <a:ext cx="548571" cy="670477"/>
            </a:xfrm>
            <a:prstGeom prst="rect">
              <a:avLst/>
            </a:prstGeom>
          </p:spPr>
        </p:pic>
      </p:grpSp>
      <p:sp>
        <p:nvSpPr>
          <p:cNvPr id="55" name="Right Arrow 63">
            <a:extLst>
              <a:ext uri="{FF2B5EF4-FFF2-40B4-BE49-F238E27FC236}">
                <a16:creationId xmlns:a16="http://schemas.microsoft.com/office/drawing/2014/main" id="{B063D128-2FF5-42EA-A4CB-FFF64AF9151D}"/>
              </a:ext>
            </a:extLst>
          </p:cNvPr>
          <p:cNvSpPr/>
          <p:nvPr/>
        </p:nvSpPr>
        <p:spPr>
          <a:xfrm>
            <a:off x="1188657" y="5167364"/>
            <a:ext cx="2438400" cy="144387"/>
          </a:xfrm>
          <a:prstGeom prst="rightArrow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67">
              <a:solidFill>
                <a:prstClr val="white"/>
              </a:solidFill>
            </a:endParaRPr>
          </a:p>
        </p:txBody>
      </p:sp>
      <p:sp>
        <p:nvSpPr>
          <p:cNvPr id="56" name="Right Arrow 64">
            <a:extLst>
              <a:ext uri="{FF2B5EF4-FFF2-40B4-BE49-F238E27FC236}">
                <a16:creationId xmlns:a16="http://schemas.microsoft.com/office/drawing/2014/main" id="{F18ADA78-637E-490E-BFCD-AABADF405B42}"/>
              </a:ext>
            </a:extLst>
          </p:cNvPr>
          <p:cNvSpPr/>
          <p:nvPr/>
        </p:nvSpPr>
        <p:spPr>
          <a:xfrm>
            <a:off x="4623347" y="5167364"/>
            <a:ext cx="2514600" cy="144387"/>
          </a:xfrm>
          <a:prstGeom prst="rightArrow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67">
              <a:solidFill>
                <a:prstClr val="white"/>
              </a:solidFill>
            </a:endParaRPr>
          </a:p>
        </p:txBody>
      </p:sp>
      <p:sp>
        <p:nvSpPr>
          <p:cNvPr id="57" name="Right Arrow 65">
            <a:extLst>
              <a:ext uri="{FF2B5EF4-FFF2-40B4-BE49-F238E27FC236}">
                <a16:creationId xmlns:a16="http://schemas.microsoft.com/office/drawing/2014/main" id="{ADD46F66-513A-428C-845F-88C9ACD9CB2B}"/>
              </a:ext>
            </a:extLst>
          </p:cNvPr>
          <p:cNvSpPr/>
          <p:nvPr/>
        </p:nvSpPr>
        <p:spPr>
          <a:xfrm>
            <a:off x="7964112" y="5167364"/>
            <a:ext cx="2514600" cy="144387"/>
          </a:xfrm>
          <a:prstGeom prst="rightArrow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67">
              <a:solidFill>
                <a:prstClr val="white"/>
              </a:solidFill>
            </a:endParaRPr>
          </a:p>
        </p:txBody>
      </p:sp>
      <p:sp>
        <p:nvSpPr>
          <p:cNvPr id="58" name="Right Arrow 66">
            <a:extLst>
              <a:ext uri="{FF2B5EF4-FFF2-40B4-BE49-F238E27FC236}">
                <a16:creationId xmlns:a16="http://schemas.microsoft.com/office/drawing/2014/main" id="{5EB777CE-AD06-40AE-AFBA-016EA0C5C9EF}"/>
              </a:ext>
            </a:extLst>
          </p:cNvPr>
          <p:cNvSpPr/>
          <p:nvPr/>
        </p:nvSpPr>
        <p:spPr>
          <a:xfrm rot="10800000">
            <a:off x="7964112" y="5453565"/>
            <a:ext cx="2514600" cy="144387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67">
              <a:solidFill>
                <a:prstClr val="white"/>
              </a:solidFill>
            </a:endParaRPr>
          </a:p>
        </p:txBody>
      </p:sp>
      <p:sp>
        <p:nvSpPr>
          <p:cNvPr id="59" name="Right Arrow 67">
            <a:extLst>
              <a:ext uri="{FF2B5EF4-FFF2-40B4-BE49-F238E27FC236}">
                <a16:creationId xmlns:a16="http://schemas.microsoft.com/office/drawing/2014/main" id="{1D0E38A9-4404-49C5-8288-DF5BE4ED60C8}"/>
              </a:ext>
            </a:extLst>
          </p:cNvPr>
          <p:cNvSpPr/>
          <p:nvPr/>
        </p:nvSpPr>
        <p:spPr>
          <a:xfrm rot="10800000">
            <a:off x="4623347" y="5453565"/>
            <a:ext cx="2514600" cy="144387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67">
              <a:solidFill>
                <a:prstClr val="white"/>
              </a:solidFill>
            </a:endParaRPr>
          </a:p>
        </p:txBody>
      </p:sp>
      <p:sp>
        <p:nvSpPr>
          <p:cNvPr id="60" name="Right Arrow 68">
            <a:extLst>
              <a:ext uri="{FF2B5EF4-FFF2-40B4-BE49-F238E27FC236}">
                <a16:creationId xmlns:a16="http://schemas.microsoft.com/office/drawing/2014/main" id="{065A0234-CDC8-4B3B-8CAC-7696E1323306}"/>
              </a:ext>
            </a:extLst>
          </p:cNvPr>
          <p:cNvSpPr/>
          <p:nvPr/>
        </p:nvSpPr>
        <p:spPr>
          <a:xfrm rot="10800000">
            <a:off x="1188657" y="5453564"/>
            <a:ext cx="2438400" cy="144387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67">
              <a:solidFill>
                <a:prstClr val="white"/>
              </a:solidFill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4A1C7E4-C27E-46A5-8F8C-96A11D4E55AE}"/>
              </a:ext>
            </a:extLst>
          </p:cNvPr>
          <p:cNvGrpSpPr/>
          <p:nvPr/>
        </p:nvGrpSpPr>
        <p:grpSpPr>
          <a:xfrm>
            <a:off x="10446187" y="4960234"/>
            <a:ext cx="1117892" cy="844630"/>
            <a:chOff x="12535427" y="2720477"/>
            <a:chExt cx="1341470" cy="1013556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776C909-A164-4480-9E5C-F245DBD63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5427" y="2720477"/>
              <a:ext cx="1341470" cy="1013556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1A905203-FF75-4172-A8FE-13E18F5B7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40703" y="2958264"/>
              <a:ext cx="548571" cy="670477"/>
            </a:xfrm>
            <a:prstGeom prst="rect">
              <a:avLst/>
            </a:prstGeom>
          </p:spPr>
        </p:pic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7E22EC73-FF89-4715-9FA9-6864E86119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631" y="3073946"/>
            <a:ext cx="419995" cy="419995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D28F79D5-5CBE-4CA0-82F5-25AE0F53BECB}"/>
              </a:ext>
            </a:extLst>
          </p:cNvPr>
          <p:cNvGrpSpPr/>
          <p:nvPr/>
        </p:nvGrpSpPr>
        <p:grpSpPr>
          <a:xfrm>
            <a:off x="8263127" y="4073734"/>
            <a:ext cx="3340989" cy="820758"/>
            <a:chOff x="9915752" y="1632387"/>
            <a:chExt cx="4009187" cy="984909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D91C184-E333-4E36-9C7D-8703F02CE866}"/>
                </a:ext>
              </a:extLst>
            </p:cNvPr>
            <p:cNvSpPr/>
            <p:nvPr/>
          </p:nvSpPr>
          <p:spPr>
            <a:xfrm>
              <a:off x="9915752" y="1632387"/>
              <a:ext cx="4009187" cy="984909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451240">
                <a:lnSpc>
                  <a:spcPct val="150000"/>
                </a:lnSpc>
              </a:pPr>
              <a:r>
                <a:rPr lang="en-US" sz="1333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Encrypted Traffic</a:t>
              </a:r>
            </a:p>
            <a:p>
              <a:pPr defTabSz="1451240">
                <a:lnSpc>
                  <a:spcPct val="150000"/>
                </a:lnSpc>
              </a:pPr>
              <a:r>
                <a:rPr lang="en-US" sz="1333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Infected Encrypted Traffic</a:t>
              </a:r>
            </a:p>
          </p:txBody>
        </p:sp>
        <p:sp>
          <p:nvSpPr>
            <p:cNvPr id="67" name="Right Arrow 79">
              <a:extLst>
                <a:ext uri="{FF2B5EF4-FFF2-40B4-BE49-F238E27FC236}">
                  <a16:creationId xmlns:a16="http://schemas.microsoft.com/office/drawing/2014/main" id="{C8930402-FD7A-46EA-8D2D-E8460AE56D3B}"/>
                </a:ext>
              </a:extLst>
            </p:cNvPr>
            <p:cNvSpPr/>
            <p:nvPr/>
          </p:nvSpPr>
          <p:spPr>
            <a:xfrm>
              <a:off x="12680933" y="1884401"/>
              <a:ext cx="1040049" cy="146304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1240"/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68" name="Right Arrow 80">
              <a:extLst>
                <a:ext uri="{FF2B5EF4-FFF2-40B4-BE49-F238E27FC236}">
                  <a16:creationId xmlns:a16="http://schemas.microsoft.com/office/drawing/2014/main" id="{8D9A144F-12A3-469A-990D-A4D48FA884B9}"/>
                </a:ext>
              </a:extLst>
            </p:cNvPr>
            <p:cNvSpPr/>
            <p:nvPr/>
          </p:nvSpPr>
          <p:spPr>
            <a:xfrm>
              <a:off x="12688793" y="2271425"/>
              <a:ext cx="1040049" cy="150539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1240"/>
              <a:endParaRPr lang="en-US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8C79943E-2B29-4065-9A40-85C05907D653}"/>
              </a:ext>
            </a:extLst>
          </p:cNvPr>
          <p:cNvSpPr txBox="1"/>
          <p:nvPr/>
        </p:nvSpPr>
        <p:spPr>
          <a:xfrm>
            <a:off x="473182" y="5819415"/>
            <a:ext cx="796233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600">
                <a:latin typeface="Myriad Pro" pitchFamily="34" charset="0"/>
              </a:defRPr>
            </a:lvl1pPr>
          </a:lstStyle>
          <a:p>
            <a:r>
              <a:rPr lang="en-US" sz="1333" dirty="0">
                <a:solidFill>
                  <a:schemeClr val="bg1"/>
                </a:solidFill>
                <a:latin typeface="Century Gothic" panose="020B0502020202020204" pitchFamily="34" charset="0"/>
              </a:rPr>
              <a:t>Client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F68B33C-7DF6-4E6D-A689-F196CE0F45F3}"/>
              </a:ext>
            </a:extLst>
          </p:cNvPr>
          <p:cNvSpPr txBox="1"/>
          <p:nvPr/>
        </p:nvSpPr>
        <p:spPr>
          <a:xfrm>
            <a:off x="3578682" y="5819416"/>
            <a:ext cx="1118810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600">
                <a:latin typeface="Myriad Pro" pitchFamily="34" charset="0"/>
              </a:defRPr>
            </a:lvl1pPr>
          </a:lstStyle>
          <a:p>
            <a:r>
              <a:rPr lang="en-US" sz="1333" dirty="0">
                <a:solidFill>
                  <a:schemeClr val="bg1"/>
                </a:solidFill>
                <a:latin typeface="Century Gothic" panose="020B0502020202020204" pitchFamily="34" charset="0"/>
              </a:rPr>
              <a:t>Firewall/IPS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43CEBF9-5D2A-4B38-B480-81632AD5EB83}"/>
              </a:ext>
            </a:extLst>
          </p:cNvPr>
          <p:cNvSpPr txBox="1"/>
          <p:nvPr/>
        </p:nvSpPr>
        <p:spPr>
          <a:xfrm>
            <a:off x="10264031" y="5819415"/>
            <a:ext cx="1340085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600">
                <a:latin typeface="Myriad Pro" pitchFamily="34" charset="0"/>
              </a:defRPr>
            </a:lvl1pPr>
          </a:lstStyle>
          <a:p>
            <a:r>
              <a:rPr lang="en-US" sz="1333" dirty="0">
                <a:solidFill>
                  <a:schemeClr val="bg1"/>
                </a:solidFill>
                <a:latin typeface="Century Gothic" panose="020B0502020202020204" pitchFamily="34" charset="0"/>
              </a:rPr>
              <a:t>Infected Server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5F32F01-5F7F-4B42-B94E-911EB8143279}"/>
              </a:ext>
            </a:extLst>
          </p:cNvPr>
          <p:cNvGrpSpPr/>
          <p:nvPr/>
        </p:nvGrpSpPr>
        <p:grpSpPr>
          <a:xfrm>
            <a:off x="8263126" y="1354865"/>
            <a:ext cx="3340989" cy="820758"/>
            <a:chOff x="9915752" y="4882283"/>
            <a:chExt cx="4009187" cy="984909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1FF3AA3-0C76-49AF-A154-62F5BC1FDDD5}"/>
                </a:ext>
              </a:extLst>
            </p:cNvPr>
            <p:cNvSpPr/>
            <p:nvPr/>
          </p:nvSpPr>
          <p:spPr>
            <a:xfrm>
              <a:off x="9915752" y="4882283"/>
              <a:ext cx="4009187" cy="984909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451240">
                <a:lnSpc>
                  <a:spcPct val="150000"/>
                </a:lnSpc>
              </a:pPr>
              <a:r>
                <a:rPr lang="en-US" sz="1333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Clear-text Traffic</a:t>
              </a:r>
            </a:p>
            <a:p>
              <a:pPr algn="just" defTabSz="1451240">
                <a:lnSpc>
                  <a:spcPct val="150000"/>
                </a:lnSpc>
              </a:pPr>
              <a:r>
                <a:rPr lang="en-US" sz="1333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Infected Clear-text Traffic</a:t>
              </a:r>
            </a:p>
          </p:txBody>
        </p:sp>
        <p:sp>
          <p:nvSpPr>
            <p:cNvPr id="74" name="Right Arrow 85">
              <a:extLst>
                <a:ext uri="{FF2B5EF4-FFF2-40B4-BE49-F238E27FC236}">
                  <a16:creationId xmlns:a16="http://schemas.microsoft.com/office/drawing/2014/main" id="{7ACDAD21-4C6E-4E40-A9F8-A12E3ADAF44B}"/>
                </a:ext>
              </a:extLst>
            </p:cNvPr>
            <p:cNvSpPr/>
            <p:nvPr/>
          </p:nvSpPr>
          <p:spPr>
            <a:xfrm>
              <a:off x="12680933" y="5134297"/>
              <a:ext cx="1040049" cy="146304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1240"/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75" name="Right Arrow 86">
              <a:extLst>
                <a:ext uri="{FF2B5EF4-FFF2-40B4-BE49-F238E27FC236}">
                  <a16:creationId xmlns:a16="http://schemas.microsoft.com/office/drawing/2014/main" id="{B13ABC7B-2C61-4EB7-89E3-CDA2D5F89264}"/>
                </a:ext>
              </a:extLst>
            </p:cNvPr>
            <p:cNvSpPr/>
            <p:nvPr/>
          </p:nvSpPr>
          <p:spPr>
            <a:xfrm>
              <a:off x="12688793" y="5521321"/>
              <a:ext cx="1040049" cy="150539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1240"/>
              <a:endParaRPr lang="en-US" sz="2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77" name="Picture 76" descr="Firewall_1.png">
            <a:extLst>
              <a:ext uri="{FF2B5EF4-FFF2-40B4-BE49-F238E27FC236}">
                <a16:creationId xmlns:a16="http://schemas.microsoft.com/office/drawing/2014/main" id="{6A2E3068-34E5-4821-B556-F55C6DFF0A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085" y="2418296"/>
            <a:ext cx="779709" cy="777186"/>
          </a:xfrm>
          <a:prstGeom prst="rect">
            <a:avLst/>
          </a:prstGeom>
        </p:spPr>
      </p:pic>
      <p:pic>
        <p:nvPicPr>
          <p:cNvPr id="78" name="Picture 77" descr="Router_1.png">
            <a:extLst>
              <a:ext uri="{FF2B5EF4-FFF2-40B4-BE49-F238E27FC236}">
                <a16:creationId xmlns:a16="http://schemas.microsoft.com/office/drawing/2014/main" id="{B525B726-B679-4BD3-90B3-529D2E2530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460" y="2448495"/>
            <a:ext cx="640641" cy="640641"/>
          </a:xfrm>
          <a:prstGeom prst="rect">
            <a:avLst/>
          </a:prstGeom>
        </p:spPr>
      </p:pic>
      <p:pic>
        <p:nvPicPr>
          <p:cNvPr id="79" name="Picture 78" descr="User.png">
            <a:extLst>
              <a:ext uri="{FF2B5EF4-FFF2-40B4-BE49-F238E27FC236}">
                <a16:creationId xmlns:a16="http://schemas.microsoft.com/office/drawing/2014/main" id="{671B7B8E-C2D2-4075-9B0A-E3AB5C9126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11" y="2291912"/>
            <a:ext cx="445612" cy="603230"/>
          </a:xfrm>
          <a:prstGeom prst="rect">
            <a:avLst/>
          </a:prstGeom>
        </p:spPr>
      </p:pic>
      <p:pic>
        <p:nvPicPr>
          <p:cNvPr id="80" name="Picture 79" descr="Cloud.png">
            <a:extLst>
              <a:ext uri="{FF2B5EF4-FFF2-40B4-BE49-F238E27FC236}">
                <a16:creationId xmlns:a16="http://schemas.microsoft.com/office/drawing/2014/main" id="{82B06E0D-DAB0-4982-A185-3DB82BDFC3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691" y="2256167"/>
            <a:ext cx="1093886" cy="818650"/>
          </a:xfrm>
          <a:prstGeom prst="rect">
            <a:avLst/>
          </a:prstGeom>
        </p:spPr>
      </p:pic>
      <p:pic>
        <p:nvPicPr>
          <p:cNvPr id="81" name="Picture 80" descr="Cloud.png">
            <a:extLst>
              <a:ext uri="{FF2B5EF4-FFF2-40B4-BE49-F238E27FC236}">
                <a16:creationId xmlns:a16="http://schemas.microsoft.com/office/drawing/2014/main" id="{55AB02BA-069D-4E72-9FDE-C27168CB50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979" y="4973224"/>
            <a:ext cx="1093886" cy="818650"/>
          </a:xfrm>
          <a:prstGeom prst="rect">
            <a:avLst/>
          </a:prstGeom>
        </p:spPr>
      </p:pic>
      <p:pic>
        <p:nvPicPr>
          <p:cNvPr id="82" name="Picture 81" descr="User.png">
            <a:extLst>
              <a:ext uri="{FF2B5EF4-FFF2-40B4-BE49-F238E27FC236}">
                <a16:creationId xmlns:a16="http://schemas.microsoft.com/office/drawing/2014/main" id="{75663CC8-8D63-4DFF-9C51-E35223EEF6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242" y="4978894"/>
            <a:ext cx="445612" cy="603230"/>
          </a:xfrm>
          <a:prstGeom prst="rect">
            <a:avLst/>
          </a:prstGeom>
        </p:spPr>
      </p:pic>
      <p:pic>
        <p:nvPicPr>
          <p:cNvPr id="83" name="Picture 82" descr="Firewall_1.png">
            <a:extLst>
              <a:ext uri="{FF2B5EF4-FFF2-40B4-BE49-F238E27FC236}">
                <a16:creationId xmlns:a16="http://schemas.microsoft.com/office/drawing/2014/main" id="{214C5DA8-B353-4FE8-9909-9D2359B5F1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6655" y="5019857"/>
            <a:ext cx="779709" cy="777186"/>
          </a:xfrm>
          <a:prstGeom prst="rect">
            <a:avLst/>
          </a:prstGeom>
        </p:spPr>
      </p:pic>
      <p:pic>
        <p:nvPicPr>
          <p:cNvPr id="84" name="Picture 83" descr="Router_1.png">
            <a:extLst>
              <a:ext uri="{FF2B5EF4-FFF2-40B4-BE49-F238E27FC236}">
                <a16:creationId xmlns:a16="http://schemas.microsoft.com/office/drawing/2014/main" id="{27917F25-FE4E-48DD-BEC6-5E372C28D3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955" y="5076480"/>
            <a:ext cx="640641" cy="64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5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/>
      <p:bldP spid="36" grpId="0"/>
      <p:bldP spid="38" grpId="0"/>
      <p:bldP spid="39" grpId="0"/>
      <p:bldP spid="40" grpId="0"/>
      <p:bldP spid="43" grpId="0" animBg="1"/>
      <p:bldP spid="44" grpId="0" animBg="1"/>
      <p:bldP spid="45" grpId="0" animBg="1"/>
      <p:bldP spid="46" grpId="0" animBg="1"/>
      <p:bldP spid="47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9" grpId="0"/>
      <p:bldP spid="70" grpId="0"/>
      <p:bldP spid="71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293E3-095B-4A07-A92A-07DD514DE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309" y="650948"/>
            <a:ext cx="10972800" cy="553892"/>
          </a:xfrm>
        </p:spPr>
        <p:txBody>
          <a:bodyPr/>
          <a:lstStyle/>
          <a:p>
            <a:r>
              <a:rPr lang="en-IN" b="1" i="0" dirty="0"/>
              <a:t>SSL Performance Impact on Next Gen Firewalls</a:t>
            </a:r>
            <a:br>
              <a:rPr lang="en-IN" b="1" i="0" dirty="0"/>
            </a:br>
            <a:endParaRPr lang="en-IN" b="1" i="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85A0FEE-7E54-4495-AB3E-CCF590FE1B4E}"/>
              </a:ext>
            </a:extLst>
          </p:cNvPr>
          <p:cNvGraphicFramePr/>
          <p:nvPr>
            <p:extLst/>
          </p:nvPr>
        </p:nvGraphicFramePr>
        <p:xfrm>
          <a:off x="896966" y="1975313"/>
          <a:ext cx="10331487" cy="336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2206D28-DD5F-47C0-B573-C1700D21A95A}"/>
              </a:ext>
            </a:extLst>
          </p:cNvPr>
          <p:cNvSpPr txBox="1"/>
          <p:nvPr/>
        </p:nvSpPr>
        <p:spPr>
          <a:xfrm>
            <a:off x="609865" y="1418167"/>
            <a:ext cx="8566024" cy="49354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285750" indent="-28575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  <a:lvl2pPr marL="685800" indent="-28575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Lucida Grande"/>
              <a:buChar char="–"/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2pPr>
            <a:lvl3pPr marL="1085850" indent="-285750">
              <a:lnSpc>
                <a:spcPct val="95000"/>
              </a:lnSpc>
              <a:spcBef>
                <a:spcPts val="301"/>
              </a:spcBef>
              <a:spcAft>
                <a:spcPts val="0"/>
              </a:spcAft>
              <a:buClr>
                <a:schemeClr val="accent1"/>
              </a:buClr>
              <a:buFont typeface="Wingdings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3pPr>
            <a:lvl4pPr marL="1492250" indent="-285750">
              <a:spcBef>
                <a:spcPct val="20000"/>
              </a:spcBef>
              <a:buClr>
                <a:schemeClr val="accent1"/>
              </a:buClr>
              <a:buFont typeface="Lucida Grande"/>
              <a:buChar char="–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4pPr>
            <a:lvl5pPr marL="18288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5pPr>
            <a:lvl6pPr marL="18288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1400" baseline="0">
                <a:solidFill>
                  <a:srgbClr val="737373"/>
                </a:solidFill>
                <a:latin typeface="Century Gothic"/>
                <a:cs typeface="Century Gothic"/>
              </a:defRPr>
            </a:lvl6pPr>
            <a:lvl7pPr marL="2116138" indent="-228600">
              <a:spcBef>
                <a:spcPct val="20000"/>
              </a:spcBef>
              <a:buClr>
                <a:schemeClr val="accent1"/>
              </a:buClr>
              <a:buFont typeface="Lucida Grande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7pPr>
            <a:lvl8pPr marL="4898326" indent="-326555">
              <a:spcBef>
                <a:spcPct val="20000"/>
              </a:spcBef>
              <a:buFont typeface="Arial" pitchFamily="34" charset="0"/>
              <a:buChar char="•"/>
              <a:defRPr sz="2900"/>
            </a:lvl8pPr>
            <a:lvl9pPr marL="5551437" indent="-326555">
              <a:spcBef>
                <a:spcPct val="20000"/>
              </a:spcBef>
              <a:buFont typeface="Arial" pitchFamily="34" charset="0"/>
              <a:buChar char="•"/>
              <a:defRPr sz="2900"/>
            </a:lvl9pPr>
          </a:lstStyle>
          <a:p>
            <a:pPr>
              <a:buClr>
                <a:srgbClr val="0078C3"/>
              </a:buClr>
            </a:pPr>
            <a:r>
              <a:rPr lang="en-US" sz="1500" dirty="0">
                <a:solidFill>
                  <a:schemeClr val="tx1"/>
                </a:solidFill>
                <a:latin typeface="+mj-lt"/>
              </a:rPr>
              <a:t>Performance Impact with 2048-bit SSL Ciphers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EB3E26-6D67-448B-AB14-C7153EB59F05}"/>
              </a:ext>
            </a:extLst>
          </p:cNvPr>
          <p:cNvSpPr/>
          <p:nvPr/>
        </p:nvSpPr>
        <p:spPr>
          <a:xfrm>
            <a:off x="609865" y="5477268"/>
            <a:ext cx="11311841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b="1" dirty="0">
                <a:latin typeface="+mj-lt"/>
              </a:rPr>
              <a:t>81%: </a:t>
            </a:r>
            <a:r>
              <a:rPr lang="en-US" sz="1867" dirty="0">
                <a:latin typeface="+mj-lt"/>
              </a:rPr>
              <a:t>The average of performance loss across 7 NG Firewalls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FE822A-2FB8-4D68-BD1D-9EBD41D70D14}"/>
              </a:ext>
            </a:extLst>
          </p:cNvPr>
          <p:cNvSpPr txBox="1"/>
          <p:nvPr/>
        </p:nvSpPr>
        <p:spPr>
          <a:xfrm>
            <a:off x="609865" y="6180677"/>
            <a:ext cx="5486400" cy="229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91" spc="-45" dirty="0">
                <a:latin typeface="+mj-lt"/>
              </a:rPr>
              <a:t>Source: “</a:t>
            </a:r>
            <a:r>
              <a:rPr lang="en-US" sz="991" dirty="0">
                <a:latin typeface="+mj-lt"/>
              </a:rPr>
              <a:t>SSL Performance Problems,” </a:t>
            </a:r>
            <a:r>
              <a:rPr lang="en-US" sz="991" spc="-45" dirty="0">
                <a:latin typeface="+mj-lt"/>
              </a:rPr>
              <a:t>NSS Labs</a:t>
            </a:r>
          </a:p>
        </p:txBody>
      </p:sp>
    </p:spTree>
    <p:extLst>
      <p:ext uri="{BB962C8B-B14F-4D97-AF65-F5344CB8AC3E}">
        <p14:creationId xmlns:p14="http://schemas.microsoft.com/office/powerpoint/2010/main" val="72009387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5B2B-D757-4D20-BC22-35A7CD84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443" y="584592"/>
            <a:ext cx="10972800" cy="553892"/>
          </a:xfrm>
        </p:spPr>
        <p:txBody>
          <a:bodyPr/>
          <a:lstStyle/>
          <a:p>
            <a:r>
              <a:rPr lang="en-IN" b="1" i="0" dirty="0"/>
              <a:t>Solution: SSL Insight (</a:t>
            </a:r>
            <a:r>
              <a:rPr lang="en-IN" b="1" i="0" dirty="0" err="1"/>
              <a:t>SSLi</a:t>
            </a:r>
            <a:r>
              <a:rPr lang="en-IN" b="1" i="0" dirty="0"/>
              <a:t>)</a:t>
            </a:r>
            <a:br>
              <a:rPr lang="en-IN" b="1" i="0" dirty="0"/>
            </a:br>
            <a:endParaRPr lang="en-IN" b="1" i="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A5A9A13-B232-4A6A-989D-D14EBFF6ED3A}"/>
              </a:ext>
            </a:extLst>
          </p:cNvPr>
          <p:cNvSpPr txBox="1">
            <a:spLocks/>
          </p:cNvSpPr>
          <p:nvPr/>
        </p:nvSpPr>
        <p:spPr>
          <a:xfrm>
            <a:off x="609865" y="660400"/>
            <a:ext cx="10972271" cy="757767"/>
          </a:xfrm>
          <a:prstGeom prst="rect">
            <a:avLst/>
          </a:prstGeom>
        </p:spPr>
        <p:txBody>
          <a:bodyPr vert="horz" lIns="130619" tIns="65309" rIns="130619" bIns="65309" rtlCol="0" anchor="ctr">
            <a:noAutofit/>
          </a:bodyPr>
          <a:lstStyle>
            <a:lvl1pPr algn="l" defTabSz="544224" rtl="0" eaLnBrk="1" latinLnBrk="0" hangingPunct="1">
              <a:spcBef>
                <a:spcPct val="0"/>
              </a:spcBef>
              <a:buNone/>
              <a:defRPr sz="3600" i="1" kern="1200">
                <a:solidFill>
                  <a:schemeClr val="accent2"/>
                </a:solidFill>
                <a:latin typeface="Roboto Light"/>
                <a:ea typeface="+mj-ea"/>
                <a:cs typeface="Roboto Light"/>
              </a:defRPr>
            </a:lvl1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1A206-345D-4208-9CC1-554ED0A8A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550" y="3209708"/>
            <a:ext cx="9144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80E4AC-C82E-49EC-8D2C-91F7C1060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75" y="3209708"/>
            <a:ext cx="676655" cy="914400"/>
          </a:xfrm>
          <a:prstGeom prst="rect">
            <a:avLst/>
          </a:prstGeom>
        </p:spPr>
      </p:pic>
      <p:sp>
        <p:nvSpPr>
          <p:cNvPr id="8" name="Right Arrow 38">
            <a:extLst>
              <a:ext uri="{FF2B5EF4-FFF2-40B4-BE49-F238E27FC236}">
                <a16:creationId xmlns:a16="http://schemas.microsoft.com/office/drawing/2014/main" id="{26DB1268-EB0C-431F-A0E5-B8BF4B553741}"/>
              </a:ext>
            </a:extLst>
          </p:cNvPr>
          <p:cNvSpPr/>
          <p:nvPr/>
        </p:nvSpPr>
        <p:spPr>
          <a:xfrm>
            <a:off x="1222334" y="3372988"/>
            <a:ext cx="3043673" cy="152400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67">
              <a:solidFill>
                <a:schemeClr val="tx1"/>
              </a:solidFill>
            </a:endParaRPr>
          </a:p>
        </p:txBody>
      </p:sp>
      <p:sp>
        <p:nvSpPr>
          <p:cNvPr id="9" name="Right Arrow 39">
            <a:extLst>
              <a:ext uri="{FF2B5EF4-FFF2-40B4-BE49-F238E27FC236}">
                <a16:creationId xmlns:a16="http://schemas.microsoft.com/office/drawing/2014/main" id="{837B0C21-F8BD-4353-B8C4-B93876DB5087}"/>
              </a:ext>
            </a:extLst>
          </p:cNvPr>
          <p:cNvSpPr/>
          <p:nvPr/>
        </p:nvSpPr>
        <p:spPr>
          <a:xfrm>
            <a:off x="7937401" y="3372989"/>
            <a:ext cx="857149" cy="152400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67">
              <a:solidFill>
                <a:schemeClr val="tx1"/>
              </a:solidFill>
            </a:endParaRPr>
          </a:p>
        </p:txBody>
      </p:sp>
      <p:sp>
        <p:nvSpPr>
          <p:cNvPr id="10" name="Right Arrow 40">
            <a:extLst>
              <a:ext uri="{FF2B5EF4-FFF2-40B4-BE49-F238E27FC236}">
                <a16:creationId xmlns:a16="http://schemas.microsoft.com/office/drawing/2014/main" id="{8D3041DB-36B0-4ADC-92ED-B4CCAE76687E}"/>
              </a:ext>
            </a:extLst>
          </p:cNvPr>
          <p:cNvSpPr/>
          <p:nvPr/>
        </p:nvSpPr>
        <p:spPr>
          <a:xfrm>
            <a:off x="9705221" y="3372988"/>
            <a:ext cx="990600" cy="152400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67">
              <a:solidFill>
                <a:schemeClr val="tx1"/>
              </a:solidFill>
            </a:endParaRPr>
          </a:p>
        </p:txBody>
      </p:sp>
      <p:sp>
        <p:nvSpPr>
          <p:cNvPr id="11" name="Bent Arrow 41">
            <a:extLst>
              <a:ext uri="{FF2B5EF4-FFF2-40B4-BE49-F238E27FC236}">
                <a16:creationId xmlns:a16="http://schemas.microsoft.com/office/drawing/2014/main" id="{CE10CDEF-303C-4292-A7D2-062DD06DCBF8}"/>
              </a:ext>
            </a:extLst>
          </p:cNvPr>
          <p:cNvSpPr/>
          <p:nvPr/>
        </p:nvSpPr>
        <p:spPr>
          <a:xfrm>
            <a:off x="4580660" y="1699406"/>
            <a:ext cx="1015623" cy="1501677"/>
          </a:xfrm>
          <a:prstGeom prst="bentArrow">
            <a:avLst>
              <a:gd name="adj1" fmla="val 8876"/>
              <a:gd name="adj2" fmla="val 9883"/>
              <a:gd name="adj3" fmla="val 13906"/>
              <a:gd name="adj4" fmla="val 43750"/>
            </a:avLst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67">
              <a:solidFill>
                <a:schemeClr val="tx1"/>
              </a:solidFill>
            </a:endParaRPr>
          </a:p>
        </p:txBody>
      </p:sp>
      <p:sp>
        <p:nvSpPr>
          <p:cNvPr id="12" name="Bent Arrow 42">
            <a:extLst>
              <a:ext uri="{FF2B5EF4-FFF2-40B4-BE49-F238E27FC236}">
                <a16:creationId xmlns:a16="http://schemas.microsoft.com/office/drawing/2014/main" id="{9FC01BD8-2101-4D0D-B8F8-CF38008462F6}"/>
              </a:ext>
            </a:extLst>
          </p:cNvPr>
          <p:cNvSpPr/>
          <p:nvPr/>
        </p:nvSpPr>
        <p:spPr>
          <a:xfrm rot="5400000">
            <a:off x="6376888" y="1999493"/>
            <a:ext cx="1448650" cy="972027"/>
          </a:xfrm>
          <a:prstGeom prst="bentArrow">
            <a:avLst>
              <a:gd name="adj1" fmla="val 9045"/>
              <a:gd name="adj2" fmla="val 11175"/>
              <a:gd name="adj3" fmla="val 11504"/>
              <a:gd name="adj4" fmla="val 43750"/>
            </a:avLst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67">
              <a:solidFill>
                <a:schemeClr val="tx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23FC9A3-1D7A-4FE6-9FEA-5E463E2E86B0}"/>
              </a:ext>
            </a:extLst>
          </p:cNvPr>
          <p:cNvGrpSpPr/>
          <p:nvPr/>
        </p:nvGrpSpPr>
        <p:grpSpPr>
          <a:xfrm>
            <a:off x="8321374" y="1521791"/>
            <a:ext cx="3454965" cy="1398609"/>
            <a:chOff x="6433214" y="937897"/>
            <a:chExt cx="2591224" cy="1048957"/>
          </a:xfrm>
        </p:grpSpPr>
        <p:sp>
          <p:nvSpPr>
            <p:cNvPr id="17" name="Rounded Rectangle 57">
              <a:extLst>
                <a:ext uri="{FF2B5EF4-FFF2-40B4-BE49-F238E27FC236}">
                  <a16:creationId xmlns:a16="http://schemas.microsoft.com/office/drawing/2014/main" id="{C1AFF065-1ED1-4EDC-AF61-F10247FFC249}"/>
                </a:ext>
              </a:extLst>
            </p:cNvPr>
            <p:cNvSpPr/>
            <p:nvPr/>
          </p:nvSpPr>
          <p:spPr>
            <a:xfrm>
              <a:off x="6433214" y="937897"/>
              <a:ext cx="2591224" cy="1048957"/>
            </a:xfrm>
            <a:prstGeom prst="roundRect">
              <a:avLst>
                <a:gd name="adj" fmla="val 358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451240">
                <a:lnSpc>
                  <a:spcPct val="150000"/>
                </a:lnSpc>
              </a:pPr>
              <a:r>
                <a:rPr lang="en-US" sz="1333" b="1" dirty="0">
                  <a:solidFill>
                    <a:schemeClr val="tx1"/>
                  </a:solidFill>
                </a:rPr>
                <a:t>Encrypted Traffic</a:t>
              </a:r>
            </a:p>
            <a:p>
              <a:pPr defTabSz="1451240">
                <a:lnSpc>
                  <a:spcPct val="150000"/>
                </a:lnSpc>
              </a:pPr>
              <a:r>
                <a:rPr lang="en-US" sz="1333" b="1" dirty="0">
                  <a:solidFill>
                    <a:schemeClr val="tx1"/>
                  </a:solidFill>
                </a:rPr>
                <a:t>Clear-text Traffic</a:t>
              </a:r>
            </a:p>
            <a:p>
              <a:pPr defTabSz="1451240">
                <a:lnSpc>
                  <a:spcPct val="150000"/>
                </a:lnSpc>
              </a:pPr>
              <a:r>
                <a:rPr lang="en-US" sz="1333" b="1" dirty="0">
                  <a:solidFill>
                    <a:schemeClr val="tx1"/>
                  </a:solidFill>
                </a:rPr>
                <a:t>Infected, Encrypted Traffic</a:t>
              </a:r>
            </a:p>
            <a:p>
              <a:pPr defTabSz="1451240">
                <a:lnSpc>
                  <a:spcPct val="150000"/>
                </a:lnSpc>
              </a:pPr>
              <a:r>
                <a:rPr lang="en-US" sz="1333" b="1" dirty="0">
                  <a:solidFill>
                    <a:schemeClr val="tx1"/>
                  </a:solidFill>
                </a:rPr>
                <a:t>Infected, Clear-text Traffic</a:t>
              </a:r>
            </a:p>
          </p:txBody>
        </p:sp>
        <p:sp>
          <p:nvSpPr>
            <p:cNvPr id="18" name="Right Arrow 58">
              <a:extLst>
                <a:ext uri="{FF2B5EF4-FFF2-40B4-BE49-F238E27FC236}">
                  <a16:creationId xmlns:a16="http://schemas.microsoft.com/office/drawing/2014/main" id="{E06D0436-C3BF-42A0-B39D-41B26C07244C}"/>
                </a:ext>
              </a:extLst>
            </p:cNvPr>
            <p:cNvSpPr/>
            <p:nvPr/>
          </p:nvSpPr>
          <p:spPr>
            <a:xfrm>
              <a:off x="8245335" y="1077578"/>
              <a:ext cx="650031" cy="91440"/>
            </a:xfrm>
            <a:prstGeom prst="rightArrow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1240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9" name="Right Arrow 59">
              <a:extLst>
                <a:ext uri="{FF2B5EF4-FFF2-40B4-BE49-F238E27FC236}">
                  <a16:creationId xmlns:a16="http://schemas.microsoft.com/office/drawing/2014/main" id="{32385219-056B-4D1D-8746-582303F65FD0}"/>
                </a:ext>
              </a:extLst>
            </p:cNvPr>
            <p:cNvSpPr/>
            <p:nvPr/>
          </p:nvSpPr>
          <p:spPr>
            <a:xfrm>
              <a:off x="8245335" y="1312328"/>
              <a:ext cx="660036" cy="91440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1240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0" name="Right Arrow 60">
              <a:extLst>
                <a:ext uri="{FF2B5EF4-FFF2-40B4-BE49-F238E27FC236}">
                  <a16:creationId xmlns:a16="http://schemas.microsoft.com/office/drawing/2014/main" id="{7DEF2779-520B-4987-8B26-D28F564DCCC6}"/>
                </a:ext>
              </a:extLst>
            </p:cNvPr>
            <p:cNvSpPr/>
            <p:nvPr/>
          </p:nvSpPr>
          <p:spPr>
            <a:xfrm>
              <a:off x="8245335" y="1547078"/>
              <a:ext cx="650031" cy="94087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1240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1" name="Right Arrow 61">
              <a:extLst>
                <a:ext uri="{FF2B5EF4-FFF2-40B4-BE49-F238E27FC236}">
                  <a16:creationId xmlns:a16="http://schemas.microsoft.com/office/drawing/2014/main" id="{6B83DEF7-7715-4678-805C-E327AEB7F628}"/>
                </a:ext>
              </a:extLst>
            </p:cNvPr>
            <p:cNvSpPr/>
            <p:nvPr/>
          </p:nvSpPr>
          <p:spPr>
            <a:xfrm>
              <a:off x="8250988" y="1784476"/>
              <a:ext cx="650031" cy="94087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1240"/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Right Arrow 62">
            <a:extLst>
              <a:ext uri="{FF2B5EF4-FFF2-40B4-BE49-F238E27FC236}">
                <a16:creationId xmlns:a16="http://schemas.microsoft.com/office/drawing/2014/main" id="{5B275536-3D5E-4A07-B6B1-67B9A7C45873}"/>
              </a:ext>
            </a:extLst>
          </p:cNvPr>
          <p:cNvSpPr/>
          <p:nvPr/>
        </p:nvSpPr>
        <p:spPr>
          <a:xfrm flipH="1">
            <a:off x="7937401" y="3807345"/>
            <a:ext cx="857149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67">
              <a:solidFill>
                <a:schemeClr val="tx1"/>
              </a:solidFill>
            </a:endParaRPr>
          </a:p>
        </p:txBody>
      </p:sp>
      <p:sp>
        <p:nvSpPr>
          <p:cNvPr id="23" name="Right Arrow 63">
            <a:extLst>
              <a:ext uri="{FF2B5EF4-FFF2-40B4-BE49-F238E27FC236}">
                <a16:creationId xmlns:a16="http://schemas.microsoft.com/office/drawing/2014/main" id="{646ABC66-F8CC-46CE-8CB6-8E5533E1D88B}"/>
              </a:ext>
            </a:extLst>
          </p:cNvPr>
          <p:cNvSpPr/>
          <p:nvPr/>
        </p:nvSpPr>
        <p:spPr>
          <a:xfrm flipH="1">
            <a:off x="9705222" y="3807344"/>
            <a:ext cx="856141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67">
              <a:solidFill>
                <a:schemeClr val="tx1"/>
              </a:solidFill>
            </a:endParaRPr>
          </a:p>
        </p:txBody>
      </p:sp>
      <p:sp>
        <p:nvSpPr>
          <p:cNvPr id="24" name="Bent Arrow 65">
            <a:extLst>
              <a:ext uri="{FF2B5EF4-FFF2-40B4-BE49-F238E27FC236}">
                <a16:creationId xmlns:a16="http://schemas.microsoft.com/office/drawing/2014/main" id="{3292604E-8666-4EC3-BDE0-10C6EB287373}"/>
              </a:ext>
            </a:extLst>
          </p:cNvPr>
          <p:cNvSpPr/>
          <p:nvPr/>
        </p:nvSpPr>
        <p:spPr>
          <a:xfrm flipH="1">
            <a:off x="6601406" y="2030310"/>
            <a:ext cx="556291" cy="1179522"/>
          </a:xfrm>
          <a:prstGeom prst="bentArrow">
            <a:avLst>
              <a:gd name="adj1" fmla="val 18800"/>
              <a:gd name="adj2" fmla="val 17195"/>
              <a:gd name="adj3" fmla="val 25341"/>
              <a:gd name="adj4" fmla="val 43750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67">
              <a:solidFill>
                <a:schemeClr val="tx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8BD7BDA-F89D-4CA8-AAE7-169F9BA15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741" y="1931541"/>
            <a:ext cx="419995" cy="4199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133883E-2E27-44C2-A774-827BA8E9C6D2}"/>
              </a:ext>
            </a:extLst>
          </p:cNvPr>
          <p:cNvSpPr txBox="1"/>
          <p:nvPr/>
        </p:nvSpPr>
        <p:spPr>
          <a:xfrm>
            <a:off x="426100" y="4151751"/>
            <a:ext cx="796233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600">
                <a:latin typeface="Myriad Pro" pitchFamily="34" charset="0"/>
              </a:defRPr>
            </a:lvl1pPr>
          </a:lstStyle>
          <a:p>
            <a:r>
              <a:rPr lang="en-US" sz="1333" dirty="0">
                <a:latin typeface="Century Gothic" panose="020B0502020202020204" pitchFamily="34" charset="0"/>
              </a:rPr>
              <a:t>Client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664278-7304-43CE-AC6E-11AA34A490DA}"/>
              </a:ext>
            </a:extLst>
          </p:cNvPr>
          <p:cNvSpPr txBox="1"/>
          <p:nvPr/>
        </p:nvSpPr>
        <p:spPr>
          <a:xfrm>
            <a:off x="5511061" y="2444657"/>
            <a:ext cx="1118810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600">
                <a:latin typeface="Myriad Pro" pitchFamily="34" charset="0"/>
              </a:defRPr>
            </a:lvl1pPr>
          </a:lstStyle>
          <a:p>
            <a:r>
              <a:rPr lang="en-US" sz="1333" dirty="0">
                <a:latin typeface="Century Gothic" panose="020B0502020202020204" pitchFamily="34" charset="0"/>
              </a:rPr>
              <a:t>Firewall/IPS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26AB92-2EF5-4E83-89B1-FAA484402633}"/>
              </a:ext>
            </a:extLst>
          </p:cNvPr>
          <p:cNvSpPr txBox="1"/>
          <p:nvPr/>
        </p:nvSpPr>
        <p:spPr>
          <a:xfrm>
            <a:off x="10500846" y="4151751"/>
            <a:ext cx="1340085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600">
                <a:latin typeface="Myriad Pro" pitchFamily="34" charset="0"/>
              </a:defRPr>
            </a:lvl1pPr>
          </a:lstStyle>
          <a:p>
            <a:r>
              <a:rPr lang="en-US" sz="1333" dirty="0">
                <a:latin typeface="Century Gothic" panose="020B0502020202020204" pitchFamily="34" charset="0"/>
              </a:rPr>
              <a:t>Infected Server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22F4183-759B-49E5-846B-AF7F52BB03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989" y="3525389"/>
            <a:ext cx="382411" cy="467392"/>
          </a:xfrm>
          <a:prstGeom prst="rect">
            <a:avLst/>
          </a:prstGeom>
        </p:spPr>
      </p:pic>
      <p:pic>
        <p:nvPicPr>
          <p:cNvPr id="30" name="Picture 29" descr="Product-Thunder_Hardware.png">
            <a:extLst>
              <a:ext uri="{FF2B5EF4-FFF2-40B4-BE49-F238E27FC236}">
                <a16:creationId xmlns:a16="http://schemas.microsoft.com/office/drawing/2014/main" id="{6F63801F-5E76-4E81-9A91-E3DD29A221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729" y="3271292"/>
            <a:ext cx="3445319" cy="791232"/>
          </a:xfrm>
          <a:prstGeom prst="rect">
            <a:avLst/>
          </a:prstGeom>
        </p:spPr>
      </p:pic>
      <p:pic>
        <p:nvPicPr>
          <p:cNvPr id="31" name="Picture 30" descr="Firewall_1.png">
            <a:extLst>
              <a:ext uri="{FF2B5EF4-FFF2-40B4-BE49-F238E27FC236}">
                <a16:creationId xmlns:a16="http://schemas.microsoft.com/office/drawing/2014/main" id="{CC4E59A7-2E7E-4C89-BE5F-089A902E10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4518" y="1466589"/>
            <a:ext cx="779709" cy="777186"/>
          </a:xfrm>
          <a:prstGeom prst="rect">
            <a:avLst/>
          </a:prstGeom>
        </p:spPr>
      </p:pic>
      <p:pic>
        <p:nvPicPr>
          <p:cNvPr id="32" name="Picture 31" descr="Router_1.png">
            <a:extLst>
              <a:ext uri="{FF2B5EF4-FFF2-40B4-BE49-F238E27FC236}">
                <a16:creationId xmlns:a16="http://schemas.microsoft.com/office/drawing/2014/main" id="{2B6AEFD3-B422-4DC4-A334-DA7FF34B22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858" y="3328109"/>
            <a:ext cx="640641" cy="640641"/>
          </a:xfrm>
          <a:prstGeom prst="rect">
            <a:avLst/>
          </a:prstGeom>
        </p:spPr>
      </p:pic>
      <p:pic>
        <p:nvPicPr>
          <p:cNvPr id="33" name="Picture 32" descr="Cloud.png">
            <a:extLst>
              <a:ext uri="{FF2B5EF4-FFF2-40B4-BE49-F238E27FC236}">
                <a16:creationId xmlns:a16="http://schemas.microsoft.com/office/drawing/2014/main" id="{74CD0A41-68B2-4DA5-B296-A0EB6166E3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4864" y="3237098"/>
            <a:ext cx="1093886" cy="818650"/>
          </a:xfrm>
          <a:prstGeom prst="rect">
            <a:avLst/>
          </a:prstGeom>
        </p:spPr>
      </p:pic>
      <p:pic>
        <p:nvPicPr>
          <p:cNvPr id="34" name="Picture 33" descr="User.png">
            <a:extLst>
              <a:ext uri="{FF2B5EF4-FFF2-40B4-BE49-F238E27FC236}">
                <a16:creationId xmlns:a16="http://schemas.microsoft.com/office/drawing/2014/main" id="{202155CA-40AC-452E-8301-C77C9FD0F6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22" y="3235340"/>
            <a:ext cx="445612" cy="60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7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22" grpId="0" animBg="1"/>
      <p:bldP spid="23" grpId="0" animBg="1"/>
      <p:bldP spid="24" grpId="0" animBg="1"/>
      <p:bldP spid="26" grpId="0"/>
      <p:bldP spid="27" grpId="0"/>
      <p:bldP spid="28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15F7BA-EC01-4DF7-8CF2-86240A187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604" y="406744"/>
            <a:ext cx="10972800" cy="951506"/>
          </a:xfrm>
        </p:spPr>
        <p:txBody>
          <a:bodyPr/>
          <a:lstStyle/>
          <a:p>
            <a:r>
              <a:rPr lang="en-IN" b="1" i="0" dirty="0"/>
              <a:t>SSL Insight Overview</a:t>
            </a:r>
            <a:br>
              <a:rPr lang="en-IN" b="1" i="0" dirty="0"/>
            </a:br>
            <a:endParaRPr lang="en-IN" b="1" i="0" dirty="0"/>
          </a:p>
        </p:txBody>
      </p:sp>
      <p:pic>
        <p:nvPicPr>
          <p:cNvPr id="115" name="Picture 114" descr="Product-Thunder_Hardware.png">
            <a:extLst>
              <a:ext uri="{FF2B5EF4-FFF2-40B4-BE49-F238E27FC236}">
                <a16:creationId xmlns:a16="http://schemas.microsoft.com/office/drawing/2014/main" id="{47263806-F038-419E-B3A7-7E0B2F93A0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1331" y="5364518"/>
            <a:ext cx="1237488" cy="327152"/>
          </a:xfrm>
          <a:prstGeom prst="rect">
            <a:avLst/>
          </a:prstGeom>
        </p:spPr>
      </p:pic>
      <p:pic>
        <p:nvPicPr>
          <p:cNvPr id="116" name="Picture 115" descr="Server.png">
            <a:extLst>
              <a:ext uri="{FF2B5EF4-FFF2-40B4-BE49-F238E27FC236}">
                <a16:creationId xmlns:a16="http://schemas.microsoft.com/office/drawing/2014/main" id="{9E61CA52-8DBA-4214-8495-AD0C03E498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120" y="1168772"/>
            <a:ext cx="1133856" cy="327152"/>
          </a:xfrm>
          <a:prstGeom prst="rect">
            <a:avLst/>
          </a:prstGeom>
        </p:spPr>
      </p:pic>
      <p:pic>
        <p:nvPicPr>
          <p:cNvPr id="117" name="Picture 116" descr="Laptop.png">
            <a:extLst>
              <a:ext uri="{FF2B5EF4-FFF2-40B4-BE49-F238E27FC236}">
                <a16:creationId xmlns:a16="http://schemas.microsoft.com/office/drawing/2014/main" id="{E2E453F2-6F1A-44D4-9DA4-BBDB782C10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672" y="6199577"/>
            <a:ext cx="824804" cy="554640"/>
          </a:xfrm>
          <a:prstGeom prst="rect">
            <a:avLst/>
          </a:prstGeom>
        </p:spPr>
      </p:pic>
      <p:pic>
        <p:nvPicPr>
          <p:cNvPr id="118" name="Picture 117" descr="WAF_Web Application Firewall.png">
            <a:extLst>
              <a:ext uri="{FF2B5EF4-FFF2-40B4-BE49-F238E27FC236}">
                <a16:creationId xmlns:a16="http://schemas.microsoft.com/office/drawing/2014/main" id="{FE714420-358C-4114-A216-CACC10E2D3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035" y="4255964"/>
            <a:ext cx="640080" cy="627888"/>
          </a:xfrm>
          <a:prstGeom prst="rect">
            <a:avLst/>
          </a:prstGeom>
        </p:spPr>
      </p:pic>
      <p:pic>
        <p:nvPicPr>
          <p:cNvPr id="119" name="Picture 118" descr="Internet.png">
            <a:extLst>
              <a:ext uri="{FF2B5EF4-FFF2-40B4-BE49-F238E27FC236}">
                <a16:creationId xmlns:a16="http://schemas.microsoft.com/office/drawing/2014/main" id="{0C34FE7C-273E-4BB3-9B8B-61904ED108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120" y="2052117"/>
            <a:ext cx="1123909" cy="841119"/>
          </a:xfrm>
          <a:prstGeom prst="rect">
            <a:avLst/>
          </a:prstGeom>
        </p:spPr>
      </p:pic>
      <p:pic>
        <p:nvPicPr>
          <p:cNvPr id="120" name="Picture 119" descr="Product-Thunder_Hardware.png">
            <a:extLst>
              <a:ext uri="{FF2B5EF4-FFF2-40B4-BE49-F238E27FC236}">
                <a16:creationId xmlns:a16="http://schemas.microsoft.com/office/drawing/2014/main" id="{7C59DF58-2EF6-4B16-BC90-F52EBAE6AF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1331" y="3492583"/>
            <a:ext cx="1237488" cy="327152"/>
          </a:xfrm>
          <a:prstGeom prst="rect">
            <a:avLst/>
          </a:prstGeom>
        </p:spPr>
      </p:pic>
      <p:pic>
        <p:nvPicPr>
          <p:cNvPr id="121" name="Picture 120" descr="Lock-On_Secured.png">
            <a:extLst>
              <a:ext uri="{FF2B5EF4-FFF2-40B4-BE49-F238E27FC236}">
                <a16:creationId xmlns:a16="http://schemas.microsoft.com/office/drawing/2014/main" id="{D95A3CEF-AA23-43EF-BEC1-EFE4FC7F66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1167" y="1230934"/>
            <a:ext cx="158193" cy="202828"/>
          </a:xfrm>
          <a:prstGeom prst="rect">
            <a:avLst/>
          </a:prstGeom>
        </p:spPr>
      </p:pic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FBE4B579-7810-4715-A2A6-4F846E8A3074}"/>
              </a:ext>
            </a:extLst>
          </p:cNvPr>
          <p:cNvCxnSpPr/>
          <p:nvPr/>
        </p:nvCxnSpPr>
        <p:spPr>
          <a:xfrm>
            <a:off x="4835769" y="2133600"/>
            <a:ext cx="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A75826D4-A661-41B6-9CCE-586B86F9849B}"/>
              </a:ext>
            </a:extLst>
          </p:cNvPr>
          <p:cNvCxnSpPr>
            <a:stCxn id="117" idx="0"/>
            <a:endCxn id="115" idx="2"/>
          </p:cNvCxnSpPr>
          <p:nvPr/>
        </p:nvCxnSpPr>
        <p:spPr>
          <a:xfrm flipV="1">
            <a:off x="8220074" y="5691670"/>
            <a:ext cx="1" cy="507907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DFBDEC06-C48B-4C1A-B3DC-388CA97ECDCA}"/>
              </a:ext>
            </a:extLst>
          </p:cNvPr>
          <p:cNvCxnSpPr>
            <a:stCxn id="115" idx="0"/>
            <a:endCxn id="118" idx="2"/>
          </p:cNvCxnSpPr>
          <p:nvPr/>
        </p:nvCxnSpPr>
        <p:spPr>
          <a:xfrm flipV="1">
            <a:off x="8220075" y="4883852"/>
            <a:ext cx="0" cy="480666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A8116344-DC01-41D5-8D97-A5D55790E6EC}"/>
              </a:ext>
            </a:extLst>
          </p:cNvPr>
          <p:cNvCxnSpPr>
            <a:stCxn id="118" idx="0"/>
            <a:endCxn id="120" idx="2"/>
          </p:cNvCxnSpPr>
          <p:nvPr/>
        </p:nvCxnSpPr>
        <p:spPr>
          <a:xfrm flipV="1">
            <a:off x="8220075" y="3819735"/>
            <a:ext cx="0" cy="436229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7CFB7613-C3FC-45AB-B99D-1042C0E74135}"/>
              </a:ext>
            </a:extLst>
          </p:cNvPr>
          <p:cNvCxnSpPr>
            <a:stCxn id="120" idx="0"/>
            <a:endCxn id="119" idx="2"/>
          </p:cNvCxnSpPr>
          <p:nvPr/>
        </p:nvCxnSpPr>
        <p:spPr>
          <a:xfrm flipV="1">
            <a:off x="8220075" y="2893236"/>
            <a:ext cx="0" cy="599347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B6AFE1C3-27B3-4B8A-9EC0-70D7B7067DA8}"/>
              </a:ext>
            </a:extLst>
          </p:cNvPr>
          <p:cNvCxnSpPr>
            <a:stCxn id="119" idx="0"/>
            <a:endCxn id="116" idx="2"/>
          </p:cNvCxnSpPr>
          <p:nvPr/>
        </p:nvCxnSpPr>
        <p:spPr>
          <a:xfrm flipV="1">
            <a:off x="8220075" y="1495924"/>
            <a:ext cx="4973" cy="556193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Arrow: Up-Down 133">
            <a:extLst>
              <a:ext uri="{FF2B5EF4-FFF2-40B4-BE49-F238E27FC236}">
                <a16:creationId xmlns:a16="http://schemas.microsoft.com/office/drawing/2014/main" id="{3779291B-E229-4A28-8D35-9406D4979A80}"/>
              </a:ext>
            </a:extLst>
          </p:cNvPr>
          <p:cNvSpPr/>
          <p:nvPr/>
        </p:nvSpPr>
        <p:spPr>
          <a:xfrm>
            <a:off x="7188927" y="5539154"/>
            <a:ext cx="214161" cy="914034"/>
          </a:xfrm>
          <a:prstGeom prst="upDown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5" name="Arrow: Up-Down 134">
            <a:extLst>
              <a:ext uri="{FF2B5EF4-FFF2-40B4-BE49-F238E27FC236}">
                <a16:creationId xmlns:a16="http://schemas.microsoft.com/office/drawing/2014/main" id="{80E0582E-2E58-46C2-8EDE-26C328A6599E}"/>
              </a:ext>
            </a:extLst>
          </p:cNvPr>
          <p:cNvSpPr/>
          <p:nvPr/>
        </p:nvSpPr>
        <p:spPr>
          <a:xfrm>
            <a:off x="7188927" y="3719146"/>
            <a:ext cx="214161" cy="1830823"/>
          </a:xfrm>
          <a:prstGeom prst="upDown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6" name="Arrow: Up-Down 135">
            <a:extLst>
              <a:ext uri="{FF2B5EF4-FFF2-40B4-BE49-F238E27FC236}">
                <a16:creationId xmlns:a16="http://schemas.microsoft.com/office/drawing/2014/main" id="{5BCB0630-AA8A-48E7-8041-8435B53A4B61}"/>
              </a:ext>
            </a:extLst>
          </p:cNvPr>
          <p:cNvSpPr/>
          <p:nvPr/>
        </p:nvSpPr>
        <p:spPr>
          <a:xfrm>
            <a:off x="7188927" y="1308032"/>
            <a:ext cx="214161" cy="2405708"/>
          </a:xfrm>
          <a:prstGeom prst="upDown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6E1AB943-EC4A-48CC-9863-7E513F8BF9C4}"/>
              </a:ext>
            </a:extLst>
          </p:cNvPr>
          <p:cNvCxnSpPr>
            <a:cxnSpLocks/>
            <a:endCxn id="115" idx="1"/>
          </p:cNvCxnSpPr>
          <p:nvPr/>
        </p:nvCxnSpPr>
        <p:spPr>
          <a:xfrm>
            <a:off x="6875585" y="5528094"/>
            <a:ext cx="725746" cy="0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8B677426-10FE-4EE7-9BDC-E3B4B8CE1626}"/>
              </a:ext>
            </a:extLst>
          </p:cNvPr>
          <p:cNvCxnSpPr>
            <a:cxnSpLocks/>
          </p:cNvCxnSpPr>
          <p:nvPr/>
        </p:nvCxnSpPr>
        <p:spPr>
          <a:xfrm>
            <a:off x="6875585" y="3696819"/>
            <a:ext cx="725746" cy="0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7FCD00B2-D41A-40CA-B127-31E8D8D446C4}"/>
              </a:ext>
            </a:extLst>
          </p:cNvPr>
          <p:cNvCxnSpPr>
            <a:cxnSpLocks/>
          </p:cNvCxnSpPr>
          <p:nvPr/>
        </p:nvCxnSpPr>
        <p:spPr>
          <a:xfrm>
            <a:off x="6932374" y="1308032"/>
            <a:ext cx="725746" cy="0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E4E3FDFA-A71C-451C-989E-21C7E3DEF627}"/>
              </a:ext>
            </a:extLst>
          </p:cNvPr>
          <p:cNvSpPr txBox="1"/>
          <p:nvPr/>
        </p:nvSpPr>
        <p:spPr>
          <a:xfrm>
            <a:off x="703385" y="1308032"/>
            <a:ext cx="5240215" cy="36625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800" dirty="0">
                <a:ea typeface="Roboto Light" charset="0"/>
                <a:cs typeface="Roboto Light" charset="0"/>
              </a:rPr>
              <a:t>Mitigation against intrusion attacks using SSL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1800" dirty="0">
              <a:ea typeface="Roboto Light" charset="0"/>
              <a:cs typeface="Roboto Light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800" dirty="0" err="1">
                <a:ea typeface="Roboto Light" charset="0"/>
                <a:cs typeface="Roboto Light" charset="0"/>
              </a:rPr>
              <a:t>SSli</a:t>
            </a:r>
            <a:r>
              <a:rPr lang="en-IN" sz="1800" dirty="0">
                <a:ea typeface="Roboto Light" charset="0"/>
                <a:cs typeface="Roboto Light" charset="0"/>
              </a:rPr>
              <a:t> solution built on ACOS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1800" dirty="0">
              <a:ea typeface="Roboto Light" charset="0"/>
              <a:cs typeface="Roboto Light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800" dirty="0">
                <a:ea typeface="Roboto Light" charset="0"/>
                <a:cs typeface="Roboto Light" charset="0"/>
              </a:rPr>
              <a:t>Decrypts outbound SSL traffic for inspection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1800" dirty="0">
              <a:ea typeface="Roboto Light" charset="0"/>
              <a:cs typeface="Roboto Light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800" dirty="0">
                <a:ea typeface="Roboto Light" charset="0"/>
                <a:cs typeface="Roboto Light" charset="0"/>
              </a:rPr>
              <a:t>Re-encrypts and forwards traffic to destination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1800" dirty="0">
              <a:ea typeface="Roboto Light" charset="0"/>
              <a:cs typeface="Roboto Light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800" dirty="0">
                <a:ea typeface="Roboto Light" charset="0"/>
                <a:cs typeface="Roboto Light" charset="0"/>
              </a:rPr>
              <a:t>Mechanisms to bypass personal, private connections (banks, health care)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1800" dirty="0">
              <a:ea typeface="Roboto Light" charset="0"/>
              <a:cs typeface="Roboto Light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800" dirty="0">
                <a:ea typeface="Roboto Light" charset="0"/>
                <a:cs typeface="Roboto Light" charset="0"/>
              </a:rPr>
              <a:t>IPv4 and IPv6 supported</a:t>
            </a:r>
          </a:p>
          <a:p>
            <a:pPr marL="0" indent="0">
              <a:buFontTx/>
              <a:buNone/>
            </a:pPr>
            <a:endParaRPr lang="en-IN" sz="1600" spc="0" dirty="0" err="1">
              <a:ea typeface="Roboto Light" charset="0"/>
              <a:cs typeface="Roboto Light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175AF167-23AB-4F7A-B7B7-016A637A9189}"/>
              </a:ext>
            </a:extLst>
          </p:cNvPr>
          <p:cNvSpPr txBox="1"/>
          <p:nvPr/>
        </p:nvSpPr>
        <p:spPr>
          <a:xfrm>
            <a:off x="5529585" y="5820508"/>
            <a:ext cx="19311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SSL Encrypted connection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097054AF-43B5-41C2-9C0B-C053A9BC0A4D}"/>
              </a:ext>
            </a:extLst>
          </p:cNvPr>
          <p:cNvSpPr txBox="1"/>
          <p:nvPr/>
        </p:nvSpPr>
        <p:spPr>
          <a:xfrm>
            <a:off x="5535257" y="2100559"/>
            <a:ext cx="19311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SSL Encrypted connection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633749E-7CC5-439F-A98B-A0D3B532006D}"/>
              </a:ext>
            </a:extLst>
          </p:cNvPr>
          <p:cNvSpPr txBox="1"/>
          <p:nvPr/>
        </p:nvSpPr>
        <p:spPr>
          <a:xfrm>
            <a:off x="5533396" y="4464415"/>
            <a:ext cx="19311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Unencrypted traffic flow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2150FE2E-1F8C-4465-9393-32676627529C}"/>
              </a:ext>
            </a:extLst>
          </p:cNvPr>
          <p:cNvSpPr txBox="1"/>
          <p:nvPr/>
        </p:nvSpPr>
        <p:spPr>
          <a:xfrm>
            <a:off x="8903447" y="1209237"/>
            <a:ext cx="19311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Secure Server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B5DFE201-4C3F-4461-BE6F-1BE313E0FF4D}"/>
              </a:ext>
            </a:extLst>
          </p:cNvPr>
          <p:cNvSpPr txBox="1"/>
          <p:nvPr/>
        </p:nvSpPr>
        <p:spPr>
          <a:xfrm>
            <a:off x="8903447" y="3533048"/>
            <a:ext cx="19311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dirty="0">
                <a:ea typeface="Roboto Light" charset="0"/>
                <a:cs typeface="Roboto Light" charset="0"/>
              </a:rPr>
              <a:t>A10 Outside Device/partition</a:t>
            </a:r>
            <a:endParaRPr lang="en-IN" sz="1000" spc="0" dirty="0">
              <a:ea typeface="Roboto Light" charset="0"/>
              <a:cs typeface="Roboto Light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3ABDCC64-EA0E-4ACD-A347-3E23315EB2B9}"/>
              </a:ext>
            </a:extLst>
          </p:cNvPr>
          <p:cNvSpPr txBox="1"/>
          <p:nvPr/>
        </p:nvSpPr>
        <p:spPr>
          <a:xfrm>
            <a:off x="8903447" y="5401195"/>
            <a:ext cx="19311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dirty="0">
                <a:ea typeface="Roboto Light" charset="0"/>
                <a:cs typeface="Roboto Light" charset="0"/>
              </a:rPr>
              <a:t>A10 Inside Device/partition</a:t>
            </a:r>
            <a:endParaRPr lang="en-IN" sz="1000" spc="0" dirty="0">
              <a:ea typeface="Roboto Light" charset="0"/>
              <a:cs typeface="Roboto Light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2CE78E78-95D5-4420-8934-496A12B911D1}"/>
              </a:ext>
            </a:extLst>
          </p:cNvPr>
          <p:cNvSpPr txBox="1"/>
          <p:nvPr/>
        </p:nvSpPr>
        <p:spPr>
          <a:xfrm>
            <a:off x="8903447" y="6353786"/>
            <a:ext cx="19311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dirty="0">
                <a:ea typeface="Roboto Light" charset="0"/>
                <a:cs typeface="Roboto Light" charset="0"/>
              </a:rPr>
              <a:t>Client</a:t>
            </a:r>
            <a:endParaRPr lang="en-IN" sz="1000" spc="0" dirty="0"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37181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15F7BA-EC01-4DF7-8CF2-86240A187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604" y="406744"/>
            <a:ext cx="10972800" cy="951506"/>
          </a:xfrm>
        </p:spPr>
        <p:txBody>
          <a:bodyPr/>
          <a:lstStyle/>
          <a:p>
            <a:r>
              <a:rPr lang="en-IN" b="1" i="0" dirty="0"/>
              <a:t>SSL Insight Certificates</a:t>
            </a:r>
            <a:br>
              <a:rPr lang="en-IN" b="1" i="0" dirty="0"/>
            </a:br>
            <a:endParaRPr lang="en-IN" b="1" i="0" dirty="0"/>
          </a:p>
        </p:txBody>
      </p:sp>
      <p:pic>
        <p:nvPicPr>
          <p:cNvPr id="115" name="Picture 114" descr="Product-Thunder_Hardware.png">
            <a:extLst>
              <a:ext uri="{FF2B5EF4-FFF2-40B4-BE49-F238E27FC236}">
                <a16:creationId xmlns:a16="http://schemas.microsoft.com/office/drawing/2014/main" id="{47263806-F038-419E-B3A7-7E0B2F93A0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1331" y="5364518"/>
            <a:ext cx="1237488" cy="327152"/>
          </a:xfrm>
          <a:prstGeom prst="rect">
            <a:avLst/>
          </a:prstGeom>
        </p:spPr>
      </p:pic>
      <p:pic>
        <p:nvPicPr>
          <p:cNvPr id="116" name="Picture 115" descr="Server.png">
            <a:extLst>
              <a:ext uri="{FF2B5EF4-FFF2-40B4-BE49-F238E27FC236}">
                <a16:creationId xmlns:a16="http://schemas.microsoft.com/office/drawing/2014/main" id="{9E61CA52-8DBA-4214-8495-AD0C03E498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120" y="1168772"/>
            <a:ext cx="1133856" cy="327152"/>
          </a:xfrm>
          <a:prstGeom prst="rect">
            <a:avLst/>
          </a:prstGeom>
        </p:spPr>
      </p:pic>
      <p:pic>
        <p:nvPicPr>
          <p:cNvPr id="117" name="Picture 116" descr="Laptop.png">
            <a:extLst>
              <a:ext uri="{FF2B5EF4-FFF2-40B4-BE49-F238E27FC236}">
                <a16:creationId xmlns:a16="http://schemas.microsoft.com/office/drawing/2014/main" id="{E2E453F2-6F1A-44D4-9DA4-BBDB782C10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672" y="6199577"/>
            <a:ext cx="824804" cy="554640"/>
          </a:xfrm>
          <a:prstGeom prst="rect">
            <a:avLst/>
          </a:prstGeom>
        </p:spPr>
      </p:pic>
      <p:pic>
        <p:nvPicPr>
          <p:cNvPr id="118" name="Picture 117" descr="WAF_Web Application Firewall.png">
            <a:extLst>
              <a:ext uri="{FF2B5EF4-FFF2-40B4-BE49-F238E27FC236}">
                <a16:creationId xmlns:a16="http://schemas.microsoft.com/office/drawing/2014/main" id="{FE714420-358C-4114-A216-CACC10E2D3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035" y="4255964"/>
            <a:ext cx="640080" cy="627888"/>
          </a:xfrm>
          <a:prstGeom prst="rect">
            <a:avLst/>
          </a:prstGeom>
        </p:spPr>
      </p:pic>
      <p:pic>
        <p:nvPicPr>
          <p:cNvPr id="119" name="Picture 118" descr="Internet.png">
            <a:extLst>
              <a:ext uri="{FF2B5EF4-FFF2-40B4-BE49-F238E27FC236}">
                <a16:creationId xmlns:a16="http://schemas.microsoft.com/office/drawing/2014/main" id="{0C34FE7C-273E-4BB3-9B8B-61904ED108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120" y="2052117"/>
            <a:ext cx="1123909" cy="841119"/>
          </a:xfrm>
          <a:prstGeom prst="rect">
            <a:avLst/>
          </a:prstGeom>
        </p:spPr>
      </p:pic>
      <p:pic>
        <p:nvPicPr>
          <p:cNvPr id="120" name="Picture 119" descr="Product-Thunder_Hardware.png">
            <a:extLst>
              <a:ext uri="{FF2B5EF4-FFF2-40B4-BE49-F238E27FC236}">
                <a16:creationId xmlns:a16="http://schemas.microsoft.com/office/drawing/2014/main" id="{7C59DF58-2EF6-4B16-BC90-F52EBAE6AF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1331" y="3492583"/>
            <a:ext cx="1237488" cy="327152"/>
          </a:xfrm>
          <a:prstGeom prst="rect">
            <a:avLst/>
          </a:prstGeom>
        </p:spPr>
      </p:pic>
      <p:pic>
        <p:nvPicPr>
          <p:cNvPr id="121" name="Picture 120" descr="Lock-On_Secured.png">
            <a:extLst>
              <a:ext uri="{FF2B5EF4-FFF2-40B4-BE49-F238E27FC236}">
                <a16:creationId xmlns:a16="http://schemas.microsoft.com/office/drawing/2014/main" id="{D95A3CEF-AA23-43EF-BEC1-EFE4FC7F66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1167" y="1230934"/>
            <a:ext cx="158193" cy="202828"/>
          </a:xfrm>
          <a:prstGeom prst="rect">
            <a:avLst/>
          </a:prstGeom>
        </p:spPr>
      </p:pic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FBE4B579-7810-4715-A2A6-4F846E8A3074}"/>
              </a:ext>
            </a:extLst>
          </p:cNvPr>
          <p:cNvCxnSpPr/>
          <p:nvPr/>
        </p:nvCxnSpPr>
        <p:spPr>
          <a:xfrm>
            <a:off x="4835769" y="2133600"/>
            <a:ext cx="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A75826D4-A661-41B6-9CCE-586B86F9849B}"/>
              </a:ext>
            </a:extLst>
          </p:cNvPr>
          <p:cNvCxnSpPr>
            <a:stCxn id="117" idx="0"/>
            <a:endCxn id="115" idx="2"/>
          </p:cNvCxnSpPr>
          <p:nvPr/>
        </p:nvCxnSpPr>
        <p:spPr>
          <a:xfrm flipV="1">
            <a:off x="8220074" y="5691670"/>
            <a:ext cx="1" cy="507907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DFBDEC06-C48B-4C1A-B3DC-388CA97ECDCA}"/>
              </a:ext>
            </a:extLst>
          </p:cNvPr>
          <p:cNvCxnSpPr>
            <a:stCxn id="115" idx="0"/>
            <a:endCxn id="118" idx="2"/>
          </p:cNvCxnSpPr>
          <p:nvPr/>
        </p:nvCxnSpPr>
        <p:spPr>
          <a:xfrm flipV="1">
            <a:off x="8220075" y="4883852"/>
            <a:ext cx="0" cy="480666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A8116344-DC01-41D5-8D97-A5D55790E6EC}"/>
              </a:ext>
            </a:extLst>
          </p:cNvPr>
          <p:cNvCxnSpPr>
            <a:stCxn id="118" idx="0"/>
            <a:endCxn id="120" idx="2"/>
          </p:cNvCxnSpPr>
          <p:nvPr/>
        </p:nvCxnSpPr>
        <p:spPr>
          <a:xfrm flipV="1">
            <a:off x="8220075" y="3819735"/>
            <a:ext cx="0" cy="436229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7CFB7613-C3FC-45AB-B99D-1042C0E74135}"/>
              </a:ext>
            </a:extLst>
          </p:cNvPr>
          <p:cNvCxnSpPr>
            <a:stCxn id="120" idx="0"/>
            <a:endCxn id="119" idx="2"/>
          </p:cNvCxnSpPr>
          <p:nvPr/>
        </p:nvCxnSpPr>
        <p:spPr>
          <a:xfrm flipV="1">
            <a:off x="8220075" y="2893236"/>
            <a:ext cx="0" cy="599347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B6AFE1C3-27B3-4B8A-9EC0-70D7B7067DA8}"/>
              </a:ext>
            </a:extLst>
          </p:cNvPr>
          <p:cNvCxnSpPr>
            <a:stCxn id="119" idx="0"/>
            <a:endCxn id="116" idx="2"/>
          </p:cNvCxnSpPr>
          <p:nvPr/>
        </p:nvCxnSpPr>
        <p:spPr>
          <a:xfrm flipV="1">
            <a:off x="8220075" y="1495924"/>
            <a:ext cx="4973" cy="556193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2150FE2E-1F8C-4465-9393-32676627529C}"/>
              </a:ext>
            </a:extLst>
          </p:cNvPr>
          <p:cNvSpPr txBox="1"/>
          <p:nvPr/>
        </p:nvSpPr>
        <p:spPr>
          <a:xfrm>
            <a:off x="8903447" y="1209237"/>
            <a:ext cx="19311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spc="0" dirty="0">
                <a:ea typeface="Roboto Light" charset="0"/>
                <a:cs typeface="Roboto Light" charset="0"/>
              </a:rPr>
              <a:t>Secure Server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B5DFE201-4C3F-4461-BE6F-1BE313E0FF4D}"/>
              </a:ext>
            </a:extLst>
          </p:cNvPr>
          <p:cNvSpPr txBox="1"/>
          <p:nvPr/>
        </p:nvSpPr>
        <p:spPr>
          <a:xfrm>
            <a:off x="8903447" y="3533048"/>
            <a:ext cx="19311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dirty="0">
                <a:ea typeface="Roboto Light" charset="0"/>
                <a:cs typeface="Roboto Light" charset="0"/>
              </a:rPr>
              <a:t>A10 Outside Device/partition</a:t>
            </a:r>
            <a:endParaRPr lang="en-IN" sz="1000" spc="0" dirty="0">
              <a:ea typeface="Roboto Light" charset="0"/>
              <a:cs typeface="Roboto Light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3ABDCC64-EA0E-4ACD-A347-3E23315EB2B9}"/>
              </a:ext>
            </a:extLst>
          </p:cNvPr>
          <p:cNvSpPr txBox="1"/>
          <p:nvPr/>
        </p:nvSpPr>
        <p:spPr>
          <a:xfrm>
            <a:off x="8903447" y="5401195"/>
            <a:ext cx="19311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dirty="0">
                <a:ea typeface="Roboto Light" charset="0"/>
                <a:cs typeface="Roboto Light" charset="0"/>
              </a:rPr>
              <a:t>A10 Inside Device/partition</a:t>
            </a:r>
            <a:endParaRPr lang="en-IN" sz="1000" spc="0" dirty="0">
              <a:ea typeface="Roboto Light" charset="0"/>
              <a:cs typeface="Roboto Light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2CE78E78-95D5-4420-8934-496A12B911D1}"/>
              </a:ext>
            </a:extLst>
          </p:cNvPr>
          <p:cNvSpPr txBox="1"/>
          <p:nvPr/>
        </p:nvSpPr>
        <p:spPr>
          <a:xfrm>
            <a:off x="8903447" y="6353786"/>
            <a:ext cx="1931127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dirty="0">
                <a:ea typeface="Roboto Light" charset="0"/>
                <a:cs typeface="Roboto Light" charset="0"/>
              </a:rPr>
              <a:t>Client</a:t>
            </a:r>
            <a:endParaRPr lang="en-IN" sz="1000" spc="0" dirty="0">
              <a:ea typeface="Roboto Light" charset="0"/>
              <a:cs typeface="Roboto Light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19BD4B-2E69-4B69-9F78-DD573B9AF6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570" y="3429000"/>
            <a:ext cx="900822" cy="750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28D0BB-BE4F-4B99-B542-7FCD0F2B28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553" y="3192909"/>
            <a:ext cx="1101745" cy="95150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054347B-D80C-471A-9FAD-D82C39FF2314}"/>
              </a:ext>
            </a:extLst>
          </p:cNvPr>
          <p:cNvSpPr txBox="1"/>
          <p:nvPr/>
        </p:nvSpPr>
        <p:spPr>
          <a:xfrm>
            <a:off x="938849" y="2904837"/>
            <a:ext cx="914630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IN" sz="1000" dirty="0">
                <a:ea typeface="Roboto Light" charset="0"/>
                <a:cs typeface="Roboto Light" charset="0"/>
              </a:rPr>
              <a:t>Internal CA</a:t>
            </a:r>
            <a:endParaRPr lang="en-IN" sz="1000" spc="0" dirty="0">
              <a:ea typeface="Roboto Light" charset="0"/>
              <a:cs typeface="Roboto Light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DDB168-8CCB-47EB-9A6A-1A0589FF00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0374" y="3734574"/>
            <a:ext cx="242888" cy="24288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77BEB9F-920D-4563-8952-6A82D060B4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657" y="5726211"/>
            <a:ext cx="900822" cy="750685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85D0BC26-83F6-4631-B1D3-95809997C977}"/>
              </a:ext>
            </a:extLst>
          </p:cNvPr>
          <p:cNvSpPr/>
          <p:nvPr/>
        </p:nvSpPr>
        <p:spPr>
          <a:xfrm rot="16200000">
            <a:off x="2344586" y="3213137"/>
            <a:ext cx="190696" cy="1101746"/>
          </a:xfrm>
          <a:prstGeom prst="downArrow">
            <a:avLst>
              <a:gd name="adj1" fmla="val 50000"/>
              <a:gd name="adj2" fmla="val 27704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7D8ECE22-0119-4A69-83F5-917D1B96291E}"/>
              </a:ext>
            </a:extLst>
          </p:cNvPr>
          <p:cNvSpPr/>
          <p:nvPr/>
        </p:nvSpPr>
        <p:spPr>
          <a:xfrm>
            <a:off x="1308741" y="4118520"/>
            <a:ext cx="188654" cy="1612998"/>
          </a:xfrm>
          <a:prstGeom prst="downArrow">
            <a:avLst>
              <a:gd name="adj1" fmla="val 50000"/>
              <a:gd name="adj2" fmla="val 27704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Arrow: Bent-Up 9">
            <a:extLst>
              <a:ext uri="{FF2B5EF4-FFF2-40B4-BE49-F238E27FC236}">
                <a16:creationId xmlns:a16="http://schemas.microsoft.com/office/drawing/2014/main" id="{7203BBBE-503C-4DDB-B23C-EA9ED1FA91DC}"/>
              </a:ext>
            </a:extLst>
          </p:cNvPr>
          <p:cNvSpPr/>
          <p:nvPr/>
        </p:nvSpPr>
        <p:spPr>
          <a:xfrm rot="5400000">
            <a:off x="4726158" y="2772246"/>
            <a:ext cx="1534204" cy="4216142"/>
          </a:xfrm>
          <a:prstGeom prst="bentUpArrow">
            <a:avLst>
              <a:gd name="adj1" fmla="val 5136"/>
              <a:gd name="adj2" fmla="val 6386"/>
              <a:gd name="adj3" fmla="val 8031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77414E30-F51F-4146-A75B-001CA8049713}"/>
              </a:ext>
            </a:extLst>
          </p:cNvPr>
          <p:cNvSpPr/>
          <p:nvPr/>
        </p:nvSpPr>
        <p:spPr>
          <a:xfrm rot="16200000">
            <a:off x="4735228" y="3285977"/>
            <a:ext cx="190698" cy="5954193"/>
          </a:xfrm>
          <a:prstGeom prst="downArrow">
            <a:avLst>
              <a:gd name="adj1" fmla="val 50000"/>
              <a:gd name="adj2" fmla="val 59671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BB2B1E7-DD8A-4CB7-9409-EDF31AE2835C}"/>
              </a:ext>
            </a:extLst>
          </p:cNvPr>
          <p:cNvSpPr txBox="1"/>
          <p:nvPr/>
        </p:nvSpPr>
        <p:spPr>
          <a:xfrm>
            <a:off x="2741292" y="3066533"/>
            <a:ext cx="1361377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IN" sz="1000" dirty="0">
                <a:ea typeface="Roboto Light" charset="0"/>
                <a:cs typeface="Roboto Light" charset="0"/>
              </a:rPr>
              <a:t>Root/Sub-CA Certificate with Key</a:t>
            </a:r>
            <a:endParaRPr lang="en-IN" sz="1000" spc="0" dirty="0">
              <a:ea typeface="Roboto Light" charset="0"/>
              <a:cs typeface="Roboto Light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14AE9E1-4620-4854-98B3-9A07DDBFBA70}"/>
              </a:ext>
            </a:extLst>
          </p:cNvPr>
          <p:cNvSpPr txBox="1"/>
          <p:nvPr/>
        </p:nvSpPr>
        <p:spPr>
          <a:xfrm>
            <a:off x="-170339" y="5868917"/>
            <a:ext cx="1361377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IN" sz="1000" dirty="0">
                <a:ea typeface="Roboto Light" charset="0"/>
                <a:cs typeface="Roboto Light" charset="0"/>
              </a:rPr>
              <a:t>Root/Sub-CA Certificate</a:t>
            </a:r>
            <a:endParaRPr lang="en-IN" sz="1000" spc="0" dirty="0"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79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1" grpId="0" animBg="1"/>
      <p:bldP spid="10" grpId="0" animBg="1"/>
      <p:bldP spid="43" grpId="0" animBg="1"/>
      <p:bldP spid="44" grpId="0"/>
      <p:bldP spid="45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" name="Table 78"/>
          <p:cNvGraphicFramePr>
            <a:graphicFrameLocks noGrp="1"/>
          </p:cNvGraphicFramePr>
          <p:nvPr>
            <p:extLst/>
          </p:nvPr>
        </p:nvGraphicFramePr>
        <p:xfrm>
          <a:off x="274313" y="468059"/>
          <a:ext cx="11654450" cy="6132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5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5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5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54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54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54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54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654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654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6544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1625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Roboto Light"/>
                        </a:rPr>
                        <a:t>Client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Roboto Light"/>
                        </a:rPr>
                        <a:t>SSLi_in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Roboto Light"/>
                        </a:rPr>
                        <a:t>Clear-text</a:t>
                      </a:r>
                      <a:r>
                        <a:rPr lang="en-US" sz="1500" baseline="0" dirty="0">
                          <a:latin typeface="Roboto Light"/>
                        </a:rPr>
                        <a:t> </a:t>
                      </a:r>
                      <a:r>
                        <a:rPr lang="en-US" sz="1500" dirty="0">
                          <a:latin typeface="Roboto Light"/>
                        </a:rPr>
                        <a:t>Zone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Roboto Light"/>
                        </a:rPr>
                        <a:t>SSLi_out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Roboto Light"/>
                        </a:rPr>
                        <a:t>Server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5992">
                <a:tc>
                  <a:txBody>
                    <a:bodyPr/>
                    <a:lstStyle/>
                    <a:p>
                      <a:endParaRPr lang="en-US" sz="3100" dirty="0">
                        <a:latin typeface="Roboto Light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sz="3100" dirty="0">
                        <a:latin typeface="Roboto Light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300" dirty="0">
                        <a:solidFill>
                          <a:schemeClr val="bg1"/>
                        </a:solidFill>
                      </a:endParaRPr>
                    </a:p>
                  </a:txBody>
                  <a:tcPr marL="131674" marR="131674" marT="65837" marB="6583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900" dirty="0">
                        <a:solidFill>
                          <a:schemeClr val="bg1"/>
                        </a:solidFill>
                        <a:latin typeface="Roboto Light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300" dirty="0"/>
                    </a:p>
                  </a:txBody>
                  <a:tcPr marL="131674" marR="131674" marT="65837" marB="6583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900" dirty="0">
                        <a:latin typeface="Roboto Light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300" dirty="0"/>
                    </a:p>
                  </a:txBody>
                  <a:tcPr marL="131674" marR="131674" marT="65837" marB="6583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900" dirty="0">
                        <a:latin typeface="Roboto Light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300" dirty="0"/>
                    </a:p>
                  </a:txBody>
                  <a:tcPr marL="131674" marR="131674" marT="65837" marB="6583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>
                        <a:latin typeface="Roboto Light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0" name="Title 1"/>
          <p:cNvSpPr txBox="1">
            <a:spLocks/>
          </p:cNvSpPr>
          <p:nvPr/>
        </p:nvSpPr>
        <p:spPr>
          <a:xfrm>
            <a:off x="0" y="0"/>
            <a:ext cx="12192000" cy="466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0" tIns="0" rIns="0" bIns="0" rtlCol="0" anchor="b" anchorCtr="0">
            <a:noAutofit/>
          </a:bodyPr>
          <a:lstStyle>
            <a:lvl1pPr algn="l" defTabSz="1306221" rtl="0" eaLnBrk="1" latinLnBrk="0" hangingPunct="1">
              <a:lnSpc>
                <a:spcPct val="95000"/>
              </a:lnSpc>
              <a:spcBef>
                <a:spcPct val="0"/>
              </a:spcBef>
              <a:spcAft>
                <a:spcPts val="200"/>
              </a:spcAft>
              <a:buNone/>
              <a:def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 err="1">
                <a:latin typeface="Roboto Light"/>
              </a:rPr>
              <a:t>SSLi</a:t>
            </a:r>
            <a:r>
              <a:rPr lang="en-US" sz="3000" b="1" dirty="0">
                <a:latin typeface="Roboto Light"/>
              </a:rPr>
              <a:t> Ladder Diagram: wo/ Cached Certificate</a:t>
            </a:r>
            <a:endParaRPr lang="en-US" sz="2880" b="1" dirty="0">
              <a:latin typeface="Roboto Light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357763" y="479307"/>
            <a:ext cx="512159" cy="26149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Roboto Light"/>
              </a:rPr>
              <a:t>443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676967" y="479307"/>
            <a:ext cx="512159" cy="26149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Roboto Light"/>
              </a:rPr>
              <a:t>8080</a:t>
            </a:r>
          </a:p>
        </p:txBody>
      </p:sp>
      <p:sp>
        <p:nvSpPr>
          <p:cNvPr id="53" name="Rectangle 52"/>
          <p:cNvSpPr/>
          <p:nvPr/>
        </p:nvSpPr>
        <p:spPr>
          <a:xfrm>
            <a:off x="7000217" y="479307"/>
            <a:ext cx="512159" cy="26149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Roboto Light"/>
              </a:rPr>
              <a:t>8080</a:t>
            </a:r>
          </a:p>
        </p:txBody>
      </p:sp>
      <p:sp>
        <p:nvSpPr>
          <p:cNvPr id="74" name="Rectangle 73"/>
          <p:cNvSpPr/>
          <p:nvPr/>
        </p:nvSpPr>
        <p:spPr>
          <a:xfrm>
            <a:off x="9325693" y="479307"/>
            <a:ext cx="512159" cy="26149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Roboto Light"/>
              </a:rPr>
              <a:t>443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450413" y="1005198"/>
            <a:ext cx="2295144" cy="276999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/>
              </a:rPr>
              <a:t>https://example.com</a:t>
            </a:r>
          </a:p>
        </p:txBody>
      </p:sp>
      <p:sp>
        <p:nvSpPr>
          <p:cNvPr id="102" name="Right Arrow 101"/>
          <p:cNvSpPr/>
          <p:nvPr/>
        </p:nvSpPr>
        <p:spPr>
          <a:xfrm>
            <a:off x="650738" y="1005248"/>
            <a:ext cx="778288" cy="249805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Roboto Light"/>
            </a:endParaRPr>
          </a:p>
        </p:txBody>
      </p:sp>
      <p:cxnSp>
        <p:nvCxnSpPr>
          <p:cNvPr id="103" name="Straight Arrow Connector 102"/>
          <p:cNvCxnSpPr/>
          <p:nvPr/>
        </p:nvCxnSpPr>
        <p:spPr>
          <a:xfrm>
            <a:off x="1450413" y="1648838"/>
            <a:ext cx="229514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1450413" y="1398052"/>
            <a:ext cx="2295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/>
              </a:rPr>
              <a:t>Client Hello</a:t>
            </a:r>
          </a:p>
        </p:txBody>
      </p:sp>
      <p:cxnSp>
        <p:nvCxnSpPr>
          <p:cNvPr id="105" name="Straight Arrow Connector 104"/>
          <p:cNvCxnSpPr/>
          <p:nvPr/>
        </p:nvCxnSpPr>
        <p:spPr>
          <a:xfrm flipV="1">
            <a:off x="3778234" y="1648838"/>
            <a:ext cx="694944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3786427" y="1398052"/>
            <a:ext cx="69494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/>
              </a:rPr>
              <a:t>Client Hello</a:t>
            </a:r>
          </a:p>
        </p:txBody>
      </p:sp>
      <p:cxnSp>
        <p:nvCxnSpPr>
          <p:cNvPr id="107" name="Straight Arrow Connector 106"/>
          <p:cNvCxnSpPr/>
          <p:nvPr/>
        </p:nvCxnSpPr>
        <p:spPr>
          <a:xfrm flipH="1" flipV="1">
            <a:off x="3778234" y="1903120"/>
            <a:ext cx="694944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3786427" y="1657386"/>
            <a:ext cx="69494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z="1000" b="1" dirty="0">
                <a:latin typeface="Roboto Light"/>
              </a:rPr>
              <a:t>Server Hello</a:t>
            </a:r>
            <a:r>
              <a:rPr lang="en-US" sz="1000" dirty="0">
                <a:solidFill>
                  <a:srgbClr val="FFC000"/>
                </a:solidFill>
                <a:latin typeface="Roboto Light"/>
              </a:rPr>
              <a:t>[</a:t>
            </a:r>
            <a:r>
              <a:rPr lang="en-US" sz="1000" dirty="0">
                <a:latin typeface="Roboto Light"/>
              </a:rPr>
              <a:t>Server Cert + Public Key, Signed by well-known CA</a:t>
            </a:r>
            <a:r>
              <a:rPr lang="en-US" sz="1000" dirty="0">
                <a:solidFill>
                  <a:srgbClr val="FFC000"/>
                </a:solidFill>
                <a:latin typeface="Roboto Light"/>
              </a:rPr>
              <a:t>]</a:t>
            </a:r>
          </a:p>
        </p:txBody>
      </p:sp>
      <p:cxnSp>
        <p:nvCxnSpPr>
          <p:cNvPr id="109" name="Straight Arrow Connector 108"/>
          <p:cNvCxnSpPr/>
          <p:nvPr/>
        </p:nvCxnSpPr>
        <p:spPr>
          <a:xfrm flipV="1">
            <a:off x="3778234" y="2151859"/>
            <a:ext cx="6949440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4610100" y="1903607"/>
            <a:ext cx="5534026" cy="249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/>
              </a:rPr>
              <a:t>SSL Handshake completed</a:t>
            </a:r>
          </a:p>
        </p:txBody>
      </p:sp>
      <p:cxnSp>
        <p:nvCxnSpPr>
          <p:cNvPr id="111" name="Straight Arrow Connector 110"/>
          <p:cNvCxnSpPr/>
          <p:nvPr/>
        </p:nvCxnSpPr>
        <p:spPr>
          <a:xfrm flipH="1">
            <a:off x="1450413" y="3598759"/>
            <a:ext cx="229514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2357763" y="3366741"/>
            <a:ext cx="13877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/>
              </a:rPr>
              <a:t>Proxied Server Hello</a:t>
            </a:r>
          </a:p>
        </p:txBody>
      </p:sp>
      <p:cxnSp>
        <p:nvCxnSpPr>
          <p:cNvPr id="113" name="Straight Arrow Connector 112"/>
          <p:cNvCxnSpPr/>
          <p:nvPr/>
        </p:nvCxnSpPr>
        <p:spPr>
          <a:xfrm flipH="1">
            <a:off x="1450413" y="3844740"/>
            <a:ext cx="2295144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1450413" y="3605308"/>
            <a:ext cx="2295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/>
              </a:rPr>
              <a:t>SSL Handshake completed</a:t>
            </a:r>
          </a:p>
        </p:txBody>
      </p:sp>
      <p:cxnSp>
        <p:nvCxnSpPr>
          <p:cNvPr id="115" name="Straight Arrow Connector 114"/>
          <p:cNvCxnSpPr/>
          <p:nvPr/>
        </p:nvCxnSpPr>
        <p:spPr>
          <a:xfrm>
            <a:off x="1450413" y="4104646"/>
            <a:ext cx="2295144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1450413" y="3877309"/>
            <a:ext cx="1654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Roboto Light"/>
              </a:rPr>
              <a:t>Encrypted Request</a:t>
            </a:r>
          </a:p>
        </p:txBody>
      </p:sp>
      <p:cxnSp>
        <p:nvCxnSpPr>
          <p:cNvPr id="117" name="Straight Arrow Connector 116"/>
          <p:cNvCxnSpPr/>
          <p:nvPr/>
        </p:nvCxnSpPr>
        <p:spPr>
          <a:xfrm flipV="1">
            <a:off x="3778234" y="2421235"/>
            <a:ext cx="694944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4346863" y="2152762"/>
            <a:ext cx="56829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/>
              </a:rPr>
              <a:t>RST</a:t>
            </a:r>
          </a:p>
        </p:txBody>
      </p:sp>
      <p:cxnSp>
        <p:nvCxnSpPr>
          <p:cNvPr id="119" name="Straight Arrow Connector 118"/>
          <p:cNvCxnSpPr/>
          <p:nvPr/>
        </p:nvCxnSpPr>
        <p:spPr>
          <a:xfrm>
            <a:off x="8438153" y="4106116"/>
            <a:ext cx="22860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8438153" y="3835669"/>
            <a:ext cx="11308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/>
              </a:rPr>
              <a:t>Client Hello</a:t>
            </a:r>
          </a:p>
        </p:txBody>
      </p:sp>
      <p:cxnSp>
        <p:nvCxnSpPr>
          <p:cNvPr id="121" name="Straight Arrow Connector 120"/>
          <p:cNvCxnSpPr/>
          <p:nvPr/>
        </p:nvCxnSpPr>
        <p:spPr>
          <a:xfrm flipH="1">
            <a:off x="8438153" y="4350518"/>
            <a:ext cx="22860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 flipH="1">
            <a:off x="8438153" y="4601695"/>
            <a:ext cx="2286000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8438153" y="4362263"/>
            <a:ext cx="18488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/>
              </a:rPr>
              <a:t>SSL Handshake completed</a:t>
            </a:r>
          </a:p>
        </p:txBody>
      </p:sp>
      <p:cxnSp>
        <p:nvCxnSpPr>
          <p:cNvPr id="124" name="Straight Arrow Connector 123"/>
          <p:cNvCxnSpPr/>
          <p:nvPr/>
        </p:nvCxnSpPr>
        <p:spPr>
          <a:xfrm>
            <a:off x="8438153" y="4834864"/>
            <a:ext cx="228600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8438153" y="4610349"/>
            <a:ext cx="12963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Roboto Light"/>
              </a:rPr>
              <a:t>Encrypted Request</a:t>
            </a:r>
          </a:p>
        </p:txBody>
      </p:sp>
      <p:cxnSp>
        <p:nvCxnSpPr>
          <p:cNvPr id="126" name="Straight Arrow Connector 125"/>
          <p:cNvCxnSpPr/>
          <p:nvPr/>
        </p:nvCxnSpPr>
        <p:spPr>
          <a:xfrm flipH="1">
            <a:off x="8438153" y="5077258"/>
            <a:ext cx="228600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9362576" y="4850298"/>
            <a:ext cx="1398460" cy="24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rgbClr val="FF0000"/>
                </a:solidFill>
                <a:latin typeface="Roboto Light"/>
              </a:rPr>
              <a:t>Encrypted Response</a:t>
            </a:r>
          </a:p>
        </p:txBody>
      </p:sp>
      <p:cxnSp>
        <p:nvCxnSpPr>
          <p:cNvPr id="128" name="Straight Arrow Connector 127"/>
          <p:cNvCxnSpPr/>
          <p:nvPr/>
        </p:nvCxnSpPr>
        <p:spPr>
          <a:xfrm flipH="1">
            <a:off x="3784498" y="5090627"/>
            <a:ext cx="461772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6772275" y="4863290"/>
            <a:ext cx="1622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1"/>
                </a:solidFill>
                <a:latin typeface="Roboto Light"/>
              </a:rPr>
              <a:t>Clear-text Response</a:t>
            </a:r>
          </a:p>
        </p:txBody>
      </p:sp>
      <p:cxnSp>
        <p:nvCxnSpPr>
          <p:cNvPr id="130" name="Straight Arrow Connector 129"/>
          <p:cNvCxnSpPr/>
          <p:nvPr/>
        </p:nvCxnSpPr>
        <p:spPr>
          <a:xfrm flipH="1">
            <a:off x="1450413" y="5090627"/>
            <a:ext cx="2295144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2357763" y="4863290"/>
            <a:ext cx="13877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rgbClr val="FF0000"/>
                </a:solidFill>
                <a:latin typeface="Roboto Light"/>
              </a:rPr>
              <a:t>Encrypted Response</a:t>
            </a:r>
          </a:p>
        </p:txBody>
      </p:sp>
      <p:pic>
        <p:nvPicPr>
          <p:cNvPr id="132" name="Picture 1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364" y="3401805"/>
            <a:ext cx="423280" cy="4338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" name="Group 132"/>
          <p:cNvGrpSpPr/>
          <p:nvPr/>
        </p:nvGrpSpPr>
        <p:grpSpPr>
          <a:xfrm>
            <a:off x="10768065" y="1710251"/>
            <a:ext cx="423280" cy="433863"/>
            <a:chOff x="13741464" y="2640556"/>
            <a:chExt cx="507936" cy="520635"/>
          </a:xfrm>
        </p:grpSpPr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1464" y="2640556"/>
              <a:ext cx="507936" cy="520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Oval 134"/>
            <p:cNvSpPr/>
            <p:nvPr/>
          </p:nvSpPr>
          <p:spPr>
            <a:xfrm>
              <a:off x="14085282" y="2813333"/>
              <a:ext cx="151147" cy="155448"/>
            </a:xfrm>
            <a:prstGeom prst="ellips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Roboto Light"/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10763629" y="4133586"/>
            <a:ext cx="423280" cy="433863"/>
            <a:chOff x="13741464" y="2640556"/>
            <a:chExt cx="507936" cy="520635"/>
          </a:xfrm>
        </p:grpSpPr>
        <p:pic>
          <p:nvPicPr>
            <p:cNvPr id="137" name="Picture 1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1464" y="2640556"/>
              <a:ext cx="507936" cy="520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" name="Oval 137"/>
            <p:cNvSpPr/>
            <p:nvPr/>
          </p:nvSpPr>
          <p:spPr>
            <a:xfrm>
              <a:off x="14085282" y="2813333"/>
              <a:ext cx="151147" cy="155448"/>
            </a:xfrm>
            <a:prstGeom prst="ellips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Roboto Light"/>
              </a:endParaRPr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4033067" y="3234187"/>
            <a:ext cx="1777179" cy="631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67" dirty="0">
                <a:solidFill>
                  <a:srgbClr val="FFC000"/>
                </a:solidFill>
                <a:latin typeface="Roboto Light"/>
              </a:rPr>
              <a:t>[</a:t>
            </a:r>
            <a:r>
              <a:rPr lang="en-US" sz="1167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/>
              </a:rPr>
              <a:t>Proxied Server Cert + Local Public Key, Signed by local CA</a:t>
            </a:r>
            <a:r>
              <a:rPr lang="en-US" sz="1167" dirty="0">
                <a:solidFill>
                  <a:srgbClr val="FFC000"/>
                </a:solidFill>
                <a:latin typeface="Roboto Light"/>
              </a:rPr>
              <a:t>]</a:t>
            </a:r>
          </a:p>
        </p:txBody>
      </p:sp>
      <p:sp>
        <p:nvSpPr>
          <p:cNvPr id="140" name="Striped Right Arrow 139"/>
          <p:cNvSpPr/>
          <p:nvPr/>
        </p:nvSpPr>
        <p:spPr>
          <a:xfrm rot="16200000">
            <a:off x="4495533" y="2610496"/>
            <a:ext cx="852248" cy="481999"/>
          </a:xfrm>
          <a:prstGeom prst="stripedRightArrow">
            <a:avLst>
              <a:gd name="adj1" fmla="val 55838"/>
              <a:gd name="adj2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Roboto Light"/>
              </a:rPr>
              <a:t>Cache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9201149" y="4133586"/>
            <a:ext cx="15230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z="1000" b="1" dirty="0">
                <a:latin typeface="Roboto Light"/>
              </a:rPr>
              <a:t>Server Hello</a:t>
            </a:r>
          </a:p>
        </p:txBody>
      </p:sp>
      <p:grpSp>
        <p:nvGrpSpPr>
          <p:cNvPr id="142" name="Group 141"/>
          <p:cNvGrpSpPr/>
          <p:nvPr/>
        </p:nvGrpSpPr>
        <p:grpSpPr>
          <a:xfrm>
            <a:off x="667516" y="4681146"/>
            <a:ext cx="795438" cy="595119"/>
            <a:chOff x="2155573" y="5769191"/>
            <a:chExt cx="954525" cy="714143"/>
          </a:xfrm>
        </p:grpSpPr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573" y="5868662"/>
              <a:ext cx="808779" cy="614672"/>
            </a:xfrm>
            <a:prstGeom prst="rect">
              <a:avLst/>
            </a:prstGeom>
          </p:spPr>
        </p:pic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026" y="5769191"/>
              <a:ext cx="316072" cy="323974"/>
            </a:xfrm>
            <a:prstGeom prst="rect">
              <a:avLst/>
            </a:prstGeom>
            <a:solidFill>
              <a:schemeClr val="bg1"/>
            </a:solidFill>
          </p:spPr>
        </p:pic>
      </p:grpSp>
      <p:cxnSp>
        <p:nvCxnSpPr>
          <p:cNvPr id="145" name="Straight Arrow Connector 144"/>
          <p:cNvCxnSpPr/>
          <p:nvPr/>
        </p:nvCxnSpPr>
        <p:spPr>
          <a:xfrm>
            <a:off x="3803053" y="4099633"/>
            <a:ext cx="4617720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3784498" y="3835669"/>
            <a:ext cx="23781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/>
                </a:solidFill>
                <a:latin typeface="Roboto Light"/>
              </a:rPr>
              <a:t>Clear-text Request</a:t>
            </a:r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42701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8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6" grpId="0"/>
      <p:bldP spid="108" grpId="0"/>
      <p:bldP spid="110" grpId="0"/>
      <p:bldP spid="112" grpId="0"/>
      <p:bldP spid="114" grpId="0"/>
      <p:bldP spid="116" grpId="0"/>
      <p:bldP spid="118" grpId="0"/>
      <p:bldP spid="120" grpId="0"/>
      <p:bldP spid="123" grpId="0"/>
      <p:bldP spid="125" grpId="0"/>
      <p:bldP spid="129" grpId="0"/>
      <p:bldP spid="131" grpId="0"/>
      <p:bldP spid="139" grpId="0"/>
      <p:bldP spid="140" grpId="0" animBg="1"/>
      <p:bldP spid="146" grpId="0"/>
    </p:bldLst>
  </p:timing>
</p:sld>
</file>

<file path=ppt/theme/theme1.xml><?xml version="1.0" encoding="utf-8"?>
<a:theme xmlns:a="http://schemas.openxmlformats.org/drawingml/2006/main" name="Content Slide Master">
  <a:themeElements>
    <a:clrScheme name="A10_Colors_2017 1">
      <a:dk1>
        <a:srgbClr val="233645"/>
      </a:dk1>
      <a:lt1>
        <a:srgbClr val="FFFFFF"/>
      </a:lt1>
      <a:dk2>
        <a:srgbClr val="DB5100"/>
      </a:dk2>
      <a:lt2>
        <a:srgbClr val="493C8F"/>
      </a:lt2>
      <a:accent1>
        <a:srgbClr val="939596"/>
      </a:accent1>
      <a:accent2>
        <a:srgbClr val="0075C9"/>
      </a:accent2>
      <a:accent3>
        <a:srgbClr val="00B7F0"/>
      </a:accent3>
      <a:accent4>
        <a:srgbClr val="F5B90F"/>
      </a:accent4>
      <a:accent5>
        <a:srgbClr val="ACC94B"/>
      </a:accent5>
      <a:accent6>
        <a:srgbClr val="3C8770"/>
      </a:accent6>
      <a:hlink>
        <a:srgbClr val="3FA1F1"/>
      </a:hlink>
      <a:folHlink>
        <a:srgbClr val="93428D"/>
      </a:folHlink>
    </a:clrScheme>
    <a:fontScheme name="A10_Roboto">
      <a:majorFont>
        <a:latin typeface="Roboto Light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wrap="square" rtlCol="0">
        <a:spAutoFit/>
      </a:bodyPr>
      <a:lstStyle>
        <a:defPPr marL="0" indent="0">
          <a:buFontTx/>
          <a:buNone/>
          <a:defRPr sz="2400" spc="0" dirty="0" err="1" smtClean="0">
            <a:ea typeface="Roboto Light" charset="0"/>
            <a:cs typeface="Roboto Light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89F11002-2FB5-C344-9AD9-2D7DA6054018}" vid="{E392C870-4083-354C-BE05-4B4812500C33}"/>
    </a:ext>
  </a:extLst>
</a:theme>
</file>

<file path=ppt/theme/theme2.xml><?xml version="1.0" encoding="utf-8"?>
<a:theme xmlns:a="http://schemas.openxmlformats.org/drawingml/2006/main" name="1_Content Slide Master">
  <a:themeElements>
    <a:clrScheme name="A10_Colors_2017 1">
      <a:dk1>
        <a:srgbClr val="233645"/>
      </a:dk1>
      <a:lt1>
        <a:srgbClr val="FFFFFF"/>
      </a:lt1>
      <a:dk2>
        <a:srgbClr val="DB5100"/>
      </a:dk2>
      <a:lt2>
        <a:srgbClr val="493C8F"/>
      </a:lt2>
      <a:accent1>
        <a:srgbClr val="939596"/>
      </a:accent1>
      <a:accent2>
        <a:srgbClr val="0075C9"/>
      </a:accent2>
      <a:accent3>
        <a:srgbClr val="00B7F0"/>
      </a:accent3>
      <a:accent4>
        <a:srgbClr val="F5B90F"/>
      </a:accent4>
      <a:accent5>
        <a:srgbClr val="ACC94B"/>
      </a:accent5>
      <a:accent6>
        <a:srgbClr val="3C8770"/>
      </a:accent6>
      <a:hlink>
        <a:srgbClr val="3FA1F1"/>
      </a:hlink>
      <a:folHlink>
        <a:srgbClr val="93428D"/>
      </a:folHlink>
    </a:clrScheme>
    <a:fontScheme name="A10_Roboto">
      <a:majorFont>
        <a:latin typeface="Roboto Light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wrap="square" rtlCol="0">
        <a:spAutoFit/>
      </a:bodyPr>
      <a:lstStyle>
        <a:defPPr marL="0" indent="0">
          <a:buFontTx/>
          <a:buNone/>
          <a:defRPr sz="2400" spc="0" dirty="0" err="1" smtClean="0">
            <a:ea typeface="Roboto Light" charset="0"/>
            <a:cs typeface="Roboto Light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0D2F5E90-2238-430F-9AB7-D751C8E3518E}" vid="{E96801DE-7F87-4E26-B7AE-26FC3A34A28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A10-Cloud-Solutions.potx</Template>
  <TotalTime>33643</TotalTime>
  <Words>9083</Words>
  <Application>Microsoft Office PowerPoint</Application>
  <PresentationFormat>Widescreen</PresentationFormat>
  <Paragraphs>2682</Paragraphs>
  <Slides>190</Slides>
  <Notes>9</Notes>
  <HiddenSlides>31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190</vt:i4>
      </vt:variant>
    </vt:vector>
  </HeadingPairs>
  <TitlesOfParts>
    <vt:vector size="204" baseType="lpstr">
      <vt:lpstr>ＭＳ Ｐゴシック</vt:lpstr>
      <vt:lpstr>Times New Roman</vt:lpstr>
      <vt:lpstr>Arial</vt:lpstr>
      <vt:lpstr>Consolas</vt:lpstr>
      <vt:lpstr>Roboto Light</vt:lpstr>
      <vt:lpstr>Wingdings</vt:lpstr>
      <vt:lpstr>Courier New</vt:lpstr>
      <vt:lpstr>Calibri</vt:lpstr>
      <vt:lpstr>Wingdings 3</vt:lpstr>
      <vt:lpstr>Roboto</vt:lpstr>
      <vt:lpstr>Century Gothic</vt:lpstr>
      <vt:lpstr>Roboto Regular</vt:lpstr>
      <vt:lpstr>Content Slide Master</vt:lpstr>
      <vt:lpstr>1_Content Slide Master</vt:lpstr>
      <vt:lpstr>A10 Networks  ADC Training</vt:lpstr>
      <vt:lpstr>Secure Application Services</vt:lpstr>
      <vt:lpstr>Agenda</vt:lpstr>
      <vt:lpstr>ADC Platform</vt:lpstr>
      <vt:lpstr>Thunder ADC Product Overview</vt:lpstr>
      <vt:lpstr>ACOS: Best-in-Class Performance Scalability</vt:lpstr>
      <vt:lpstr>Thunder ADC Hardware Appliances</vt:lpstr>
      <vt:lpstr>Thunder ADC Hardware Appliances</vt:lpstr>
      <vt:lpstr>Thunder ADC Hardware Appliances</vt:lpstr>
      <vt:lpstr>vThunder Software Appliances</vt:lpstr>
      <vt:lpstr>Thunder ADC for Bare Metal Software Appliances</vt:lpstr>
      <vt:lpstr>ADC Concept</vt:lpstr>
      <vt:lpstr>Interface behavior </vt:lpstr>
      <vt:lpstr>Putting interface in same subnet</vt:lpstr>
      <vt:lpstr>PowerPoint Presentation</vt:lpstr>
      <vt:lpstr>PowerPoint Presentation</vt:lpstr>
      <vt:lpstr>Normal Traffic flow through SLB </vt:lpstr>
      <vt:lpstr>Topology: L3 (routed) mode w/o SNAT </vt:lpstr>
      <vt:lpstr>Topology: L2  mode w/o SNAT </vt:lpstr>
      <vt:lpstr>Asymmetric flow Issue</vt:lpstr>
      <vt:lpstr>Topology: L2  mode with SNAT </vt:lpstr>
      <vt:lpstr>Per session Load-balancing </vt:lpstr>
      <vt:lpstr>Source IP Persistency </vt:lpstr>
      <vt:lpstr>Issue with Source IP persistency </vt:lpstr>
      <vt:lpstr>Cookie Persistency </vt:lpstr>
      <vt:lpstr>Cookie Persistency with Load-balancing </vt:lpstr>
      <vt:lpstr>L4 Load-balancing </vt:lpstr>
      <vt:lpstr>L7  Load-balancing </vt:lpstr>
      <vt:lpstr>Server Load Balancing (SLB)</vt:lpstr>
      <vt:lpstr>Putting the configuration together</vt:lpstr>
      <vt:lpstr>Default Behaviour</vt:lpstr>
      <vt:lpstr>Port Template</vt:lpstr>
      <vt:lpstr>Server Template</vt:lpstr>
      <vt:lpstr>Http Template</vt:lpstr>
      <vt:lpstr>Failover URL </vt:lpstr>
      <vt:lpstr>URL Switching </vt:lpstr>
      <vt:lpstr> Client IP Header Insert  </vt:lpstr>
      <vt:lpstr>Application Acceleration</vt:lpstr>
      <vt:lpstr>Acceleration</vt:lpstr>
      <vt:lpstr>PowerPoint Presentation</vt:lpstr>
      <vt:lpstr>Connection Reuse :: Configuration</vt:lpstr>
      <vt:lpstr>SSL Acceleration</vt:lpstr>
      <vt:lpstr>SSL Offloading :: Configuration</vt:lpstr>
      <vt:lpstr>SSL Offloading with backend encryption :: Configuration</vt:lpstr>
      <vt:lpstr>RAM Caching</vt:lpstr>
      <vt:lpstr>RAM Caching :: Configuration</vt:lpstr>
      <vt:lpstr>HTTP Compression</vt:lpstr>
      <vt:lpstr>HTTP Compression :: Configuration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Global Server Load-balancing</vt:lpstr>
      <vt:lpstr>PowerPoint Presentation</vt:lpstr>
      <vt:lpstr>PowerPoint Presentation</vt:lpstr>
      <vt:lpstr>PowerPoint Presentation</vt:lpstr>
      <vt:lpstr>Putting the Configuration Together :-GSLB</vt:lpstr>
      <vt:lpstr>Putting the Configuration Together :- LLB</vt:lpstr>
      <vt:lpstr>Web Application Firewall</vt:lpstr>
      <vt:lpstr>Section objectives</vt:lpstr>
      <vt:lpstr>Attackers Don’t Care About Your Firewall</vt:lpstr>
      <vt:lpstr>WAF Overview</vt:lpstr>
      <vt:lpstr>WAF Operational Modes</vt:lpstr>
      <vt:lpstr>WAF Learning Mode</vt:lpstr>
      <vt:lpstr>Typical Deployment Scenario</vt:lpstr>
      <vt:lpstr>Mitigation – Definition Files</vt:lpstr>
      <vt:lpstr>Threat Mitigation Configuration – Templates </vt:lpstr>
      <vt:lpstr>WAF Template CLI Configuration Examples</vt:lpstr>
      <vt:lpstr>WAF Template CLI Configuration Examples</vt:lpstr>
      <vt:lpstr>Allowed HTTP</vt:lpstr>
      <vt:lpstr>SQL Injection</vt:lpstr>
      <vt:lpstr>Cross-Site Scripting</vt:lpstr>
      <vt:lpstr>Bot Check</vt:lpstr>
      <vt:lpstr>CSRF :- Example</vt:lpstr>
      <vt:lpstr>CSRF Protection :- Referer Check</vt:lpstr>
      <vt:lpstr>CSRF Protection :- CSRF Form Tagging</vt:lpstr>
      <vt:lpstr>Form Consistency Check</vt:lpstr>
      <vt:lpstr>URL Black/White List</vt:lpstr>
      <vt:lpstr>URL Check</vt:lpstr>
      <vt:lpstr>HTTP Check</vt:lpstr>
      <vt:lpstr>Buffer Overflow</vt:lpstr>
      <vt:lpstr>URL Options</vt:lpstr>
      <vt:lpstr>Hide-Response Headers</vt:lpstr>
      <vt:lpstr>Hide-Response Headers</vt:lpstr>
      <vt:lpstr>Hide-Response Code</vt:lpstr>
      <vt:lpstr>CCN/SSN Masking</vt:lpstr>
      <vt:lpstr>WAF Event Logging</vt:lpstr>
      <vt:lpstr>Understanding WAF Messages</vt:lpstr>
      <vt:lpstr>Best Practices</vt:lpstr>
      <vt:lpstr>SSLi</vt:lpstr>
      <vt:lpstr>What is the Problem ?</vt:lpstr>
      <vt:lpstr>SSL Performance Impact on Next Gen Firewalls </vt:lpstr>
      <vt:lpstr>Solution: SSL Insight (SSLi) </vt:lpstr>
      <vt:lpstr>SSL Insight Overview </vt:lpstr>
      <vt:lpstr>SSL Insight Certificates </vt:lpstr>
      <vt:lpstr>PowerPoint Presentation</vt:lpstr>
      <vt:lpstr>PowerPoint Presentation</vt:lpstr>
      <vt:lpstr>Layer-2 Topology with 2 Partition</vt:lpstr>
      <vt:lpstr>Layer-3 Topology with 2 Partition</vt:lpstr>
      <vt:lpstr>Layer-3 Topology with 2 Devices</vt:lpstr>
      <vt:lpstr>Layer-3 Topology with Multiple Security devices</vt:lpstr>
      <vt:lpstr>SSL Certificate</vt:lpstr>
      <vt:lpstr>SSL Certificate</vt:lpstr>
      <vt:lpstr>SSL Certificate</vt:lpstr>
      <vt:lpstr>SSLi Wizard</vt:lpstr>
      <vt:lpstr>SSLi Wizard</vt:lpstr>
      <vt:lpstr>SSLi Wizard</vt:lpstr>
      <vt:lpstr>Aflex</vt:lpstr>
      <vt:lpstr>Overview: </vt:lpstr>
      <vt:lpstr>5 Basic Parts of an Aflex </vt:lpstr>
      <vt:lpstr>aFlex Example for ‘Event’ </vt:lpstr>
      <vt:lpstr>Events triggered on TCP vPort </vt:lpstr>
      <vt:lpstr>Events triggered on TCP-Proxy vPort </vt:lpstr>
      <vt:lpstr>Events triggered on HTTP vPort </vt:lpstr>
      <vt:lpstr>Events triggered on HTTPS vPort </vt:lpstr>
      <vt:lpstr>Events triggered on UDP/DNS vPort </vt:lpstr>
      <vt:lpstr>aFlex Example for ‘Operator’ </vt:lpstr>
      <vt:lpstr>aFlex Operator Types:</vt:lpstr>
      <vt:lpstr>aFlex example for ‘Command’ (2 types)</vt:lpstr>
      <vt:lpstr>5 Basic Parts of an Aflex </vt:lpstr>
      <vt:lpstr>aFlex example for ‘Variable’</vt:lpstr>
      <vt:lpstr>aFlex example for ‘Conditionals’</vt:lpstr>
      <vt:lpstr>How is an aFlex executed? </vt:lpstr>
      <vt:lpstr>Can I bind more than one aFlex under the same vPort?</vt:lpstr>
      <vt:lpstr>ADC-DDOS Feature</vt:lpstr>
      <vt:lpstr>IP anomaly </vt:lpstr>
      <vt:lpstr>IP anomaly Configuration </vt:lpstr>
      <vt:lpstr>Policy Based Server Load Balancing (PBSLB) </vt:lpstr>
      <vt:lpstr>PBSLB Configuration</vt:lpstr>
      <vt:lpstr>SYN-Cookie</vt:lpstr>
      <vt:lpstr>DNS Application Firewall (DAF) Overview</vt:lpstr>
      <vt:lpstr>DNS Application Firewall Function</vt:lpstr>
      <vt:lpstr>Debugging</vt:lpstr>
      <vt:lpstr>AXDEBUG</vt:lpstr>
      <vt:lpstr>AXDEBUG (cont.)</vt:lpstr>
      <vt:lpstr>AXDEBUG (cont.)</vt:lpstr>
      <vt:lpstr>AXDEBUG Commands (cont.)</vt:lpstr>
      <vt:lpstr>AXDEBUG Commands (cont.)</vt:lpstr>
      <vt:lpstr>AXDEBUG Commands (cont.)</vt:lpstr>
      <vt:lpstr>AXDEBUG Commands (cont.)</vt:lpstr>
      <vt:lpstr>DEBUG Packet</vt:lpstr>
      <vt:lpstr>TCS</vt:lpstr>
      <vt:lpstr>PowerPoint Presentation</vt:lpstr>
      <vt:lpstr>Why is there a need for TCS?</vt:lpstr>
      <vt:lpstr>Typical Topology and Traffic Flow</vt:lpstr>
      <vt:lpstr>Typical Topology and Traffic Flow</vt:lpstr>
      <vt:lpstr>How does it work…</vt:lpstr>
      <vt:lpstr>Typical Topology and Traffic Flow</vt:lpstr>
      <vt:lpstr>SLB Config</vt:lpstr>
      <vt:lpstr>Spoofing Cache</vt:lpstr>
      <vt:lpstr>Two additional steps to enable Spoofing</vt:lpstr>
      <vt:lpstr>Show session output</vt:lpstr>
      <vt:lpstr>Layer 7 TCS</vt:lpstr>
      <vt:lpstr>L7 TCS Config</vt:lpstr>
      <vt:lpstr>L7 TCS Config</vt:lpstr>
      <vt:lpstr>L3V Virtualization</vt:lpstr>
      <vt:lpstr>Partitioning and Layer 3 Virtualization (L3V)</vt:lpstr>
      <vt:lpstr>Why L3V? </vt:lpstr>
      <vt:lpstr>Types of Partitions</vt:lpstr>
      <vt:lpstr>Types of Partitions</vt:lpstr>
      <vt:lpstr>Types of Partitions</vt:lpstr>
      <vt:lpstr>VRRP</vt:lpstr>
      <vt:lpstr>HA VRRP-A: Overview</vt:lpstr>
      <vt:lpstr>Hello Messages</vt:lpstr>
      <vt:lpstr>Failover Triggers</vt:lpstr>
      <vt:lpstr>High Availability – VRRP-A</vt:lpstr>
      <vt:lpstr>Active Device selection</vt:lpstr>
      <vt:lpstr>VRRP-A Configuration</vt:lpstr>
      <vt:lpstr>Tracking Options</vt:lpstr>
      <vt:lpstr>Thank-You</vt:lpstr>
      <vt:lpstr>A10 icon library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Kaefer</dc:creator>
  <cp:lastModifiedBy>TARUN VERMA</cp:lastModifiedBy>
  <cp:revision>1249</cp:revision>
  <dcterms:created xsi:type="dcterms:W3CDTF">2016-11-14T18:19:36Z</dcterms:created>
  <dcterms:modified xsi:type="dcterms:W3CDTF">2018-08-07T09:42:53Z</dcterms:modified>
</cp:coreProperties>
</file>