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836" r:id="rId2"/>
    <p:sldId id="935" r:id="rId3"/>
    <p:sldId id="937" r:id="rId4"/>
    <p:sldId id="886" r:id="rId5"/>
    <p:sldId id="855" r:id="rId6"/>
    <p:sldId id="854" r:id="rId7"/>
    <p:sldId id="861" r:id="rId8"/>
    <p:sldId id="936" r:id="rId9"/>
    <p:sldId id="905" r:id="rId10"/>
    <p:sldId id="895" r:id="rId11"/>
    <p:sldId id="900" r:id="rId12"/>
    <p:sldId id="901" r:id="rId13"/>
    <p:sldId id="904" r:id="rId14"/>
    <p:sldId id="899" r:id="rId15"/>
    <p:sldId id="897" r:id="rId16"/>
    <p:sldId id="907" r:id="rId17"/>
    <p:sldId id="938" r:id="rId18"/>
    <p:sldId id="843" r:id="rId19"/>
    <p:sldId id="908" r:id="rId20"/>
    <p:sldId id="909" r:id="rId21"/>
    <p:sldId id="911" r:id="rId22"/>
    <p:sldId id="891" r:id="rId23"/>
    <p:sldId id="912" r:id="rId24"/>
    <p:sldId id="889" r:id="rId25"/>
    <p:sldId id="913" r:id="rId26"/>
    <p:sldId id="915" r:id="rId27"/>
    <p:sldId id="893" r:id="rId28"/>
    <p:sldId id="885" r:id="rId29"/>
    <p:sldId id="916" r:id="rId30"/>
    <p:sldId id="888" r:id="rId31"/>
    <p:sldId id="918" r:id="rId32"/>
    <p:sldId id="850" r:id="rId33"/>
    <p:sldId id="919" r:id="rId34"/>
    <p:sldId id="920" r:id="rId35"/>
    <p:sldId id="862" r:id="rId36"/>
    <p:sldId id="917" r:id="rId37"/>
    <p:sldId id="841" r:id="rId38"/>
    <p:sldId id="940" r:id="rId39"/>
    <p:sldId id="921" r:id="rId40"/>
    <p:sldId id="922" r:id="rId41"/>
    <p:sldId id="923" r:id="rId42"/>
    <p:sldId id="924" r:id="rId43"/>
    <p:sldId id="925" r:id="rId44"/>
    <p:sldId id="926" r:id="rId45"/>
    <p:sldId id="927" r:id="rId46"/>
    <p:sldId id="928" r:id="rId47"/>
    <p:sldId id="931" r:id="rId48"/>
    <p:sldId id="932" r:id="rId49"/>
    <p:sldId id="870" r:id="rId50"/>
    <p:sldId id="939" r:id="rId51"/>
    <p:sldId id="863" r:id="rId52"/>
    <p:sldId id="864" r:id="rId53"/>
    <p:sldId id="865" r:id="rId54"/>
    <p:sldId id="866" r:id="rId55"/>
    <p:sldId id="867" r:id="rId56"/>
    <p:sldId id="868" r:id="rId57"/>
    <p:sldId id="869" r:id="rId58"/>
    <p:sldId id="857" r:id="rId59"/>
    <p:sldId id="860" r:id="rId60"/>
    <p:sldId id="933" r:id="rId61"/>
    <p:sldId id="941" r:id="rId62"/>
    <p:sldId id="943" r:id="rId63"/>
    <p:sldId id="942" r:id="rId64"/>
    <p:sldId id="268" r:id="rId65"/>
    <p:sldId id="38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Overview" id="{6099903C-A557-2444-B2FE-E0B587FB9832}">
          <p14:sldIdLst>
            <p14:sldId id="935"/>
            <p14:sldId id="937"/>
            <p14:sldId id="886"/>
            <p14:sldId id="855"/>
            <p14:sldId id="854"/>
            <p14:sldId id="861"/>
            <p14:sldId id="936"/>
          </p14:sldIdLst>
        </p14:section>
        <p14:section name="Architecture" id="{E38E3095-5D2D-0643-B02C-1565AB06A908}">
          <p14:sldIdLst>
            <p14:sldId id="905"/>
            <p14:sldId id="895"/>
            <p14:sldId id="900"/>
            <p14:sldId id="901"/>
            <p14:sldId id="904"/>
            <p14:sldId id="899"/>
            <p14:sldId id="897"/>
            <p14:sldId id="907"/>
          </p14:sldIdLst>
        </p14:section>
        <p14:section name="Android" id="{03E91DCF-0801-B14D-9413-6372F26C682C}">
          <p14:sldIdLst>
            <p14:sldId id="938"/>
            <p14:sldId id="843"/>
            <p14:sldId id="908"/>
            <p14:sldId id="909"/>
            <p14:sldId id="911"/>
            <p14:sldId id="891"/>
            <p14:sldId id="912"/>
            <p14:sldId id="889"/>
            <p14:sldId id="913"/>
            <p14:sldId id="915"/>
            <p14:sldId id="893"/>
            <p14:sldId id="885"/>
            <p14:sldId id="916"/>
            <p14:sldId id="888"/>
          </p14:sldIdLst>
        </p14:section>
        <p14:section name="iOS" id="{B43AE688-A89F-3342-8D6A-2D96973D194B}">
          <p14:sldIdLst>
            <p14:sldId id="918"/>
            <p14:sldId id="850"/>
            <p14:sldId id="919"/>
            <p14:sldId id="920"/>
            <p14:sldId id="862"/>
            <p14:sldId id="917"/>
            <p14:sldId id="841"/>
          </p14:sldIdLst>
        </p14:section>
        <p14:section name="Problems" id="{EBE610ED-0EA1-4F73-9EA7-8881C2C2B612}">
          <p14:sldIdLst>
            <p14:sldId id="94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31"/>
            <p14:sldId id="932"/>
            <p14:sldId id="870"/>
          </p14:sldIdLst>
        </p14:section>
        <p14:section name="Analysis" id="{9DD4A454-7082-3E44-8946-998DA68AFF8F}">
          <p14:sldIdLst>
            <p14:sldId id="939"/>
            <p14:sldId id="863"/>
            <p14:sldId id="864"/>
            <p14:sldId id="865"/>
            <p14:sldId id="866"/>
            <p14:sldId id="867"/>
            <p14:sldId id="868"/>
            <p14:sldId id="869"/>
            <p14:sldId id="857"/>
            <p14:sldId id="860"/>
            <p14:sldId id="933"/>
            <p14:sldId id="941"/>
            <p14:sldId id="943"/>
          </p14:sldIdLst>
        </p14:section>
        <p14:section name="Conclusion" id="{FAD998B4-7667-8F40-A1A8-42BF6A185D67}">
          <p14:sldIdLst>
            <p14:sldId id="942"/>
            <p14:sldId id="268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1791" autoAdjust="0"/>
  </p:normalViewPr>
  <p:slideViewPr>
    <p:cSldViewPr snapToObjects="1">
      <p:cViewPr varScale="1">
        <p:scale>
          <a:sx n="61" d="100"/>
          <a:sy n="61" d="100"/>
        </p:scale>
        <p:origin x="1770" y="66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116214639836687E-3"/>
                  <c:y val="1.49609964154434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436108680859336E-2"/>
                  <c:y val="-1.686800658651489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929279673374019E-3"/>
                  <c:y val="1.13423673216655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Trojan (SMS)</c:v>
                </c:pt>
                <c:pt idx="1">
                  <c:v>RiskTool</c:v>
                </c:pt>
                <c:pt idx="2">
                  <c:v>Adware</c:v>
                </c:pt>
                <c:pt idx="3">
                  <c:v>Trojan</c:v>
                </c:pt>
                <c:pt idx="4">
                  <c:v>Monitor</c:v>
                </c:pt>
                <c:pt idx="5">
                  <c:v>Backdoor</c:v>
                </c:pt>
                <c:pt idx="6">
                  <c:v>Trojan (Financial)</c:v>
                </c:pt>
                <c:pt idx="7">
                  <c:v>Exploit</c:v>
                </c:pt>
                <c:pt idx="8">
                  <c:v>HackTool</c:v>
                </c:pt>
                <c:pt idx="9">
                  <c:v>Trojan (Downloader)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57.08</c:v>
                </c:pt>
                <c:pt idx="1">
                  <c:v>21.52</c:v>
                </c:pt>
                <c:pt idx="2">
                  <c:v>7.37</c:v>
                </c:pt>
                <c:pt idx="3">
                  <c:v>3.44</c:v>
                </c:pt>
                <c:pt idx="4">
                  <c:v>2.72</c:v>
                </c:pt>
                <c:pt idx="5">
                  <c:v>2.54</c:v>
                </c:pt>
                <c:pt idx="6">
                  <c:v>1.98</c:v>
                </c:pt>
                <c:pt idx="7">
                  <c:v>1.62</c:v>
                </c:pt>
                <c:pt idx="8">
                  <c:v>0.59</c:v>
                </c:pt>
                <c:pt idx="9">
                  <c:v>0.5</c:v>
                </c:pt>
                <c:pt idx="10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Reasons: Timing-dependent,</a:t>
            </a:r>
            <a:r>
              <a:rPr lang="en-US" baseline="0" dirty="0" smtClean="0"/>
              <a:t> c</a:t>
            </a:r>
            <a:r>
              <a:rPr lang="en-US" dirty="0" smtClean="0"/>
              <a:t>ertification of entire radio software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3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http://forum.xda-developers.com/showpost.php?p=30055671</a:t>
            </a:r>
          </a:p>
          <a:p>
            <a:r>
              <a:rPr lang="en-US" dirty="0" smtClean="0"/>
              <a:t>http://forum.xda-developers.com/showpost.php?p=63862650&amp;postcount=158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7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http://www.arm.com/products/processors/technologies/trustzone/tee-smc.php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7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47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https://www.blackhat.com/docs/us-14/materials/us-14-Rosenberg-Reflections-On-Trusting-TrustZone-WP.pdf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https://www.usenix.org/system/files/conference/woot12/woot12-final24.pdf</a:t>
            </a:r>
          </a:p>
          <a:p>
            <a:r>
              <a:rPr lang="en-US" dirty="0" smtClean="0"/>
              <a:t>https://www.blackhat.com/docs/us-14/materials/us-14-Rosenberg-Reflections-on-Trusting-TrustZone.pdf</a:t>
            </a:r>
          </a:p>
          <a:p>
            <a:r>
              <a:rPr lang="en-US" dirty="0" smtClean="0"/>
              <a:t>http://theroot.ninja/disclosures/TRUSTNONE_1.0-11282015.pdf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7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https://commons.wikimedia.org/wiki/File:Android_historical_version_distribution_-_vector.svg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https://source.android.com/security/overview/kernel-security.html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http://androidteam.googlecode.com/files/Anatomy-Physiology-of-an-Android.pdf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https://www.duosecurity.com/blog/exploit-mitigations-in-android-jelly-bean-4-1</a:t>
            </a:r>
          </a:p>
          <a:p>
            <a:r>
              <a:rPr lang="en-US" dirty="0" smtClean="0"/>
              <a:t>https://source.android.com/security/enhancements/enhancements50.html</a:t>
            </a:r>
          </a:p>
          <a:p>
            <a:r>
              <a:rPr lang="en-US" dirty="0" smtClean="0"/>
              <a:t>https://source.android.com/security/enhancements/enhancements60.html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7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https://www.duosecurity.com/blog/exploit-mitigations-in-android-jelly-bean-4-1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https://www.internetsafetyproject.org/wiki/android-permissions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5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http://www.snoopwall.com/threat-reports-10-01-2014/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0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http://ieeexplore.ieee.org/xpl/login.jsp?tp=&amp;arnumber=4768655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6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http://ieeexplore.ieee.org/xpl/login.jsp?tp=&amp;arnumber=4768655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61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https://developer.apple.com/library/mac/documentation/MacOSX/Conceptual/OSX_Technology_Overview/MediaLayer/MediaLayer.html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9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https://developer.apple.com/library/ios/documentation/General/Conceptual/DevPedia-CocoaCore/MVC.html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18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http://www.bdti.com/InsideDSP/2012/06/21/Qualcomm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http://media.kaspersky.com/pdf/Kaspersky-Lab-KSN-Report-mobile-cyberthreats-web.pdf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www.idc.com</a:t>
            </a:r>
            <a:r>
              <a:rPr lang="en-US" dirty="0" smtClean="0"/>
              <a:t>/</a:t>
            </a:r>
            <a:r>
              <a:rPr lang="en-US" dirty="0" err="1" smtClean="0"/>
              <a:t>prodserv</a:t>
            </a:r>
            <a:r>
              <a:rPr lang="en-US" dirty="0" smtClean="0"/>
              <a:t>/smartphone-</a:t>
            </a:r>
            <a:r>
              <a:rPr lang="en-US" dirty="0" err="1" smtClean="0"/>
              <a:t>os</a:t>
            </a:r>
            <a:r>
              <a:rPr lang="en-US" dirty="0" smtClean="0"/>
              <a:t>-market-</a:t>
            </a:r>
            <a:r>
              <a:rPr lang="en-US" dirty="0" err="1" smtClean="0"/>
              <a:t>share.jsp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https://www.idc.com/prodserv/smartphone-os-market-share.jsp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https://docs.google.com/file/d/0B7VNhP6LbXNmdl9wZG1OSTBnVUE/edit?pli=1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http://www.androidauthority.com/smartphones-have-a-second-os-317800/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4/21/2019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4/21/2019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4" Type="http://schemas.openxmlformats.org/officeDocument/2006/relationships/image" Target="../media/image22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1784087"/>
            <a:ext cx="76200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Introduction to Mobile Security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78313"/>
            <a:ext cx="914400" cy="9144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(Baseband)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3939" r="-3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27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Baseband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processor or core that manages radio functionality (why?)</a:t>
            </a:r>
          </a:p>
          <a:p>
            <a:r>
              <a:rPr lang="en-US" dirty="0" smtClean="0"/>
              <a:t>Typically runs a proprietary </a:t>
            </a:r>
            <a:r>
              <a:rPr lang="en-US" b="1" dirty="0" smtClean="0"/>
              <a:t>real-time</a:t>
            </a:r>
            <a:r>
              <a:rPr lang="en-US" dirty="0" smtClean="0"/>
              <a:t> operating system</a:t>
            </a:r>
          </a:p>
          <a:p>
            <a:pPr lvl="1"/>
            <a:r>
              <a:rPr lang="en-US" dirty="0" smtClean="0"/>
              <a:t>Apple iPhone: Nucleus RTOS, </a:t>
            </a:r>
            <a:r>
              <a:rPr lang="en-US" dirty="0" err="1" smtClean="0"/>
              <a:t>ThreadX</a:t>
            </a:r>
            <a:endParaRPr lang="en-US" dirty="0" smtClean="0"/>
          </a:p>
          <a:p>
            <a:pPr lvl="1"/>
            <a:r>
              <a:rPr lang="en-US" dirty="0" smtClean="0"/>
              <a:t>Qualcomm</a:t>
            </a:r>
            <a:r>
              <a:rPr lang="en-US" dirty="0"/>
              <a:t>: Advanced Mobile Subscriber Software </a:t>
            </a:r>
            <a:r>
              <a:rPr lang="en-US" dirty="0" smtClean="0"/>
              <a:t>(AMSS/REX OS)</a:t>
            </a:r>
          </a:p>
          <a:p>
            <a:pPr lvl="2"/>
            <a:r>
              <a:rPr lang="en-US" dirty="0" smtClean="0"/>
              <a:t>L4A Pistachio microkernel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4" descr="http://forum.xda-developers.com/attachment.php?attachmentid=1253747&amp;stc=1&amp;d=13446323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4319"/>
            <a:ext cx="6096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</a:t>
            </a:r>
            <a:r>
              <a:rPr lang="en-US" dirty="0" err="1" smtClean="0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http://www.arm.com/assets/images/TE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67680"/>
            <a:ext cx="5962650" cy="49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err="1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a separate hardware-enforced execution environment</a:t>
            </a:r>
          </a:p>
          <a:p>
            <a:pPr lvl="1"/>
            <a:r>
              <a:rPr lang="en-US" dirty="0" smtClean="0"/>
              <a:t>x86 protection rings (0, 3)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Digital rights management</a:t>
            </a:r>
          </a:p>
          <a:p>
            <a:pPr lvl="1"/>
            <a:r>
              <a:rPr lang="en-US" dirty="0" smtClean="0"/>
              <a:t>Secure key storage</a:t>
            </a:r>
          </a:p>
          <a:p>
            <a:pPr lvl="1"/>
            <a:r>
              <a:rPr lang="en-US" dirty="0" smtClean="0"/>
              <a:t>Mobile payments</a:t>
            </a:r>
          </a:p>
          <a:p>
            <a:pPr lvl="1"/>
            <a:r>
              <a:rPr lang="en-US" dirty="0" smtClean="0"/>
              <a:t>Secure boot management (Q-Fuses)</a:t>
            </a:r>
          </a:p>
          <a:p>
            <a:pPr lvl="1"/>
            <a:r>
              <a:rPr lang="en-US" dirty="0" smtClean="0"/>
              <a:t>Kernel integrity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</a:t>
            </a:r>
            <a:r>
              <a:rPr lang="en-US" dirty="0" err="1" smtClean="0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Qualcomm Secure Execution Environment (QSEE)</a:t>
            </a:r>
          </a:p>
          <a:p>
            <a:pPr lvl="1"/>
            <a:r>
              <a:rPr lang="en-US" dirty="0" smtClean="0"/>
              <a:t>Contains separate kernel with separate memory space</a:t>
            </a:r>
          </a:p>
          <a:p>
            <a:pPr lvl="1"/>
            <a:r>
              <a:rPr lang="en-US" dirty="0" smtClean="0"/>
              <a:t>Has privileged access to all hardware and the non-secure world</a:t>
            </a:r>
          </a:p>
          <a:p>
            <a:pPr lvl="1"/>
            <a:r>
              <a:rPr lang="en-US" dirty="0" smtClean="0"/>
              <a:t>Interfaces with the non-secure world via the privileged </a:t>
            </a:r>
            <a:r>
              <a:rPr lang="en-US" i="1" dirty="0" smtClean="0"/>
              <a:t>Secure Monitor Call </a:t>
            </a:r>
            <a:r>
              <a:rPr lang="en-US" dirty="0" smtClean="0"/>
              <a:t>(SMC) instruction</a:t>
            </a:r>
          </a:p>
        </p:txBody>
      </p:sp>
    </p:spTree>
    <p:extLst>
      <p:ext uri="{BB962C8B-B14F-4D97-AF65-F5344CB8AC3E}">
        <p14:creationId xmlns:p14="http://schemas.microsoft.com/office/powerpoint/2010/main" val="37347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Baseband Attacks: Remote Exploitation of Memory Corruptions in Cellular Protocol </a:t>
            </a:r>
            <a:r>
              <a:rPr lang="en-US" i="1" dirty="0" smtClean="0"/>
              <a:t>Stacks</a:t>
            </a:r>
            <a:r>
              <a:rPr lang="en-US" dirty="0" smtClean="0"/>
              <a:t>, Ralf-</a:t>
            </a:r>
            <a:r>
              <a:rPr lang="en-US" dirty="0" err="1" smtClean="0"/>
              <a:t>Philpp</a:t>
            </a:r>
            <a:r>
              <a:rPr lang="en-US" dirty="0" smtClean="0"/>
              <a:t> </a:t>
            </a:r>
            <a:r>
              <a:rPr lang="en-US" dirty="0" err="1" smtClean="0"/>
              <a:t>Weinmann</a:t>
            </a:r>
            <a:r>
              <a:rPr lang="en-US" dirty="0" smtClean="0"/>
              <a:t> (WOOT 2012)</a:t>
            </a:r>
          </a:p>
          <a:p>
            <a:pPr lvl="1"/>
            <a:r>
              <a:rPr lang="en-US" dirty="0" smtClean="0"/>
              <a:t>Memory corruption in various baseband stacks led to injection/execution of arbitrary code</a:t>
            </a:r>
            <a:endParaRPr lang="en-US" dirty="0"/>
          </a:p>
          <a:p>
            <a:r>
              <a:rPr lang="en-US" i="1" dirty="0" smtClean="0"/>
              <a:t>Reflections </a:t>
            </a:r>
            <a:r>
              <a:rPr lang="en-US" i="1" dirty="0"/>
              <a:t>on Trusting </a:t>
            </a:r>
            <a:r>
              <a:rPr lang="en-US" i="1" dirty="0" err="1" smtClean="0"/>
              <a:t>TrustZone</a:t>
            </a:r>
            <a:r>
              <a:rPr lang="en-US" dirty="0" smtClean="0"/>
              <a:t>, Dan Rosenberg (</a:t>
            </a:r>
            <a:r>
              <a:rPr lang="en-US" dirty="0" err="1"/>
              <a:t>BlackHat</a:t>
            </a:r>
            <a:r>
              <a:rPr lang="en-US" dirty="0"/>
              <a:t> </a:t>
            </a:r>
            <a:r>
              <a:rPr lang="en-US" dirty="0" smtClean="0"/>
              <a:t>2014)</a:t>
            </a:r>
          </a:p>
          <a:p>
            <a:pPr lvl="1"/>
            <a:r>
              <a:rPr lang="en-US" dirty="0" smtClean="0"/>
              <a:t>Integer overflow vulnerability led to arbitrary write of secure memory</a:t>
            </a:r>
          </a:p>
          <a:p>
            <a:r>
              <a:rPr lang="en-US" i="1" dirty="0" err="1" smtClean="0"/>
              <a:t>TrustNone</a:t>
            </a:r>
            <a:r>
              <a:rPr lang="en-US" dirty="0"/>
              <a:t>, Sean </a:t>
            </a:r>
            <a:r>
              <a:rPr lang="en-US" dirty="0" smtClean="0"/>
              <a:t>Beaupre (11/28/15)</a:t>
            </a:r>
          </a:p>
          <a:p>
            <a:pPr lvl="1"/>
            <a:r>
              <a:rPr lang="en-US" dirty="0" smtClean="0"/>
              <a:t>Signed comparison on unsigned user input led to arbitrary read/write of secure memory</a:t>
            </a:r>
          </a:p>
        </p:txBody>
      </p:sp>
    </p:spTree>
    <p:extLst>
      <p:ext uri="{BB962C8B-B14F-4D97-AF65-F5344CB8AC3E}">
        <p14:creationId xmlns:p14="http://schemas.microsoft.com/office/powerpoint/2010/main" val="34091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b="1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developed by startup in 2003</a:t>
            </a:r>
          </a:p>
          <a:p>
            <a:pPr lvl="1"/>
            <a:r>
              <a:rPr lang="en-US" dirty="0" smtClean="0"/>
              <a:t>Bought out by Google in 2005</a:t>
            </a:r>
          </a:p>
          <a:p>
            <a:pPr lvl="1"/>
            <a:r>
              <a:rPr lang="en-US" dirty="0" smtClean="0"/>
              <a:t>Publicly released in 2007</a:t>
            </a:r>
          </a:p>
          <a:p>
            <a:r>
              <a:rPr lang="en-US" dirty="0" smtClean="0"/>
              <a:t>Mostly released under open source license</a:t>
            </a:r>
          </a:p>
          <a:p>
            <a:pPr lvl="1"/>
            <a:r>
              <a:rPr lang="en-US" dirty="0" smtClean="0"/>
              <a:t>Proprietary device-specific drivers distributed in binary form</a:t>
            </a:r>
          </a:p>
          <a:p>
            <a:pPr lvl="1"/>
            <a:r>
              <a:rPr lang="en-US" dirty="0" smtClean="0"/>
              <a:t>Access to Play Store and Google applications </a:t>
            </a:r>
            <a:r>
              <a:rPr lang="en-US" dirty="0"/>
              <a:t>requires </a:t>
            </a:r>
            <a:r>
              <a:rPr lang="en-US" dirty="0" smtClean="0"/>
              <a:t>licensing agreement</a:t>
            </a:r>
          </a:p>
          <a:p>
            <a:pPr lvl="2"/>
            <a:r>
              <a:rPr lang="en-US" dirty="0" smtClean="0"/>
              <a:t>Fire OS, Baidu, </a:t>
            </a:r>
            <a:r>
              <a:rPr lang="en-US" dirty="0" err="1" smtClean="0"/>
              <a:t>Yandex.Store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726775"/>
            <a:ext cx="8991600" cy="42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different about mobile security?</a:t>
            </a:r>
          </a:p>
          <a:p>
            <a:pPr lvl="1"/>
            <a:r>
              <a:rPr lang="en-US" dirty="0" smtClean="0"/>
              <a:t>Non-homogeneous hardware architecture</a:t>
            </a:r>
          </a:p>
          <a:p>
            <a:pPr lvl="1"/>
            <a:r>
              <a:rPr lang="en-US" dirty="0" smtClean="0"/>
              <a:t>Device capabilities</a:t>
            </a:r>
          </a:p>
          <a:p>
            <a:pPr lvl="1"/>
            <a:r>
              <a:rPr lang="en-US" dirty="0" smtClean="0"/>
              <a:t>Attacker goals</a:t>
            </a:r>
          </a:p>
          <a:p>
            <a:pPr lvl="1"/>
            <a:r>
              <a:rPr lang="en-US" dirty="0" smtClean="0"/>
              <a:t>Software ecosystems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Utilizes a modified version of the Linux kernel</a:t>
            </a:r>
          </a:p>
          <a:p>
            <a:pPr lvl="1"/>
            <a:r>
              <a:rPr lang="en-US" dirty="0" smtClean="0"/>
              <a:t>Changes are slowly being merged back upstream</a:t>
            </a:r>
          </a:p>
          <a:p>
            <a:r>
              <a:rPr lang="en-US" dirty="0" smtClean="0"/>
              <a:t>UNIX permission model for applications</a:t>
            </a:r>
          </a:p>
          <a:p>
            <a:pPr lvl="1"/>
            <a:r>
              <a:rPr lang="en-US" dirty="0" smtClean="0"/>
              <a:t>Mandatory sandbox as separate users (distinct </a:t>
            </a:r>
            <a:r>
              <a:rPr lang="en-US" dirty="0"/>
              <a:t>U</a:t>
            </a:r>
            <a:r>
              <a:rPr lang="en-US" dirty="0" smtClean="0"/>
              <a:t>ID)</a:t>
            </a:r>
          </a:p>
          <a:p>
            <a:r>
              <a:rPr lang="en-US" dirty="0" smtClean="0"/>
              <a:t>Limited interface for inter-process communication</a:t>
            </a:r>
          </a:p>
          <a:p>
            <a:r>
              <a:rPr lang="en-US" dirty="0" smtClean="0"/>
              <a:t>Applications are cryptographically signed and verified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Architecture: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57" y="1371600"/>
            <a:ext cx="7286686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Android 1.5+</a:t>
            </a:r>
          </a:p>
          <a:p>
            <a:pPr lvl="1"/>
            <a:r>
              <a:rPr lang="en-US" dirty="0" smtClean="0"/>
              <a:t>Stack overflow protection (-</a:t>
            </a:r>
            <a:r>
              <a:rPr lang="en-US" dirty="0" err="1" smtClean="0"/>
              <a:t>fstack</a:t>
            </a:r>
            <a:r>
              <a:rPr lang="en-US" dirty="0" smtClean="0"/>
              <a:t>-protector)</a:t>
            </a:r>
          </a:p>
          <a:p>
            <a:pPr lvl="1"/>
            <a:r>
              <a:rPr lang="en-US" dirty="0" smtClean="0"/>
              <a:t>Safe integer operations (-</a:t>
            </a:r>
            <a:r>
              <a:rPr lang="en-US" dirty="0" err="1" smtClean="0"/>
              <a:t>lsafe_iop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Double free protection</a:t>
            </a:r>
          </a:p>
          <a:p>
            <a:pPr lvl="1"/>
            <a:r>
              <a:rPr lang="en-US" dirty="0" smtClean="0"/>
              <a:t>Memory allocation integer overflow protection</a:t>
            </a:r>
          </a:p>
          <a:p>
            <a:r>
              <a:rPr lang="en-US" dirty="0" smtClean="0"/>
              <a:t>Android 2.3+</a:t>
            </a:r>
          </a:p>
          <a:p>
            <a:pPr lvl="1"/>
            <a:r>
              <a:rPr lang="en-US" dirty="0" smtClean="0"/>
              <a:t>Format-string </a:t>
            </a:r>
            <a:r>
              <a:rPr lang="en-US" dirty="0"/>
              <a:t>protections </a:t>
            </a:r>
            <a:r>
              <a:rPr lang="en-US" dirty="0" smtClean="0"/>
              <a:t>(-</a:t>
            </a:r>
            <a:r>
              <a:rPr lang="en-US" dirty="0" err="1" smtClean="0"/>
              <a:t>Wformat</a:t>
            </a:r>
            <a:r>
              <a:rPr lang="en-US" dirty="0" smtClean="0"/>
              <a:t>-security)</a:t>
            </a:r>
          </a:p>
          <a:p>
            <a:pPr lvl="1"/>
            <a:r>
              <a:rPr lang="en-US" dirty="0" smtClean="0"/>
              <a:t>Data execution protection (DEP)</a:t>
            </a:r>
          </a:p>
          <a:p>
            <a:pPr lvl="1"/>
            <a:r>
              <a:rPr lang="en-US" dirty="0" smtClean="0"/>
              <a:t>NULL pointer dereference protection (</a:t>
            </a:r>
            <a:r>
              <a:rPr lang="en-US" dirty="0" err="1" smtClean="0"/>
              <a:t>vm.mmap_min_addr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Android 4.0+</a:t>
            </a:r>
          </a:p>
          <a:p>
            <a:pPr lvl="1"/>
            <a:r>
              <a:rPr lang="en-US" dirty="0" smtClean="0"/>
              <a:t>Address Space Layout Randomization (ASLR)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Android 4.1+</a:t>
            </a:r>
          </a:p>
          <a:p>
            <a:pPr lvl="1"/>
            <a:r>
              <a:rPr lang="en-US" dirty="0" smtClean="0"/>
              <a:t>Position Independent Executables (PIE)</a:t>
            </a:r>
          </a:p>
          <a:p>
            <a:pPr lvl="1"/>
            <a:r>
              <a:rPr lang="en-US" dirty="0" smtClean="0"/>
              <a:t>Read-only relocations (-</a:t>
            </a:r>
            <a:r>
              <a:rPr lang="en-US" dirty="0" err="1" smtClean="0"/>
              <a:t>Wl</a:t>
            </a:r>
            <a:r>
              <a:rPr lang="en-US" dirty="0" smtClean="0"/>
              <a:t>,-</a:t>
            </a:r>
            <a:r>
              <a:rPr lang="en-US" dirty="0" err="1" smtClean="0"/>
              <a:t>z,relro</a:t>
            </a:r>
            <a:r>
              <a:rPr lang="en-US" dirty="0" smtClean="0"/>
              <a:t> –</a:t>
            </a:r>
            <a:r>
              <a:rPr lang="en-US" dirty="0" err="1" smtClean="0"/>
              <a:t>Wl</a:t>
            </a:r>
            <a:r>
              <a:rPr lang="en-US" dirty="0" smtClean="0"/>
              <a:t>,-</a:t>
            </a:r>
            <a:r>
              <a:rPr lang="en-US" dirty="0" err="1" smtClean="0"/>
              <a:t>z,now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Android 5.0+</a:t>
            </a:r>
          </a:p>
          <a:p>
            <a:pPr lvl="1"/>
            <a:r>
              <a:rPr lang="en-US" dirty="0" smtClean="0"/>
              <a:t>Default full disk encryption</a:t>
            </a:r>
          </a:p>
          <a:p>
            <a:pPr lvl="1"/>
            <a:r>
              <a:rPr lang="en-US" dirty="0" smtClean="0"/>
              <a:t>Mandatory PIE</a:t>
            </a:r>
          </a:p>
          <a:p>
            <a:pPr lvl="1"/>
            <a:r>
              <a:rPr lang="en-US" dirty="0" err="1" smtClean="0"/>
              <a:t>SELinux</a:t>
            </a:r>
            <a:endParaRPr lang="en-US" dirty="0" smtClean="0"/>
          </a:p>
          <a:p>
            <a:r>
              <a:rPr lang="en-US" dirty="0" smtClean="0"/>
              <a:t>Android 6.0+</a:t>
            </a:r>
          </a:p>
          <a:p>
            <a:pPr lvl="1"/>
            <a:r>
              <a:rPr lang="en-US" dirty="0" smtClean="0"/>
              <a:t>Verified boot</a:t>
            </a:r>
          </a:p>
          <a:p>
            <a:pPr lvl="1"/>
            <a:r>
              <a:rPr lang="en-US" dirty="0" smtClean="0"/>
              <a:t>USB access control</a:t>
            </a:r>
          </a:p>
          <a:p>
            <a:pPr lvl="1"/>
            <a:r>
              <a:rPr lang="en-US" dirty="0" smtClean="0"/>
              <a:t>Monthly security patches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Capability-based access control model</a:t>
            </a:r>
          </a:p>
          <a:p>
            <a:r>
              <a:rPr lang="en-US" dirty="0" smtClean="0"/>
              <a:t>Categorized into various functional groups</a:t>
            </a:r>
          </a:p>
          <a:p>
            <a:pPr lvl="1"/>
            <a:r>
              <a:rPr lang="en-US" dirty="0"/>
              <a:t>Bluetooth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Location (fine/coarse-grained)</a:t>
            </a:r>
          </a:p>
          <a:p>
            <a:pPr lvl="1"/>
            <a:r>
              <a:rPr lang="en-US" dirty="0"/>
              <a:t>Network/data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SMS/MMS</a:t>
            </a:r>
            <a:endParaRPr lang="en-US" dirty="0"/>
          </a:p>
          <a:p>
            <a:pPr lvl="1"/>
            <a:r>
              <a:rPr lang="en-US" dirty="0" smtClean="0"/>
              <a:t>Telephony</a:t>
            </a:r>
          </a:p>
          <a:p>
            <a:r>
              <a:rPr lang="en-US" dirty="0" smtClean="0"/>
              <a:t>User receives permission prompt at install-time</a:t>
            </a:r>
          </a:p>
          <a:p>
            <a:pPr lvl="1"/>
            <a:r>
              <a:rPr lang="en-US" dirty="0" smtClean="0"/>
              <a:t>All-or-nothing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615" y="1371600"/>
            <a:ext cx="301877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457200" y="1768994"/>
            <a:ext cx="8229600" cy="395977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13102" r="14104" b="15787"/>
          <a:stretch/>
        </p:blipFill>
        <p:spPr>
          <a:xfrm>
            <a:off x="3352800" y="1616074"/>
            <a:ext cx="3079750" cy="4876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2"/>
          <a:stretch/>
        </p:blipFill>
        <p:spPr>
          <a:xfrm>
            <a:off x="3735835" y="1970087"/>
            <a:ext cx="29869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with Android 6.0 (Marshmallow), permissions are queried at run-time</a:t>
            </a:r>
          </a:p>
          <a:p>
            <a:pPr lvl="1"/>
            <a:r>
              <a:rPr lang="en-US" dirty="0" smtClean="0"/>
              <a:t>Allows users to deny individual permissions</a:t>
            </a:r>
          </a:p>
          <a:p>
            <a:pPr lvl="1"/>
            <a:r>
              <a:rPr lang="en-US" dirty="0" smtClean="0"/>
              <a:t>Was briefly available for Android 4.4.0 – 4.4.2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solutions</a:t>
            </a:r>
          </a:p>
          <a:p>
            <a:pPr lvl="1"/>
            <a:r>
              <a:rPr lang="en-US" dirty="0" err="1" smtClean="0"/>
              <a:t>Xposed</a:t>
            </a:r>
            <a:r>
              <a:rPr lang="en-US" dirty="0" smtClean="0"/>
              <a:t> Framework (requires root)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in Java</a:t>
            </a:r>
          </a:p>
          <a:p>
            <a:pPr lvl="1"/>
            <a:r>
              <a:rPr lang="en-US" dirty="0" smtClean="0"/>
              <a:t>Interpreted by </a:t>
            </a:r>
            <a:r>
              <a:rPr lang="en-US" dirty="0" err="1" smtClean="0"/>
              <a:t>Dalvik</a:t>
            </a:r>
            <a:r>
              <a:rPr lang="en-US" dirty="0" smtClean="0"/>
              <a:t> bytecode virtual machine</a:t>
            </a:r>
          </a:p>
          <a:p>
            <a:pPr lvl="2"/>
            <a:r>
              <a:rPr lang="en-US" dirty="0" smtClean="0"/>
              <a:t>Uses just-in-time (JIT) techniques to compile native code</a:t>
            </a:r>
          </a:p>
          <a:p>
            <a:pPr lvl="1"/>
            <a:r>
              <a:rPr lang="en-US" dirty="0" smtClean="0"/>
              <a:t>Replaced with Android Runtime (ART) in 5.0+</a:t>
            </a:r>
          </a:p>
          <a:p>
            <a:pPr lvl="2"/>
            <a:r>
              <a:rPr lang="en-US" dirty="0" smtClean="0"/>
              <a:t>Introduces ahead-of-time (AOT) compilation instead of JIT</a:t>
            </a:r>
          </a:p>
          <a:p>
            <a:r>
              <a:rPr lang="en-US" dirty="0" smtClean="0"/>
              <a:t>Can also call into native code</a:t>
            </a:r>
          </a:p>
          <a:p>
            <a:pPr lvl="1"/>
            <a:r>
              <a:rPr lang="en-US" dirty="0" smtClean="0"/>
              <a:t>Uses Java Native Interface (JNI) to interface with C/C++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Portions of the application’s user interface</a:t>
            </a:r>
          </a:p>
          <a:p>
            <a:pPr lvl="2"/>
            <a:r>
              <a:rPr lang="en-US" dirty="0" smtClean="0"/>
              <a:t>Login window, registration interface, etc.</a:t>
            </a:r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Performs background processing</a:t>
            </a:r>
          </a:p>
          <a:p>
            <a:pPr lvl="2"/>
            <a:r>
              <a:rPr lang="en-US" dirty="0" smtClean="0"/>
              <a:t>Download a file, play music, etc.</a:t>
            </a:r>
          </a:p>
          <a:p>
            <a:r>
              <a:rPr lang="en-US" dirty="0" smtClean="0"/>
              <a:t>Broadcast Receiver</a:t>
            </a:r>
          </a:p>
          <a:p>
            <a:pPr lvl="1"/>
            <a:r>
              <a:rPr lang="en-US" dirty="0" smtClean="0"/>
              <a:t>Handlers for global messages</a:t>
            </a:r>
          </a:p>
          <a:p>
            <a:pPr lvl="2"/>
            <a:r>
              <a:rPr lang="en-US" dirty="0" smtClean="0"/>
              <a:t>Boot completed, power disconnected, etc.</a:t>
            </a:r>
          </a:p>
          <a:p>
            <a:r>
              <a:rPr lang="en-US" dirty="0" smtClean="0"/>
              <a:t>Content Provider</a:t>
            </a:r>
          </a:p>
          <a:p>
            <a:pPr lvl="1"/>
            <a:r>
              <a:rPr lang="en-US" dirty="0" smtClean="0"/>
              <a:t>Manages access to structured data</a:t>
            </a:r>
          </a:p>
          <a:p>
            <a:pPr lvl="2"/>
            <a:r>
              <a:rPr lang="en-US" dirty="0" smtClean="0"/>
              <a:t>User calendar, contacts,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 descr="http://www.bdti.com/sites/default/files/insidedsp/articlepix/201206/QualcommMSM8960BlockDiagra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42" y="1371600"/>
            <a:ext cx="6859316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Stagefright</a:t>
            </a:r>
            <a:r>
              <a:rPr lang="en-US" dirty="0" smtClean="0"/>
              <a:t>, </a:t>
            </a:r>
            <a:r>
              <a:rPr lang="en-US" dirty="0" err="1" smtClean="0"/>
              <a:t>Zimperium</a:t>
            </a:r>
            <a:r>
              <a:rPr lang="en-US" dirty="0" smtClean="0"/>
              <a:t> (2015)</a:t>
            </a:r>
          </a:p>
          <a:p>
            <a:pPr lvl="1"/>
            <a:r>
              <a:rPr lang="en-US" dirty="0" smtClean="0"/>
              <a:t>Integer overflow vulnerabilities in system multimedia library leads to remote code execution</a:t>
            </a:r>
          </a:p>
          <a:p>
            <a:pPr lvl="2"/>
            <a:r>
              <a:rPr lang="en-US" dirty="0" smtClean="0"/>
              <a:t>Fixed in November monthly security patch</a:t>
            </a:r>
          </a:p>
          <a:p>
            <a:r>
              <a:rPr lang="en-US" i="1" dirty="0" smtClean="0"/>
              <a:t>Master Key</a:t>
            </a:r>
            <a:r>
              <a:rPr lang="en-US" dirty="0" smtClean="0"/>
              <a:t>, </a:t>
            </a:r>
            <a:r>
              <a:rPr lang="en-US" dirty="0" err="1" smtClean="0"/>
              <a:t>Bluebox</a:t>
            </a:r>
            <a:r>
              <a:rPr lang="en-US" dirty="0" smtClean="0"/>
              <a:t> Security (2013)</a:t>
            </a:r>
          </a:p>
          <a:p>
            <a:pPr lvl="1"/>
            <a:r>
              <a:rPr lang="en-US" dirty="0" smtClean="0"/>
              <a:t>Structure of Android application packages allows manipulation of contents without invalidating digital signatures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developed in 2005</a:t>
            </a:r>
          </a:p>
          <a:p>
            <a:pPr lvl="1"/>
            <a:r>
              <a:rPr lang="en-US" dirty="0" smtClean="0"/>
              <a:t>Publicly released in 2007</a:t>
            </a:r>
          </a:p>
          <a:p>
            <a:r>
              <a:rPr lang="en-US" dirty="0" smtClean="0"/>
              <a:t>Based off of the Macintosh XNU kernel</a:t>
            </a:r>
          </a:p>
          <a:p>
            <a:pPr lvl="1"/>
            <a:r>
              <a:rPr lang="en-US" dirty="0" smtClean="0"/>
              <a:t>Supports memory-protection features</a:t>
            </a:r>
          </a:p>
          <a:p>
            <a:pPr lvl="2"/>
            <a:r>
              <a:rPr lang="en-US" dirty="0" smtClean="0"/>
              <a:t>ASLR, DEP, etc.</a:t>
            </a:r>
          </a:p>
          <a:p>
            <a:pPr lvl="1"/>
            <a:r>
              <a:rPr lang="en-US" dirty="0" smtClean="0"/>
              <a:t>UNIX-like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applications must be signed by Apple</a:t>
            </a:r>
          </a:p>
          <a:p>
            <a:pPr lvl="1"/>
            <a:r>
              <a:rPr lang="en-US" dirty="0" smtClean="0"/>
              <a:t>Unless system is jailbroken to remove checks</a:t>
            </a:r>
          </a:p>
          <a:p>
            <a:r>
              <a:rPr lang="en-US" dirty="0" smtClean="0"/>
              <a:t>Individual applications are encrypted and sandboxed from one another</a:t>
            </a:r>
          </a:p>
          <a:p>
            <a:r>
              <a:rPr lang="en-US" dirty="0" smtClean="0"/>
              <a:t>Code integrity is verified during execution</a:t>
            </a:r>
          </a:p>
          <a:p>
            <a:pPr lvl="1"/>
            <a:r>
              <a:rPr lang="en-US" dirty="0" smtClean="0"/>
              <a:t>Makes injection of shellcode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Architecture: 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72609"/>
            <a:ext cx="8229600" cy="4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in Objective-C or Swift</a:t>
            </a:r>
          </a:p>
          <a:p>
            <a:pPr lvl="1"/>
            <a:r>
              <a:rPr lang="en-US" dirty="0" smtClean="0"/>
              <a:t>Compiled by Clang/LLVM into native code</a:t>
            </a:r>
          </a:p>
          <a:p>
            <a:pPr lvl="1"/>
            <a:r>
              <a:rPr lang="en-US" dirty="0" smtClean="0"/>
              <a:t>Adds automatic reference counting for garbage collection in Swift</a:t>
            </a:r>
          </a:p>
          <a:p>
            <a:pPr lvl="2"/>
            <a:r>
              <a:rPr lang="en-US" dirty="0" smtClean="0"/>
              <a:t>Transitioning to open source later this year</a:t>
            </a:r>
          </a:p>
          <a:p>
            <a:r>
              <a:rPr lang="en-US" dirty="0" smtClean="0"/>
              <a:t>Uses Model-View-Controller (MVC) design paradigm</a:t>
            </a:r>
          </a:p>
          <a:p>
            <a:pPr lvl="1"/>
            <a:r>
              <a:rPr lang="en-US" dirty="0" smtClean="0"/>
              <a:t>Applications objects are model, view, or controller</a:t>
            </a:r>
          </a:p>
          <a:p>
            <a:pPr lvl="1"/>
            <a:r>
              <a:rPr lang="en-US" dirty="0" smtClean="0"/>
              <a:t>Abstracts data from logic and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Applications </a:t>
            </a:r>
            <a:r>
              <a:rPr lang="en-US" dirty="0" smtClean="0"/>
              <a:t>are typically </a:t>
            </a:r>
            <a:r>
              <a:rPr lang="en-US" dirty="0"/>
              <a:t>submitted by developers to App Store for inclusion</a:t>
            </a:r>
          </a:p>
          <a:p>
            <a:r>
              <a:rPr lang="en-US" dirty="0" smtClean="0"/>
              <a:t>These undergo a review </a:t>
            </a:r>
            <a:r>
              <a:rPr lang="en-US" dirty="0"/>
              <a:t>process for unwanted behavior or policy violations</a:t>
            </a:r>
            <a:endParaRPr lang="en-US" dirty="0" smtClean="0"/>
          </a:p>
          <a:p>
            <a:pPr lvl="1"/>
            <a:r>
              <a:rPr lang="en-US" dirty="0" smtClean="0"/>
              <a:t>Objectionable content</a:t>
            </a:r>
          </a:p>
          <a:p>
            <a:pPr lvl="1"/>
            <a:r>
              <a:rPr lang="en-US" dirty="0" smtClean="0"/>
              <a:t>Game emulators</a:t>
            </a:r>
          </a:p>
          <a:p>
            <a:pPr lvl="1"/>
            <a:r>
              <a:rPr lang="en-US" dirty="0" smtClean="0"/>
              <a:t>Internal API’s</a:t>
            </a:r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Manual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developer certificates allow bypass of the App Store</a:t>
            </a:r>
          </a:p>
          <a:p>
            <a:pPr lvl="1"/>
            <a:r>
              <a:rPr lang="en-US" dirty="0" smtClean="0"/>
              <a:t>Designed for deployment of internal applications to employees</a:t>
            </a:r>
          </a:p>
          <a:p>
            <a:r>
              <a:rPr lang="en-US" dirty="0" smtClean="0"/>
              <a:t>Historically, have also been used to bypass platform security</a:t>
            </a:r>
          </a:p>
          <a:p>
            <a:pPr lvl="1"/>
            <a:r>
              <a:rPr lang="en-US" dirty="0" smtClean="0"/>
              <a:t>Game emulators</a:t>
            </a:r>
          </a:p>
          <a:p>
            <a:pPr lvl="1"/>
            <a:r>
              <a:rPr lang="en-US" dirty="0" smtClean="0"/>
              <a:t>Jailbreaking</a:t>
            </a:r>
          </a:p>
          <a:p>
            <a:pPr lvl="1"/>
            <a:r>
              <a:rPr lang="en-US" dirty="0" smtClean="0"/>
              <a:t>Malware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 smtClean="0"/>
              <a:t>XcodeGhost</a:t>
            </a:r>
            <a:r>
              <a:rPr lang="en-US" dirty="0" smtClean="0"/>
              <a:t>, Alibaba (2015)</a:t>
            </a:r>
          </a:p>
          <a:p>
            <a:pPr lvl="1"/>
            <a:r>
              <a:rPr lang="en-US" dirty="0" smtClean="0"/>
              <a:t>Modified version of </a:t>
            </a:r>
            <a:r>
              <a:rPr lang="en-US" dirty="0" err="1" smtClean="0"/>
              <a:t>Xcode</a:t>
            </a:r>
            <a:r>
              <a:rPr lang="en-US" dirty="0" smtClean="0"/>
              <a:t> uploaded to a Chinese file sharing service inserted malicious code into binaries</a:t>
            </a:r>
            <a:endParaRPr lang="en-US" dirty="0"/>
          </a:p>
          <a:p>
            <a:r>
              <a:rPr lang="en-US" i="1" dirty="0" smtClean="0"/>
              <a:t>Pangu8</a:t>
            </a:r>
            <a:r>
              <a:rPr lang="en-US" dirty="0" smtClean="0"/>
              <a:t>, </a:t>
            </a:r>
            <a:r>
              <a:rPr lang="en-US" dirty="0" err="1" smtClean="0"/>
              <a:t>Pangu</a:t>
            </a:r>
            <a:r>
              <a:rPr lang="en-US" dirty="0" smtClean="0"/>
              <a:t> Team (2015)</a:t>
            </a:r>
          </a:p>
          <a:p>
            <a:pPr lvl="1"/>
            <a:r>
              <a:rPr lang="en-US" dirty="0" smtClean="0"/>
              <a:t>Heap overflow in kernel battery gauge service for iOS 8 led to arbitrary writes of kernel memory</a:t>
            </a:r>
          </a:p>
          <a:p>
            <a:r>
              <a:rPr lang="en-US" i="1" dirty="0" smtClean="0"/>
              <a:t>limera1n</a:t>
            </a:r>
            <a:r>
              <a:rPr lang="en-US" dirty="0" smtClean="0"/>
              <a:t>, George </a:t>
            </a:r>
            <a:r>
              <a:rPr lang="en-US" dirty="0" err="1" smtClean="0"/>
              <a:t>Hotz</a:t>
            </a:r>
            <a:r>
              <a:rPr lang="en-US" dirty="0" smtClean="0"/>
              <a:t> (2010)</a:t>
            </a:r>
          </a:p>
          <a:p>
            <a:pPr lvl="1"/>
            <a:r>
              <a:rPr lang="en-US" dirty="0" smtClean="0"/>
              <a:t>Heap overflow in bootloader USB protocol implementation led to arbitrary writes of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b="1" dirty="0" smtClean="0"/>
              <a:t>Common problems with real-world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Developers are not experts in implementing or using cryptography</a:t>
            </a:r>
          </a:p>
          <a:p>
            <a:pPr lvl="1"/>
            <a:r>
              <a:rPr lang="en-US" dirty="0" smtClean="0"/>
              <a:t>Tendency to copy-paste “template” code</a:t>
            </a:r>
            <a:endParaRPr lang="en-US" dirty="0"/>
          </a:p>
          <a:p>
            <a:pPr lvl="1"/>
            <a:r>
              <a:rPr lang="en-US" dirty="0" smtClean="0"/>
              <a:t>Need to disable certain cryptographic features for ease of debugging</a:t>
            </a:r>
          </a:p>
          <a:p>
            <a:r>
              <a:rPr lang="en-US" dirty="0" smtClean="0"/>
              <a:t>Developers tend to inadvertently or maliciously request extraneous permissions</a:t>
            </a:r>
          </a:p>
          <a:p>
            <a:pPr lvl="1"/>
            <a:r>
              <a:rPr lang="en-US" dirty="0" smtClean="0"/>
              <a:t>Can use user information for advertising or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Cellular Network (GSM/CDMA)</a:t>
            </a:r>
          </a:p>
          <a:p>
            <a:pPr lvl="1"/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NFC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Accelerometer</a:t>
            </a:r>
          </a:p>
          <a:p>
            <a:pPr lvl="1"/>
            <a:r>
              <a:rPr lang="en-US" dirty="0" smtClean="0"/>
              <a:t>Gyroscope</a:t>
            </a:r>
          </a:p>
          <a:p>
            <a:pPr lvl="1"/>
            <a:r>
              <a:rPr lang="en-US" dirty="0" smtClean="0"/>
              <a:t>Ambient Light</a:t>
            </a:r>
          </a:p>
          <a:p>
            <a:pPr lvl="1"/>
            <a:r>
              <a:rPr lang="en-US" dirty="0" smtClean="0"/>
              <a:t>Compass</a:t>
            </a:r>
          </a:p>
          <a:p>
            <a:pPr lvl="1"/>
            <a:r>
              <a:rPr lang="en-US" dirty="0" smtClean="0"/>
              <a:t>Barometer</a:t>
            </a:r>
          </a:p>
          <a:p>
            <a:pPr lvl="1"/>
            <a:r>
              <a:rPr lang="en-US" dirty="0" smtClean="0"/>
              <a:t>Fingerprint sensor</a:t>
            </a:r>
          </a:p>
          <a:p>
            <a:r>
              <a:rPr lang="en-US" dirty="0" smtClean="0"/>
              <a:t>Battery-powered</a:t>
            </a:r>
          </a:p>
        </p:txBody>
      </p:sp>
    </p:spTree>
    <p:extLst>
      <p:ext uri="{BB962C8B-B14F-4D97-AF65-F5344CB8AC3E}">
        <p14:creationId xmlns:p14="http://schemas.microsoft.com/office/powerpoint/2010/main" val="30568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Cryptographic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ECB mode for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static IV’s in CBC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hardcoded symmetric encryption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low iterations for password-based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Bad seeding of random-number generators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Cryptographic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CryptoLint</a:t>
            </a:r>
            <a:r>
              <a:rPr lang="en-US" dirty="0" smtClean="0"/>
              <a:t>, Manuel </a:t>
            </a:r>
            <a:r>
              <a:rPr lang="en-US" dirty="0" err="1" smtClean="0"/>
              <a:t>Egele</a:t>
            </a:r>
            <a:r>
              <a:rPr lang="en-US" dirty="0" smtClean="0"/>
              <a:t> et al. (CCS 2013)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Extract a control flow graph of an application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Identify calls to sensitive cryptographic API’s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Perform static backward slicing to evaluate security rules</a:t>
            </a:r>
          </a:p>
          <a:p>
            <a:r>
              <a:rPr lang="en-US" dirty="0" smtClean="0"/>
              <a:t>Allows for automatic detection of cryptographic misuse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private String encrypt(byte [] key, String clear)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encrypted;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salt = new byte[2];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Random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Random();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("AES");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("AES/ECB/PKCS7Padding", "BC");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cipher.init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Cipher.ENCRYPT_MODE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skeySpec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rnd.nextBytes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(salt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cipher.update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(salt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encrypted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cipher.doFinal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clear.getBytes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3611880"/>
            <a:ext cx="3352800" cy="5029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54"/>
    </mc:Choice>
    <mc:Fallback xmlns="">
      <p:transition spd="slow" advTm="59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(+6 days)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private String encrypt(byte [] key, String clear)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encrypted;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salt = new byte[2];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Random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Random();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("AES/CBC/PKCS7Padding", "BC");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iv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{0,0,0,0,0,0,0,0,0,0,0,0,0,0,0,0};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(iv);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cipher.init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Cipher.ENCRYPT_MODE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skeySpec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rnd.nextBytes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(salt);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cipher.update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(salt);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encrypted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cipher.doFinal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clear.getBytes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3276600"/>
            <a:ext cx="3429000" cy="5029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3581400"/>
            <a:ext cx="5020399" cy="55321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5"/>
    </mc:Choice>
    <mc:Fallback xmlns="">
      <p:transition spd="slow" advTm="50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(+2yrs, 5mo)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private String encrypt(byte [] key, String clear)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Random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Random();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("AES/CBC/PKCS7Padding", "BC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");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byte [] iv = new byte[16];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rnd.nextBytes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(iv);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(iv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cipher.init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Cipher.ENCRYPT_MODE,skeySpec,ivSpec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encrypted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cipher.doFinal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clear.getBytes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2590800"/>
            <a:ext cx="3581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3276600"/>
            <a:ext cx="2819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5706" y="1927860"/>
            <a:ext cx="4333494" cy="5867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0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4"/>
    </mc:Choice>
    <mc:Fallback xmlns="">
      <p:transition spd="slow" advTm="43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(key)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public static byte [] 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hmacFromPassword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(String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password) {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byte [] key = null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...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Mac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Mac.getInstance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("HmacSHA256");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hmac.init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(new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SecretKeySpec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("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notverysecretiv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".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getBytes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("UTF-8"), "RAW"));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hmac.update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password.getBytes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("UTF-8"));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key =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hmac.doFinal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...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return key;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5828" y="3733800"/>
            <a:ext cx="2446145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64581" y="1752600"/>
            <a:ext cx="3063240" cy="2895600"/>
            <a:chOff x="2564581" y="1752600"/>
            <a:chExt cx="3063240" cy="2895600"/>
          </a:xfrm>
        </p:grpSpPr>
        <p:sp>
          <p:nvSpPr>
            <p:cNvPr id="6" name="Oval 5"/>
            <p:cNvSpPr/>
            <p:nvPr/>
          </p:nvSpPr>
          <p:spPr>
            <a:xfrm>
              <a:off x="4111441" y="1752600"/>
              <a:ext cx="151638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4581" y="4114800"/>
              <a:ext cx="151638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4"/>
              <a:endCxn id="7" idx="7"/>
            </p:cNvCxnSpPr>
            <p:nvPr/>
          </p:nvCxnSpPr>
          <p:spPr>
            <a:xfrm flipH="1">
              <a:off x="3858892" y="2286000"/>
              <a:ext cx="1010739" cy="1906915"/>
            </a:xfrm>
            <a:prstGeom prst="straightConnector1">
              <a:avLst/>
            </a:prstGeom>
            <a:ln w="28575" cap="rnd" cmpd="sng">
              <a:solidFill>
                <a:srgbClr val="C00000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49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2"/>
    </mc:Choice>
    <mc:Fallback xmlns="">
      <p:transition spd="slow" advTm="2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66" b="-279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97885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66800" y="685800"/>
            <a:ext cx="8562975" cy="3095625"/>
            <a:chOff x="1143000" y="2143124"/>
            <a:chExt cx="8562975" cy="3095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143124"/>
              <a:ext cx="8562975" cy="309562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553200" y="3044806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53200" y="4267200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6800" y="1981200"/>
            <a:ext cx="7105650" cy="1981200"/>
            <a:chOff x="1143000" y="2913053"/>
            <a:chExt cx="7105650" cy="1981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913053"/>
              <a:ext cx="7105650" cy="19812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791200" y="3810000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800" y="1952625"/>
            <a:ext cx="7343775" cy="3305175"/>
            <a:chOff x="1522094" y="1905000"/>
            <a:chExt cx="7343775" cy="3305175"/>
          </a:xfrm>
        </p:grpSpPr>
        <p:grpSp>
          <p:nvGrpSpPr>
            <p:cNvPr id="15" name="Group 14"/>
            <p:cNvGrpSpPr/>
            <p:nvPr/>
          </p:nvGrpSpPr>
          <p:grpSpPr>
            <a:xfrm>
              <a:off x="1522094" y="1905000"/>
              <a:ext cx="7343775" cy="3305175"/>
              <a:chOff x="1522094" y="1905000"/>
              <a:chExt cx="7343775" cy="33051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094" y="3657600"/>
                <a:ext cx="7343775" cy="15525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094" y="1905000"/>
                <a:ext cx="6038850" cy="1771650"/>
              </a:xfrm>
              <a:prstGeom prst="rect">
                <a:avLst/>
              </a:prstGeom>
            </p:spPr>
          </p:pic>
        </p:grpSp>
        <p:sp>
          <p:nvSpPr>
            <p:cNvPr id="19" name="Oval 18"/>
            <p:cNvSpPr/>
            <p:nvPr/>
          </p:nvSpPr>
          <p:spPr>
            <a:xfrm>
              <a:off x="4724400" y="2883162"/>
              <a:ext cx="1981200" cy="3979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41519" y="4651897"/>
              <a:ext cx="1981200" cy="3979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6800" y="5666337"/>
            <a:ext cx="6781800" cy="810663"/>
            <a:chOff x="7210425" y="5562600"/>
            <a:chExt cx="6781800" cy="8106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425" y="5562600"/>
              <a:ext cx="6781800" cy="762000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972800" y="6063212"/>
              <a:ext cx="2257425" cy="31005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" y="3295650"/>
            <a:ext cx="8191500" cy="2419350"/>
            <a:chOff x="1143000" y="3709987"/>
            <a:chExt cx="8191500" cy="2419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709987"/>
              <a:ext cx="8191500" cy="241935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6256020" y="5102206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81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07"/>
    </mc:Choice>
    <mc:Fallback xmlns="">
      <p:transition spd="slow" advTm="120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TaintDroid</a:t>
            </a:r>
            <a:r>
              <a:rPr lang="en-US" dirty="0" smtClean="0"/>
              <a:t>, William </a:t>
            </a:r>
            <a:r>
              <a:rPr lang="en-US" dirty="0" err="1" smtClean="0"/>
              <a:t>Enck</a:t>
            </a:r>
            <a:r>
              <a:rPr lang="en-US" dirty="0" smtClean="0"/>
              <a:t> et al. (OSDI 2010)</a:t>
            </a:r>
          </a:p>
          <a:p>
            <a:pPr lvl="1"/>
            <a:r>
              <a:rPr lang="en-US" dirty="0" smtClean="0"/>
              <a:t>Dataset of 30 randomly selected popular applications</a:t>
            </a:r>
          </a:p>
          <a:p>
            <a:pPr lvl="1"/>
            <a:r>
              <a:rPr lang="en-US" dirty="0" smtClean="0"/>
              <a:t>Flagged 105 TCP connections for containing tainted privacy-sensitive information</a:t>
            </a:r>
          </a:p>
          <a:p>
            <a:pPr lvl="2"/>
            <a:r>
              <a:rPr lang="en-US" dirty="0" smtClean="0"/>
              <a:t>Leakage of device IMEI</a:t>
            </a:r>
          </a:p>
          <a:p>
            <a:pPr lvl="2"/>
            <a:r>
              <a:rPr lang="en-US" dirty="0" smtClean="0"/>
              <a:t>Leakage of device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926729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b="1" dirty="0"/>
              <a:t>Current research </a:t>
            </a:r>
            <a:r>
              <a:rPr lang="en-US" b="1" dirty="0" smtClean="0"/>
              <a:t>techniques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Taint Analysis</a:t>
            </a:r>
          </a:p>
          <a:p>
            <a:pPr lvl="1"/>
            <a:r>
              <a:rPr lang="en-US" dirty="0" smtClean="0"/>
              <a:t>Mechanism for identifying data flows in an application</a:t>
            </a:r>
          </a:p>
          <a:p>
            <a:r>
              <a:rPr lang="en-US" dirty="0" smtClean="0"/>
              <a:t>Concepts:</a:t>
            </a:r>
          </a:p>
          <a:p>
            <a:pPr lvl="1"/>
            <a:r>
              <a:rPr lang="en-US" dirty="0" smtClean="0"/>
              <a:t>Basic Blocks</a:t>
            </a:r>
            <a:endParaRPr lang="en-US" dirty="0"/>
          </a:p>
          <a:p>
            <a:pPr lvl="1"/>
            <a:r>
              <a:rPr lang="en-US" dirty="0" smtClean="0"/>
              <a:t>Control Flow Graphs</a:t>
            </a:r>
          </a:p>
          <a:p>
            <a:pPr lvl="1"/>
            <a:r>
              <a:rPr lang="en-US" dirty="0" smtClean="0"/>
              <a:t>Call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instructions executed consecutively</a:t>
            </a:r>
          </a:p>
          <a:p>
            <a:pPr lvl="1"/>
            <a:r>
              <a:rPr lang="en-US" dirty="0" smtClean="0"/>
              <a:t>Only the first instruction can be reached from outside the block</a:t>
            </a:r>
          </a:p>
          <a:p>
            <a:pPr lvl="1"/>
            <a:r>
              <a:rPr lang="en-US" dirty="0" smtClean="0"/>
              <a:t>Only the last instruction may transition outside the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8050" y="2819400"/>
            <a:ext cx="2247900" cy="3124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y + z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z = t + i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y + z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z = t + i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mp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1 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3</a:t>
            </a:r>
          </a:p>
        </p:txBody>
      </p:sp>
      <p:sp>
        <p:nvSpPr>
          <p:cNvPr id="7" name="Freeform 6"/>
          <p:cNvSpPr/>
          <p:nvPr/>
        </p:nvSpPr>
        <p:spPr>
          <a:xfrm>
            <a:off x="2496828" y="3248140"/>
            <a:ext cx="1035586" cy="1872867"/>
          </a:xfrm>
          <a:custGeom>
            <a:avLst/>
            <a:gdLst>
              <a:gd name="connsiteX0" fmla="*/ 1035586 w 1035586"/>
              <a:gd name="connsiteY0" fmla="*/ 1872867 h 1872867"/>
              <a:gd name="connsiteX1" fmla="*/ 0 w 1035586"/>
              <a:gd name="connsiteY1" fmla="*/ 903383 h 1872867"/>
              <a:gd name="connsiteX2" fmla="*/ 1035586 w 1035586"/>
              <a:gd name="connsiteY2" fmla="*/ 0 h 18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586" h="1872867">
                <a:moveTo>
                  <a:pt x="1035586" y="1872867"/>
                </a:moveTo>
                <a:cubicBezTo>
                  <a:pt x="517793" y="1544197"/>
                  <a:pt x="0" y="1215527"/>
                  <a:pt x="0" y="903383"/>
                </a:cubicBezTo>
                <a:cubicBezTo>
                  <a:pt x="0" y="591239"/>
                  <a:pt x="517793" y="295619"/>
                  <a:pt x="1035586" y="0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96828" y="4184573"/>
            <a:ext cx="1035586" cy="1422094"/>
          </a:xfrm>
          <a:custGeom>
            <a:avLst/>
            <a:gdLst>
              <a:gd name="connsiteX0" fmla="*/ 1035586 w 1035586"/>
              <a:gd name="connsiteY0" fmla="*/ 1872867 h 1872867"/>
              <a:gd name="connsiteX1" fmla="*/ 0 w 1035586"/>
              <a:gd name="connsiteY1" fmla="*/ 903383 h 1872867"/>
              <a:gd name="connsiteX2" fmla="*/ 1035586 w 1035586"/>
              <a:gd name="connsiteY2" fmla="*/ 0 h 18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586" h="1872867">
                <a:moveTo>
                  <a:pt x="1035586" y="1872867"/>
                </a:moveTo>
                <a:cubicBezTo>
                  <a:pt x="517793" y="1544197"/>
                  <a:pt x="0" y="1215527"/>
                  <a:pt x="0" y="903383"/>
                </a:cubicBezTo>
                <a:cubicBezTo>
                  <a:pt x="0" y="591239"/>
                  <a:pt x="517793" y="295619"/>
                  <a:pt x="1035586" y="0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8050" y="5336061"/>
            <a:ext cx="2258786" cy="67763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050" y="3904924"/>
            <a:ext cx="2258786" cy="67763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06836" y="2819400"/>
            <a:ext cx="2534301" cy="3124200"/>
            <a:chOff x="6446965" y="3581400"/>
            <a:chExt cx="2534301" cy="3124200"/>
          </a:xfrm>
        </p:grpSpPr>
        <p:sp>
          <p:nvSpPr>
            <p:cNvPr id="12" name="Right Brace 11"/>
            <p:cNvSpPr/>
            <p:nvPr/>
          </p:nvSpPr>
          <p:spPr>
            <a:xfrm>
              <a:off x="6446965" y="3581400"/>
              <a:ext cx="533400" cy="3124200"/>
            </a:xfrm>
            <a:prstGeom prst="rightBrace">
              <a:avLst>
                <a:gd name="adj1" fmla="val 8333"/>
                <a:gd name="adj2" fmla="val 50705"/>
              </a:avLst>
            </a:prstGeom>
            <a:ln w="28575" cap="rnd" cmpd="sng">
              <a:solidFill>
                <a:schemeClr val="accent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8801" y="4958834"/>
              <a:ext cx="17424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3 basic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4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vertex is a basic block</a:t>
            </a:r>
          </a:p>
          <a:p>
            <a:r>
              <a:rPr lang="en-US" dirty="0" smtClean="0"/>
              <a:t>There is an edge between two vertexes if there may be a transfer of control between the blocks</a:t>
            </a:r>
          </a:p>
          <a:p>
            <a:r>
              <a:rPr lang="en-US" dirty="0" smtClean="0"/>
              <a:t>Typically limited to a single function or procedure (</a:t>
            </a:r>
            <a:r>
              <a:rPr lang="en-US" dirty="0" err="1" smtClean="0"/>
              <a:t>intraprocedural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10154" y="5394591"/>
            <a:ext cx="3048000" cy="490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154" y="3048000"/>
            <a:ext cx="3048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0154" y="4623411"/>
            <a:ext cx="3048000" cy="490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0154" y="3852231"/>
            <a:ext cx="3048000" cy="490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0154" y="3048000"/>
            <a:ext cx="3581400" cy="3248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a 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readline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x = 0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if (a &gt; 5) {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t = “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x = 42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else {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t = “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lte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x = 7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print(“input was ” +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t + “ 5”)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82154" y="3048000"/>
            <a:ext cx="2514600" cy="762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 = 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readline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 (a &gt; 5)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2154" y="5541941"/>
            <a:ext cx="2514600" cy="3429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print( … 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10400" y="4409270"/>
            <a:ext cx="12954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 = “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lte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”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81600" y="4409270"/>
            <a:ext cx="12954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 = “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gt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”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42</a:t>
            </a:r>
          </a:p>
        </p:txBody>
      </p:sp>
      <p:cxnSp>
        <p:nvCxnSpPr>
          <p:cNvPr id="23" name="Straight Arrow Connector 22"/>
          <p:cNvCxnSpPr>
            <a:stCxn id="19" idx="2"/>
            <a:endCxn id="22" idx="0"/>
          </p:cNvCxnSpPr>
          <p:nvPr/>
        </p:nvCxnSpPr>
        <p:spPr>
          <a:xfrm flipH="1">
            <a:off x="5829300" y="3810000"/>
            <a:ext cx="910154" cy="59927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1" idx="0"/>
          </p:cNvCxnSpPr>
          <p:nvPr/>
        </p:nvCxnSpPr>
        <p:spPr>
          <a:xfrm>
            <a:off x="6739454" y="3810000"/>
            <a:ext cx="918646" cy="59927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0" idx="0"/>
          </p:cNvCxnSpPr>
          <p:nvPr/>
        </p:nvCxnSpPr>
        <p:spPr>
          <a:xfrm flipH="1">
            <a:off x="6739454" y="4942670"/>
            <a:ext cx="918646" cy="59927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0" idx="0"/>
          </p:cNvCxnSpPr>
          <p:nvPr/>
        </p:nvCxnSpPr>
        <p:spPr>
          <a:xfrm>
            <a:off x="5829300" y="4942670"/>
            <a:ext cx="910154" cy="59927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is a function</a:t>
            </a:r>
          </a:p>
          <a:p>
            <a:r>
              <a:rPr lang="en-US" dirty="0" smtClean="0"/>
              <a:t>There is an edge between nodes if a function calls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0647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orange()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green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20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red();</a:t>
            </a:r>
            <a:b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8411" y="2774853"/>
            <a:ext cx="1747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red()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green()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green();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orange();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83348" y="5429478"/>
            <a:ext cx="1576457" cy="83193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66119" y="5429478"/>
            <a:ext cx="1576457" cy="8319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ed</a:t>
            </a:r>
          </a:p>
        </p:txBody>
      </p:sp>
      <p:sp>
        <p:nvSpPr>
          <p:cNvPr id="32" name="Freeform 31"/>
          <p:cNvSpPr/>
          <p:nvPr/>
        </p:nvSpPr>
        <p:spPr>
          <a:xfrm>
            <a:off x="2249603" y="5072580"/>
            <a:ext cx="1515536" cy="358736"/>
          </a:xfrm>
          <a:custGeom>
            <a:avLst/>
            <a:gdLst>
              <a:gd name="connsiteX0" fmla="*/ 0 w 2633032"/>
              <a:gd name="connsiteY0" fmla="*/ 517793 h 517793"/>
              <a:gd name="connsiteX1" fmla="*/ 1322024 w 2633032"/>
              <a:gd name="connsiteY1" fmla="*/ 0 h 517793"/>
              <a:gd name="connsiteX2" fmla="*/ 2633032 w 2633032"/>
              <a:gd name="connsiteY2" fmla="*/ 517793 h 51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3032" h="517793">
                <a:moveTo>
                  <a:pt x="0" y="517793"/>
                </a:moveTo>
                <a:cubicBezTo>
                  <a:pt x="441592" y="258896"/>
                  <a:pt x="883185" y="0"/>
                  <a:pt x="1322024" y="0"/>
                </a:cubicBezTo>
                <a:cubicBezTo>
                  <a:pt x="1760863" y="0"/>
                  <a:pt x="2196947" y="258896"/>
                  <a:pt x="2633032" y="517793"/>
                </a:cubicBezTo>
              </a:path>
            </a:pathLst>
          </a:cu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126996" y="5451371"/>
            <a:ext cx="1576457" cy="83193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reen</a:t>
            </a:r>
          </a:p>
        </p:txBody>
      </p:sp>
      <p:sp>
        <p:nvSpPr>
          <p:cNvPr id="34" name="Arc 33"/>
          <p:cNvSpPr/>
          <p:nvPr/>
        </p:nvSpPr>
        <p:spPr>
          <a:xfrm>
            <a:off x="7246253" y="4974116"/>
            <a:ext cx="914400" cy="914400"/>
          </a:xfrm>
          <a:prstGeom prst="arc">
            <a:avLst>
              <a:gd name="adj1" fmla="val 10755932"/>
              <a:gd name="adj2" fmla="val 5551564"/>
            </a:avLst>
          </a:prstGeom>
          <a:ln w="28575" cap="rnd" cmpd="sng">
            <a:solidFill>
              <a:schemeClr val="accent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67693" y="6257581"/>
            <a:ext cx="4472848" cy="396727"/>
          </a:xfrm>
          <a:custGeom>
            <a:avLst/>
            <a:gdLst>
              <a:gd name="connsiteX0" fmla="*/ 4472848 w 4472848"/>
              <a:gd name="connsiteY0" fmla="*/ 33050 h 396727"/>
              <a:gd name="connsiteX1" fmla="*/ 2082188 w 4472848"/>
              <a:gd name="connsiteY1" fmla="*/ 396607 h 396727"/>
              <a:gd name="connsiteX2" fmla="*/ 0 w 4472848"/>
              <a:gd name="connsiteY2" fmla="*/ 0 h 39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2848" h="396727">
                <a:moveTo>
                  <a:pt x="4472848" y="33050"/>
                </a:moveTo>
                <a:cubicBezTo>
                  <a:pt x="3650255" y="217582"/>
                  <a:pt x="2827663" y="402115"/>
                  <a:pt x="2082188" y="396607"/>
                </a:cubicBezTo>
                <a:cubicBezTo>
                  <a:pt x="1336713" y="391099"/>
                  <a:pt x="668356" y="195549"/>
                  <a:pt x="0" y="0"/>
                </a:cubicBezTo>
              </a:path>
            </a:pathLst>
          </a:cu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15153" y="4538927"/>
            <a:ext cx="4594034" cy="914422"/>
          </a:xfrm>
          <a:custGeom>
            <a:avLst/>
            <a:gdLst>
              <a:gd name="connsiteX0" fmla="*/ 0 w 4594034"/>
              <a:gd name="connsiteY0" fmla="*/ 892389 h 914422"/>
              <a:gd name="connsiteX1" fmla="*/ 1806767 w 4594034"/>
              <a:gd name="connsiteY1" fmla="*/ 22 h 914422"/>
              <a:gd name="connsiteX2" fmla="*/ 4594034 w 4594034"/>
              <a:gd name="connsiteY2" fmla="*/ 914422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4034" h="914422">
                <a:moveTo>
                  <a:pt x="0" y="892389"/>
                </a:moveTo>
                <a:cubicBezTo>
                  <a:pt x="520547" y="444369"/>
                  <a:pt x="1041095" y="-3650"/>
                  <a:pt x="1806767" y="22"/>
                </a:cubicBezTo>
                <a:cubicBezTo>
                  <a:pt x="2572439" y="3694"/>
                  <a:pt x="3583236" y="459058"/>
                  <a:pt x="4594034" y="914422"/>
                </a:cubicBezTo>
              </a:path>
            </a:pathLst>
          </a:cu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19647" y="343657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19647" y="373871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257457" y="343657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257457" y="373616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Technique or identifying movement of data in an application</a:t>
            </a:r>
          </a:p>
          <a:p>
            <a:pPr lvl="1"/>
            <a:r>
              <a:rPr lang="en-US" dirty="0" smtClean="0"/>
              <a:t>Sources: Originations of privacy sensitive information, e.g. address book API</a:t>
            </a:r>
          </a:p>
          <a:p>
            <a:pPr lvl="1"/>
            <a:r>
              <a:rPr lang="en-US" dirty="0" smtClean="0"/>
              <a:t>Sinks: Destinations of network communication, e.g. socket API</a:t>
            </a:r>
          </a:p>
          <a:p>
            <a:r>
              <a:rPr lang="en-US" dirty="0" smtClean="0"/>
              <a:t>Determine what flows occur between sources and sinks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Object-oriented languages encapsulate data as objects in memory</a:t>
            </a:r>
          </a:p>
          <a:p>
            <a:pPr lvl="1"/>
            <a:r>
              <a:rPr lang="en-US" dirty="0" smtClean="0"/>
              <a:t>Callbacks and local functions are used to transfer data</a:t>
            </a:r>
          </a:p>
          <a:p>
            <a:pPr lvl="1"/>
            <a:r>
              <a:rPr lang="en-US" dirty="0" smtClean="0"/>
              <a:t>Need to perform and propagate type recovery</a:t>
            </a:r>
          </a:p>
          <a:p>
            <a:r>
              <a:rPr lang="en-US" dirty="0" smtClean="0"/>
              <a:t>Class hierarchy</a:t>
            </a:r>
          </a:p>
          <a:p>
            <a:pPr lvl="1"/>
            <a:r>
              <a:rPr lang="en-US" dirty="0" smtClean="0"/>
              <a:t>Determine relationships between parent and child classes</a:t>
            </a:r>
          </a:p>
          <a:p>
            <a:pPr lvl="1"/>
            <a:r>
              <a:rPr lang="en-US" dirty="0" smtClean="0"/>
              <a:t>Identify overridden and virtual functions</a:t>
            </a:r>
          </a:p>
          <a:p>
            <a:r>
              <a:rPr lang="en-US" dirty="0" smtClean="0"/>
              <a:t>Handle dynamic object introspection</a:t>
            </a:r>
          </a:p>
          <a:p>
            <a:pPr lvl="1"/>
            <a:r>
              <a:rPr lang="en-US" dirty="0" smtClean="0"/>
              <a:t>e.g.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191" r="11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Backward/Forward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all instructions that may influence a given variable</a:t>
            </a:r>
          </a:p>
          <a:p>
            <a:pPr lvl="1"/>
            <a:r>
              <a:rPr lang="en-US" dirty="0" smtClean="0"/>
              <a:t>Program point</a:t>
            </a:r>
          </a:p>
          <a:p>
            <a:pPr lvl="1"/>
            <a:r>
              <a:rPr lang="en-US" dirty="0" smtClean="0"/>
              <a:t>Variable</a:t>
            </a:r>
          </a:p>
          <a:p>
            <a:r>
              <a:rPr lang="en-US" dirty="0" smtClean="0"/>
              <a:t>Can be performed in both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Backward/Forward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y, z;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 = 5 + 2 * 6;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=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getchar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z = 8 + 10 % 3;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y = x + z * 5;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(z &gt; 9) 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 = 2 * z + 1;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 = 4 * z - 1;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= 10 * y + 3;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foo(x);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sources of data that is used in cryptographic API’s</a:t>
            </a:r>
          </a:p>
          <a:p>
            <a:pPr lvl="1"/>
            <a:r>
              <a:rPr lang="en-US" dirty="0" smtClean="0"/>
              <a:t>Constant values</a:t>
            </a:r>
          </a:p>
          <a:p>
            <a:pPr lvl="1"/>
            <a:r>
              <a:rPr lang="en-US" dirty="0" smtClean="0"/>
              <a:t>Uninitialized data</a:t>
            </a:r>
          </a:p>
          <a:p>
            <a:r>
              <a:rPr lang="en-US" dirty="0" smtClean="0"/>
              <a:t>Identify sinks of data that originate from user data</a:t>
            </a:r>
          </a:p>
          <a:p>
            <a:pPr lvl="1"/>
            <a:r>
              <a:rPr lang="en-US" dirty="0" smtClean="0"/>
              <a:t>Address book</a:t>
            </a:r>
          </a:p>
          <a:p>
            <a:pPr lvl="1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IMEI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Resource-limited devices</a:t>
            </a:r>
          </a:p>
          <a:p>
            <a:pPr lvl="1"/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Event-driven programming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State transitions via callbacks</a:t>
            </a:r>
          </a:p>
          <a:p>
            <a:r>
              <a:rPr lang="en-US" dirty="0" smtClean="0"/>
              <a:t>Well-defined interfaces</a:t>
            </a:r>
          </a:p>
          <a:p>
            <a:pPr lvl="1"/>
            <a:r>
              <a:rPr lang="en-US" dirty="0" smtClean="0"/>
              <a:t>Application lifecycle</a:t>
            </a:r>
          </a:p>
          <a:p>
            <a:pPr lvl="1"/>
            <a:r>
              <a:rPr lang="en-US" dirty="0" smtClean="0"/>
              <a:t>Access to user data</a:t>
            </a:r>
          </a:p>
          <a:p>
            <a:r>
              <a:rPr lang="en-US" dirty="0" smtClean="0"/>
              <a:t>Centralized software distribution</a:t>
            </a:r>
          </a:p>
          <a:p>
            <a:pPr lvl="1"/>
            <a:r>
              <a:rPr lang="en-US" dirty="0" smtClean="0"/>
              <a:t>Can only download applications from a single source</a:t>
            </a:r>
          </a:p>
          <a:p>
            <a:pPr lvl="1"/>
            <a:r>
              <a:rPr lang="en-US" dirty="0" smtClean="0"/>
              <a:t>Vendor takes responsibility for filtering content</a:t>
            </a:r>
          </a:p>
        </p:txBody>
      </p:sp>
    </p:spTree>
    <p:extLst>
      <p:ext uri="{BB962C8B-B14F-4D97-AF65-F5344CB8AC3E}">
        <p14:creationId xmlns:p14="http://schemas.microsoft.com/office/powerpoint/2010/main" val="122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(Nexus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237" y="1371600"/>
            <a:ext cx="7741525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4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5|8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64|5.5|18.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10792</TotalTime>
  <Words>2250</Words>
  <Application>Microsoft Office PowerPoint</Application>
  <PresentationFormat>On-screen Show (4:3)</PresentationFormat>
  <Paragraphs>559</Paragraphs>
  <Slides>65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Cambria</vt:lpstr>
      <vt:lpstr>Consolas</vt:lpstr>
      <vt:lpstr>Courier New</vt:lpstr>
      <vt:lpstr>template</vt:lpstr>
      <vt:lpstr>Introduction to Mobile Security</vt:lpstr>
      <vt:lpstr>Goals</vt:lpstr>
      <vt:lpstr>Processor Architecture</vt:lpstr>
      <vt:lpstr>Device Capabilities</vt:lpstr>
      <vt:lpstr>Malware Types</vt:lpstr>
      <vt:lpstr>Operating Systems</vt:lpstr>
      <vt:lpstr>Software Ecosystem</vt:lpstr>
      <vt:lpstr>Overview</vt:lpstr>
      <vt:lpstr>Block Diagram (Nexus 5)</vt:lpstr>
      <vt:lpstr>Block Diagram (Baseband)</vt:lpstr>
      <vt:lpstr>Baseband Processor</vt:lpstr>
      <vt:lpstr>Boot Process</vt:lpstr>
      <vt:lpstr>ARM TrustZone</vt:lpstr>
      <vt:lpstr>ARM TrustZone</vt:lpstr>
      <vt:lpstr>ARM TrustZone</vt:lpstr>
      <vt:lpstr>Case Studies</vt:lpstr>
      <vt:lpstr>Overview</vt:lpstr>
      <vt:lpstr>Introduction: Android</vt:lpstr>
      <vt:lpstr>Version History</vt:lpstr>
      <vt:lpstr>Security Model</vt:lpstr>
      <vt:lpstr>Architecture: Android</vt:lpstr>
      <vt:lpstr>Safety Enhancements</vt:lpstr>
      <vt:lpstr>Safety Enhancements</vt:lpstr>
      <vt:lpstr>Permission Model</vt:lpstr>
      <vt:lpstr>Permission Model</vt:lpstr>
      <vt:lpstr>Permission Model</vt:lpstr>
      <vt:lpstr>Permission Model</vt:lpstr>
      <vt:lpstr>Application Structure</vt:lpstr>
      <vt:lpstr>Application Structure</vt:lpstr>
      <vt:lpstr>Case Studies</vt:lpstr>
      <vt:lpstr>Introduction: iOS</vt:lpstr>
      <vt:lpstr>Security Model</vt:lpstr>
      <vt:lpstr>Architecture: iOS</vt:lpstr>
      <vt:lpstr>Application Structure</vt:lpstr>
      <vt:lpstr>Application Approvals</vt:lpstr>
      <vt:lpstr>Enterprise Provisioning</vt:lpstr>
      <vt:lpstr>Case Studies</vt:lpstr>
      <vt:lpstr>Overview</vt:lpstr>
      <vt:lpstr>Common Problems</vt:lpstr>
      <vt:lpstr>Cryptographic Misuse</vt:lpstr>
      <vt:lpstr>Cryptographic Misuse</vt:lpstr>
      <vt:lpstr>Case Study</vt:lpstr>
      <vt:lpstr>Password Manager (2010)</vt:lpstr>
      <vt:lpstr>Password Manager (+6 days)</vt:lpstr>
      <vt:lpstr>Password Manager (+2yrs, 5mo)</vt:lpstr>
      <vt:lpstr>Password Manager (key)</vt:lpstr>
      <vt:lpstr>Developer Education</vt:lpstr>
      <vt:lpstr>PowerPoint Presentation</vt:lpstr>
      <vt:lpstr>Case Study</vt:lpstr>
      <vt:lpstr>Overview</vt:lpstr>
      <vt:lpstr>Program Analysis</vt:lpstr>
      <vt:lpstr>Basic Block</vt:lpstr>
      <vt:lpstr>Basic Block</vt:lpstr>
      <vt:lpstr>Control Flow Graph</vt:lpstr>
      <vt:lpstr>Control Flow Graph</vt:lpstr>
      <vt:lpstr>Call Graph</vt:lpstr>
      <vt:lpstr>Call Graph</vt:lpstr>
      <vt:lpstr>Taint Analysis</vt:lpstr>
      <vt:lpstr>Challenges</vt:lpstr>
      <vt:lpstr>Backward/Forward Slicing</vt:lpstr>
      <vt:lpstr>Backward/Forward Slicing</vt:lpstr>
      <vt:lpstr>Usage</vt:lpstr>
      <vt:lpstr>Conclusion</vt:lpstr>
      <vt:lpstr>PowerPoint Presentation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Security Presentation</dc:title>
  <dc:creator>Dominic</dc:creator>
  <cp:lastModifiedBy>Abhinandan kumar</cp:lastModifiedBy>
  <cp:revision>4938</cp:revision>
  <dcterms:created xsi:type="dcterms:W3CDTF">2011-11-02T18:57:24Z</dcterms:created>
  <dcterms:modified xsi:type="dcterms:W3CDTF">2019-04-20T18:40:30Z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