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9"/>
  </p:notesMasterIdLst>
  <p:sldIdLst>
    <p:sldId id="336" r:id="rId3"/>
    <p:sldId id="408" r:id="rId4"/>
    <p:sldId id="388" r:id="rId5"/>
    <p:sldId id="409" r:id="rId6"/>
    <p:sldId id="386" r:id="rId7"/>
    <p:sldId id="393" r:id="rId8"/>
    <p:sldId id="392" r:id="rId9"/>
    <p:sldId id="406" r:id="rId10"/>
    <p:sldId id="410" r:id="rId11"/>
    <p:sldId id="390" r:id="rId12"/>
    <p:sldId id="405" r:id="rId13"/>
    <p:sldId id="395" r:id="rId14"/>
    <p:sldId id="411" r:id="rId15"/>
    <p:sldId id="412" r:id="rId16"/>
    <p:sldId id="403" r:id="rId17"/>
    <p:sldId id="37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4242" autoAdjust="0"/>
  </p:normalViewPr>
  <p:slideViewPr>
    <p:cSldViewPr snapToGrid="0">
      <p:cViewPr varScale="1">
        <p:scale>
          <a:sx n="84" d="100"/>
          <a:sy n="84" d="100"/>
        </p:scale>
        <p:origin x="81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7C443-1AEC-4297-8CE2-A30BE3BFCD7D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75AF4-5616-493D-956A-14F4743679D9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99525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81693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25421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702345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436284" y="4053702"/>
            <a:ext cx="7349067" cy="276999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 bwMode="gray">
          <a:xfrm>
            <a:off x="2436284" y="2184400"/>
            <a:ext cx="7349067" cy="1231106"/>
          </a:xfrm>
        </p:spPr>
        <p:txBody>
          <a:bodyPr wrap="square">
            <a:spAutoFit/>
          </a:bodyPr>
          <a:lstStyle>
            <a:lvl1pPr algn="l">
              <a:defRPr sz="40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2140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88090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83934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1969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82261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62703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48112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44791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9810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F50BD-B055-4969-92A3-872CDBBE858F}" type="datetimeFigureOut">
              <a:rPr lang="en-IN" smtClean="0"/>
              <a:pPr/>
              <a:t>24-03-2019</a:t>
            </a:fld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838A1-4E1F-4DAE-9D8D-F95A0FB22B4E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73153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602" y="2903065"/>
            <a:ext cx="7349067" cy="923330"/>
          </a:xfrm>
        </p:spPr>
        <p:txBody>
          <a:bodyPr/>
          <a:lstStyle/>
          <a:p>
            <a:pPr algn="ctr"/>
            <a:r>
              <a:rPr lang="en-IN" sz="6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IPv6 </a:t>
            </a:r>
          </a:p>
        </p:txBody>
      </p:sp>
    </p:spTree>
    <p:extLst>
      <p:ext uri="{BB962C8B-B14F-4D97-AF65-F5344CB8AC3E}">
        <p14:creationId xmlns:p14="http://schemas.microsoft.com/office/powerpoint/2010/main" val="3293377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194" y="1555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194" y="1296538"/>
            <a:ext cx="1198821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dirty="0">
                <a:solidFill>
                  <a:prstClr val="black"/>
                </a:solidFill>
              </a:rPr>
              <a:t>2.</a:t>
            </a:r>
            <a:r>
              <a:rPr lang="en-US" b="1" u="sng" dirty="0">
                <a:solidFill>
                  <a:prstClr val="black"/>
                </a:solidFill>
              </a:rPr>
              <a:t>Link-Local Address-</a:t>
            </a:r>
            <a:endParaRPr lang="en-US" dirty="0">
              <a:solidFill>
                <a:prstClr val="black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Every PC by default has an IPv6 Link-Local address starting with FE80 . We can see it by typing command 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b="1" dirty="0">
                <a:solidFill>
                  <a:prstClr val="black"/>
                </a:solidFill>
              </a:rPr>
              <a:t>ipconfig /all </a:t>
            </a:r>
            <a:r>
              <a:rPr lang="en-US" dirty="0">
                <a:solidFill>
                  <a:prstClr val="black"/>
                </a:solidFill>
              </a:rPr>
              <a:t>in cmd.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Link-Local address is only Locally significant means it can be used to communicate on a single Broadcast segment only.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FE80:0000:0000:0000:0000:0000:0000:0000/10 to FEBF:FFFF:FFFF:FFFF:FFFF:FFFF:FFFF:FFFF/10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078" y="3818530"/>
            <a:ext cx="8529332" cy="17770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98546" y="5076967"/>
            <a:ext cx="7246961" cy="191069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426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194" y="1555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194" y="1276573"/>
            <a:ext cx="1013053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3. </a:t>
            </a:r>
            <a:r>
              <a:rPr lang="en-US" b="1" u="sng" dirty="0"/>
              <a:t>Unique-Local Address-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This type of IPv6 address is globally unique, but it should be used in local communication. The</a:t>
            </a:r>
          </a:p>
          <a:p>
            <a:pPr lvl="1"/>
            <a:r>
              <a:rPr lang="en-US" dirty="0"/>
              <a:t>      second half of this address contain Interface ID and the first half is divided among Prefix, Local Bit,</a:t>
            </a:r>
          </a:p>
          <a:p>
            <a:pPr lvl="1"/>
            <a:r>
              <a:rPr lang="en-US" dirty="0"/>
              <a:t>      Global ID and Subnet ID.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Prefix is always set to 1111 110. Therefore a Unique local address will always starts with FD or FC</a:t>
            </a:r>
          </a:p>
          <a:p>
            <a:pPr lvl="1"/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FC00:0000:0000:0000:0000:0000:0000:0000/7 to FDFF:FFFF:FFFF:FFFF:FFFF:FFFF:FFFF:FFFF/7</a:t>
            </a:r>
          </a:p>
          <a:p>
            <a:pPr lvl="1"/>
            <a:r>
              <a:rPr lang="en-US" dirty="0"/>
              <a:t>	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982" y="4580917"/>
            <a:ext cx="7991475" cy="172402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2115404" y="4570951"/>
            <a:ext cx="477672" cy="37929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2354240" y="4026090"/>
            <a:ext cx="0" cy="5230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27498" y="4599023"/>
            <a:ext cx="30168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1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3036682" y="4927411"/>
            <a:ext cx="0" cy="231442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2593076" y="4570951"/>
            <a:ext cx="636108" cy="3792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2911130" y="4121624"/>
            <a:ext cx="0" cy="4275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12014" y="3705516"/>
            <a:ext cx="96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   </a:t>
            </a:r>
            <a:r>
              <a:rPr lang="en-US" b="1" dirty="0"/>
              <a:t>F      D</a:t>
            </a:r>
          </a:p>
        </p:txBody>
      </p:sp>
    </p:spTree>
    <p:extLst>
      <p:ext uri="{BB962C8B-B14F-4D97-AF65-F5344CB8AC3E}">
        <p14:creationId xmlns:p14="http://schemas.microsoft.com/office/powerpoint/2010/main" val="3738490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194" y="1555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925" y="1342942"/>
            <a:ext cx="115523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4. </a:t>
            </a:r>
            <a:r>
              <a:rPr lang="en-US" b="1" u="sng" dirty="0"/>
              <a:t>Global Unicast Address-</a:t>
            </a: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This type of address is Globally routable over the internet just like Public IPv4 Address.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Global Routing Prefix: The most significant 48-bits are designated as Global Routing Prefix which is</a:t>
            </a:r>
          </a:p>
          <a:p>
            <a:pPr lvl="1"/>
            <a:r>
              <a:rPr lang="en-US" dirty="0"/>
              <a:t>      assigned to specific autonomous system. 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The three most significant bits of Global Routing Prefix is always set to 001 &amp; 4</a:t>
            </a:r>
            <a:r>
              <a:rPr lang="en-US" baseline="30000" dirty="0"/>
              <a:t>th</a:t>
            </a:r>
            <a:r>
              <a:rPr lang="en-US" dirty="0"/>
              <a:t> bit can be 0 or 1.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There a IPv6 public IP will always starts with 2 or 3.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2000:0000:0000:0000:0000:0000:0000:0000/3 to 3FFF:FFFF:FFFF:FFFF:FFFF:FFFF:FFFF:FFFF/3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152" y="4731841"/>
            <a:ext cx="6134100" cy="1104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42448" y="3598093"/>
            <a:ext cx="52693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Binary format   </a:t>
            </a:r>
            <a:r>
              <a:rPr lang="en-US" dirty="0">
                <a:solidFill>
                  <a:srgbClr val="0070C0"/>
                </a:solidFill>
              </a:rPr>
              <a:t>001</a:t>
            </a:r>
            <a:r>
              <a:rPr lang="en-US" u="sng" dirty="0">
                <a:solidFill>
                  <a:srgbClr val="FF0000"/>
                </a:solidFill>
              </a:rPr>
              <a:t>0</a:t>
            </a:r>
            <a:r>
              <a:rPr lang="en-US" dirty="0"/>
              <a:t>			</a:t>
            </a:r>
            <a:r>
              <a:rPr lang="en-US" dirty="0">
                <a:solidFill>
                  <a:srgbClr val="0070C0"/>
                </a:solidFill>
              </a:rPr>
              <a:t>001</a:t>
            </a:r>
            <a:r>
              <a:rPr lang="en-US" u="sng" dirty="0">
                <a:solidFill>
                  <a:srgbClr val="FF0000"/>
                </a:solidFill>
              </a:rPr>
              <a:t>1</a:t>
            </a:r>
          </a:p>
          <a:p>
            <a:endParaRPr lang="en-US" u="sng" dirty="0">
              <a:solidFill>
                <a:srgbClr val="FF0000"/>
              </a:solidFill>
            </a:endParaRPr>
          </a:p>
          <a:p>
            <a:r>
              <a:rPr lang="en-US" dirty="0"/>
              <a:t>Hex. Format        2				     3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507474" y="3889613"/>
            <a:ext cx="27295" cy="3002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769289" y="3889613"/>
            <a:ext cx="54591" cy="3002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8225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194" y="1555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925" y="1342942"/>
            <a:ext cx="1155234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2800" b="1" dirty="0"/>
              <a:t>Static Routing in IPv6</a:t>
            </a:r>
          </a:p>
          <a:p>
            <a:endParaRPr lang="en-US" sz="2800" b="1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Unchanged from IPv4</a:t>
            </a:r>
          </a:p>
          <a:p>
            <a:pPr lvl="1"/>
            <a:r>
              <a:rPr lang="en-US" dirty="0"/>
              <a:t>           Default route is now ::/0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dirty="0"/>
              <a:t>Cisco IOS Static Routing Example:</a:t>
            </a:r>
          </a:p>
          <a:p>
            <a:pPr lvl="1"/>
            <a:endParaRPr lang="en-US" dirty="0"/>
          </a:p>
          <a:p>
            <a:pPr lvl="1"/>
            <a:r>
              <a:rPr lang="en-US" b="1" dirty="0">
                <a:solidFill>
                  <a:schemeClr val="accent2"/>
                </a:solidFill>
              </a:rPr>
              <a:t>ipv6 route 2001:db8::/64 2001:db8:0:CC::1 110</a:t>
            </a:r>
          </a:p>
          <a:p>
            <a:pPr lvl="1"/>
            <a:endParaRPr lang="en-US" b="1" dirty="0">
              <a:solidFill>
                <a:schemeClr val="accent2"/>
              </a:solidFill>
            </a:endParaRPr>
          </a:p>
          <a:p>
            <a:pPr lvl="1"/>
            <a:r>
              <a:rPr lang="en-US" dirty="0"/>
              <a:t>Routes packets for network 2001:db8::/64 to a networking device at 2001:db8:0:CC::1 with an administrative distance of 110.</a:t>
            </a:r>
          </a:p>
          <a:p>
            <a:pPr lvl="1"/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4004" y="668363"/>
            <a:ext cx="6836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prstClr val="black"/>
                </a:solidFill>
                <a:cs typeface="Calibri" panose="020F0502020204030204" pitchFamily="34" charset="0"/>
              </a:rPr>
              <a:t>Routing Protocols</a:t>
            </a:r>
          </a:p>
        </p:txBody>
      </p:sp>
    </p:spTree>
    <p:extLst>
      <p:ext uri="{BB962C8B-B14F-4D97-AF65-F5344CB8AC3E}">
        <p14:creationId xmlns:p14="http://schemas.microsoft.com/office/powerpoint/2010/main" val="350397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194" y="1555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925" y="1342942"/>
            <a:ext cx="1155234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2.   Dynamic Routing Protocols in IPv6</a:t>
            </a:r>
          </a:p>
          <a:p>
            <a:endParaRPr lang="en-US" sz="2800" b="1" dirty="0"/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Dynamic Routing in IPv6 is unchanged from IPv4:</a:t>
            </a:r>
          </a:p>
          <a:p>
            <a:pPr lvl="1"/>
            <a:endParaRPr lang="en-US" dirty="0"/>
          </a:p>
          <a:p>
            <a:pPr marL="742950" lvl="1" indent="-285750">
              <a:buFont typeface="Wingdings" pitchFamily="2" charset="2"/>
              <a:buChar char="q"/>
            </a:pPr>
            <a:r>
              <a:rPr lang="en-US" dirty="0"/>
              <a:t>  IPv6 has 2 types of routing protocols: IGP and EGP.</a:t>
            </a:r>
          </a:p>
          <a:p>
            <a:pPr marL="742950" lvl="1" indent="-285750">
              <a:buFont typeface="Wingdings" pitchFamily="2" charset="2"/>
              <a:buChar char="q"/>
            </a:pPr>
            <a:r>
              <a:rPr lang="en-US" dirty="0"/>
              <a:t>  IPv6 still uses the longest-prefix match routing</a:t>
            </a:r>
          </a:p>
          <a:p>
            <a:pPr lvl="1"/>
            <a:endParaRPr lang="en-US" dirty="0"/>
          </a:p>
          <a:p>
            <a:pPr marL="742950" lvl="1" indent="-285750">
              <a:buFont typeface="Wingdings" pitchFamily="2" charset="2"/>
              <a:buChar char="Ø"/>
            </a:pPr>
            <a:r>
              <a:rPr lang="en-US" b="1" dirty="0"/>
              <a:t>IGP</a:t>
            </a:r>
          </a:p>
          <a:p>
            <a:pPr marL="742950" lvl="1" indent="-285750">
              <a:buFont typeface="Wingdings" pitchFamily="2" charset="2"/>
              <a:buChar char="Ø"/>
            </a:pPr>
            <a:endParaRPr lang="en-US" b="1" dirty="0"/>
          </a:p>
          <a:p>
            <a:pPr marL="742950" lvl="1" indent="-285750">
              <a:buFont typeface="Wingdings" pitchFamily="2" charset="2"/>
              <a:buChar char="q"/>
            </a:pPr>
            <a:r>
              <a:rPr lang="en-US" dirty="0" err="1"/>
              <a:t>RIPng</a:t>
            </a:r>
            <a:r>
              <a:rPr lang="en-US" dirty="0"/>
              <a:t> (RFC 2080)</a:t>
            </a:r>
          </a:p>
          <a:p>
            <a:pPr marL="742950" lvl="1" indent="-285750">
              <a:buFont typeface="Wingdings" pitchFamily="2" charset="2"/>
              <a:buChar char="q"/>
            </a:pPr>
            <a:r>
              <a:rPr lang="en-US" dirty="0"/>
              <a:t>Cisco EIGRP for IPv6</a:t>
            </a:r>
          </a:p>
          <a:p>
            <a:pPr marL="742950" lvl="1" indent="-285750">
              <a:buFont typeface="Wingdings" pitchFamily="2" charset="2"/>
              <a:buChar char="q"/>
            </a:pPr>
            <a:r>
              <a:rPr lang="en-US" dirty="0"/>
              <a:t>OSPFv3 (RFC 5340)</a:t>
            </a:r>
          </a:p>
          <a:p>
            <a:pPr marL="742950" lvl="1" indent="-285750">
              <a:buFont typeface="Wingdings" pitchFamily="2" charset="2"/>
              <a:buChar char="q"/>
            </a:pPr>
            <a:r>
              <a:rPr lang="en-US" dirty="0"/>
              <a:t>Integrated IS-ISv6 (RFC 5308) </a:t>
            </a:r>
          </a:p>
          <a:p>
            <a:pPr lvl="1"/>
            <a:endParaRPr lang="en-US" b="1" dirty="0">
              <a:solidFill>
                <a:schemeClr val="accent2"/>
              </a:solidFill>
            </a:endParaRPr>
          </a:p>
          <a:p>
            <a:pPr marL="742950" lvl="1" indent="-285750">
              <a:buFont typeface="Wingdings" pitchFamily="2" charset="2"/>
              <a:buChar char="Ø"/>
            </a:pPr>
            <a:r>
              <a:rPr lang="en-US" b="1" dirty="0"/>
              <a:t>EGP</a:t>
            </a:r>
          </a:p>
          <a:p>
            <a:pPr lvl="1"/>
            <a:endParaRPr lang="en-US" b="1" dirty="0"/>
          </a:p>
          <a:p>
            <a:pPr marL="742950" lvl="1" indent="-285750">
              <a:buFont typeface="Wingdings" pitchFamily="2" charset="2"/>
              <a:buChar char="q"/>
            </a:pPr>
            <a:r>
              <a:rPr lang="en-US" dirty="0"/>
              <a:t>MP-BGP4 (RFC 4760 and RFC 2545)</a:t>
            </a:r>
          </a:p>
        </p:txBody>
      </p:sp>
    </p:spTree>
    <p:extLst>
      <p:ext uri="{BB962C8B-B14F-4D97-AF65-F5344CB8AC3E}">
        <p14:creationId xmlns:p14="http://schemas.microsoft.com/office/powerpoint/2010/main" val="3409763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946872" y="1280200"/>
            <a:ext cx="4372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IPv6 POC</a:t>
            </a:r>
            <a:endParaRPr lang="en-US" sz="4000" b="1" dirty="0">
              <a:cs typeface="Calibri" panose="020F0502020204030204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644229"/>
              </p:ext>
            </p:extLst>
          </p:nvPr>
        </p:nvGraphicFramePr>
        <p:xfrm>
          <a:off x="3145097" y="3251513"/>
          <a:ext cx="1976203" cy="1667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Worksheet" showAsIcon="1" r:id="rId3" imgW="914400" imgH="771480" progId="Excel.Sheet.12">
                  <p:embed/>
                </p:oleObj>
              </mc:Choice>
              <mc:Fallback>
                <p:oleObj name="Worksheet" showAsIcon="1" r:id="rId3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45097" y="3251513"/>
                        <a:ext cx="1976203" cy="1667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177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79714" y="3165231"/>
            <a:ext cx="6485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cs typeface="Calibri" panose="020F050202020403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42448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17732" y="776901"/>
            <a:ext cx="3133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cs typeface="Calibri" panose="020F0502020204030204" pitchFamily="34" charset="0"/>
              </a:rPr>
              <a:t>IPv6 Overview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1194" y="1555845"/>
            <a:ext cx="1114356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IPv6 is the sixth revision to the Internet Protocol and the successor to IPv4. IPv6 builds upon the functionality of IPv4,</a:t>
            </a:r>
          </a:p>
          <a:p>
            <a:r>
              <a:rPr lang="en-US" dirty="0"/>
              <a:t> providing improvements to addressing, configuration and maintenance, and security.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r>
              <a:rPr lang="en-US" dirty="0"/>
              <a:t>An ipv6 address is a 128 bit Hexadecimal number. Which is represented as 8 Groups/Blocks/</a:t>
            </a:r>
            <a:r>
              <a:rPr lang="en-US" dirty="0" err="1"/>
              <a:t>Hextets</a:t>
            </a:r>
            <a:r>
              <a:rPr lang="en-US" dirty="0"/>
              <a:t> of 16 bits each.</a:t>
            </a:r>
          </a:p>
          <a:p>
            <a:r>
              <a:rPr lang="en-US" dirty="0"/>
              <a:t>Each group is separated by ‘</a:t>
            </a:r>
            <a:r>
              <a:rPr lang="en-US" b="1" dirty="0"/>
              <a:t>:</a:t>
            </a:r>
            <a:r>
              <a:rPr lang="en-US" dirty="0"/>
              <a:t>’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	</a:t>
            </a:r>
          </a:p>
          <a:p>
            <a:r>
              <a:rPr lang="en-US" dirty="0"/>
              <a:t>For Example:-	2001:0DB8:00A2</a:t>
            </a:r>
            <a:r>
              <a:rPr lang="en-US" dirty="0">
                <a:sym typeface="Wingdings" panose="05000000000000000000" pitchFamily="2" charset="2"/>
              </a:rPr>
              <a:t>:0000:0000:1AB5:0000:BA2D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438508" y="4301446"/>
            <a:ext cx="2115403" cy="4513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54866" y="4301446"/>
            <a:ext cx="2183642" cy="451301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loud Callout 5"/>
          <p:cNvSpPr/>
          <p:nvPr/>
        </p:nvSpPr>
        <p:spPr>
          <a:xfrm>
            <a:off x="6553911" y="3482581"/>
            <a:ext cx="2511188" cy="997211"/>
          </a:xfrm>
          <a:prstGeom prst="cloudCallout">
            <a:avLst>
              <a:gd name="adj1" fmla="val -69684"/>
              <a:gd name="adj2" fmla="val 269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64 Bit Host ID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869618" y="3230564"/>
            <a:ext cx="2770495" cy="887099"/>
          </a:xfrm>
          <a:prstGeom prst="cloudCallout">
            <a:avLst>
              <a:gd name="adj1" fmla="val 33354"/>
              <a:gd name="adj2" fmla="val 6981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64 Bit Network ID</a:t>
            </a:r>
          </a:p>
        </p:txBody>
      </p:sp>
      <p:sp>
        <p:nvSpPr>
          <p:cNvPr id="8" name="Rectangle 7"/>
          <p:cNvSpPr/>
          <p:nvPr/>
        </p:nvSpPr>
        <p:spPr>
          <a:xfrm>
            <a:off x="4984418" y="4356038"/>
            <a:ext cx="491319" cy="342117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loud Callout 8"/>
          <p:cNvSpPr/>
          <p:nvPr/>
        </p:nvSpPr>
        <p:spPr>
          <a:xfrm>
            <a:off x="4445510" y="3144756"/>
            <a:ext cx="1651379" cy="723332"/>
          </a:xfrm>
          <a:prstGeom prst="cloudCallout">
            <a:avLst>
              <a:gd name="adj1" fmla="val -8122"/>
              <a:gd name="adj2" fmla="val 102392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16 Bit block</a:t>
            </a:r>
          </a:p>
        </p:txBody>
      </p:sp>
    </p:spTree>
    <p:extLst>
      <p:ext uri="{BB962C8B-B14F-4D97-AF65-F5344CB8AC3E}">
        <p14:creationId xmlns:p14="http://schemas.microsoft.com/office/powerpoint/2010/main" val="264142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17732" y="453736"/>
            <a:ext cx="3133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cs typeface="Calibri" panose="020F0502020204030204" pitchFamily="34" charset="0"/>
              </a:rPr>
              <a:t>Motivation for IPv6: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1194" y="1555845"/>
            <a:ext cx="1174129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/>
              <a:t>Exhausted IPv4 address space:</a:t>
            </a:r>
          </a:p>
          <a:p>
            <a:r>
              <a:rPr lang="en-US" dirty="0"/>
              <a:t>As of 2011, V4 address space is virtually exhausted (only 4.3 billion addresses) despite NAPT and CIDR. IPv6 has </a:t>
            </a:r>
          </a:p>
          <a:p>
            <a:r>
              <a:rPr lang="en-US" dirty="0"/>
              <a:t>340 </a:t>
            </a:r>
            <a:r>
              <a:rPr lang="en-US" dirty="0" err="1"/>
              <a:t>undecillion</a:t>
            </a:r>
            <a:r>
              <a:rPr lang="en-US" dirty="0"/>
              <a:t> unique IP addresses.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/>
              <a:t>IPv4 addresses are non-hierarchical:</a:t>
            </a:r>
          </a:p>
          <a:p>
            <a:r>
              <a:rPr lang="en-US" dirty="0"/>
              <a:t>V4 addresses are non-hierarchical and assigned irrespective of geographical topology. This leads to fragmentation and thus </a:t>
            </a:r>
          </a:p>
          <a:p>
            <a:r>
              <a:rPr lang="en-US" dirty="0"/>
              <a:t>big routing tables (as of 2010 over 320k route prefixes to be exchanged between backbone routers).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/>
              <a:t>Disproportionate IPv4 address assignment:</a:t>
            </a:r>
          </a:p>
          <a:p>
            <a:r>
              <a:rPr lang="en-US" dirty="0"/>
              <a:t>IPv4 addresses are assigned disproportionately (2005: USA 75%, Asia only ~10%, China &lt; 1%).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/>
              <a:t>IPv4 address management is difficult:</a:t>
            </a:r>
          </a:p>
          <a:p>
            <a:r>
              <a:rPr lang="en-US" dirty="0"/>
              <a:t>IPv4 does not really support automatic address assignment (except APIPA). Usage of DHCP means high administrative effort.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7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194" y="1555845"/>
            <a:ext cx="10308877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b="1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 No more NAT (Network Address Translation)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Auto-configuration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No more private address collisions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Better multicast routing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Simpler header format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Simplified, more efficient routing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True quality of service (</a:t>
            </a:r>
            <a:r>
              <a:rPr lang="en-US" dirty="0" err="1"/>
              <a:t>QoS</a:t>
            </a:r>
            <a:r>
              <a:rPr lang="en-US" dirty="0"/>
              <a:t>), also called "flow labeling"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Built-in authentication and privacy support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Easier administration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5713" y="453736"/>
            <a:ext cx="38759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cs typeface="Calibri" panose="020F0502020204030204" pitchFamily="34" charset="0"/>
              </a:rPr>
              <a:t>Benefits of IPv6:</a:t>
            </a:r>
          </a:p>
        </p:txBody>
      </p:sp>
    </p:spTree>
    <p:extLst>
      <p:ext uri="{BB962C8B-B14F-4D97-AF65-F5344CB8AC3E}">
        <p14:creationId xmlns:p14="http://schemas.microsoft.com/office/powerpoint/2010/main" val="130327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249672" y="1313984"/>
            <a:ext cx="3821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cs typeface="Calibri" panose="020F0502020204030204" pitchFamily="34" charset="0"/>
              </a:rPr>
              <a:t>Rules to Reduce size of IPv6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7102" y="1775649"/>
            <a:ext cx="12064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u="sng" dirty="0">
                <a:sym typeface="Wingdings" panose="05000000000000000000" pitchFamily="2" charset="2"/>
              </a:rPr>
              <a:t>Rule 1-</a:t>
            </a:r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	Ignore all the leading Zeroes</a:t>
            </a:r>
          </a:p>
          <a:p>
            <a:r>
              <a:rPr lang="en-US" dirty="0"/>
              <a:t>		2001:0DB8:00A2</a:t>
            </a:r>
            <a:r>
              <a:rPr lang="en-US" dirty="0">
                <a:sym typeface="Wingdings" panose="05000000000000000000" pitchFamily="2" charset="2"/>
              </a:rPr>
              <a:t>:0000:0000:1AB5:0000:BA2D</a:t>
            </a:r>
          </a:p>
          <a:p>
            <a:r>
              <a:rPr lang="en-US" dirty="0">
                <a:sym typeface="Wingdings" panose="05000000000000000000" pitchFamily="2" charset="2"/>
              </a:rPr>
              <a:t>So we will get,	</a:t>
            </a:r>
            <a:r>
              <a:rPr lang="en-US" dirty="0"/>
              <a:t> 2001:DB8:A2</a:t>
            </a:r>
            <a:r>
              <a:rPr lang="en-US" dirty="0">
                <a:sym typeface="Wingdings" panose="05000000000000000000" pitchFamily="2" charset="2"/>
              </a:rPr>
              <a:t>:0000:0000:1AB5:0000:BA2D</a:t>
            </a:r>
          </a:p>
        </p:txBody>
      </p:sp>
      <p:sp>
        <p:nvSpPr>
          <p:cNvPr id="4" name="Rectangle 3"/>
          <p:cNvSpPr/>
          <p:nvPr/>
        </p:nvSpPr>
        <p:spPr>
          <a:xfrm>
            <a:off x="2509382" y="2378516"/>
            <a:ext cx="163773" cy="259308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123129" y="2378516"/>
            <a:ext cx="259307" cy="272956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252782" y="3819364"/>
            <a:ext cx="968991" cy="218364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884291" y="3819364"/>
            <a:ext cx="518615" cy="218364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328447" y="5532157"/>
            <a:ext cx="259308" cy="25930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7102" y="2634523"/>
            <a:ext cx="120646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u="sng" dirty="0">
                <a:sym typeface="Wingdings" panose="05000000000000000000" pitchFamily="2" charset="2"/>
              </a:rPr>
              <a:t>Rule 2-</a:t>
            </a:r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	Replace all the zeroes of a block with a single 0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		</a:t>
            </a:r>
            <a:r>
              <a:rPr lang="en-US" dirty="0"/>
              <a:t>2001:DB8:A2</a:t>
            </a:r>
            <a:r>
              <a:rPr lang="en-US" dirty="0">
                <a:sym typeface="Wingdings" panose="05000000000000000000" pitchFamily="2" charset="2"/>
              </a:rPr>
              <a:t>:0000:0000:1AB5:0000:BA2D</a:t>
            </a:r>
          </a:p>
          <a:p>
            <a:r>
              <a:rPr lang="en-US" dirty="0">
                <a:sym typeface="Wingdings" panose="05000000000000000000" pitchFamily="2" charset="2"/>
              </a:rPr>
              <a:t>		</a:t>
            </a:r>
            <a:r>
              <a:rPr lang="en-US" dirty="0"/>
              <a:t>2001:DB8:A2</a:t>
            </a:r>
            <a:r>
              <a:rPr lang="en-US" dirty="0">
                <a:sym typeface="Wingdings" panose="05000000000000000000" pitchFamily="2" charset="2"/>
              </a:rPr>
              <a:t>:0:0:1AB5:0:BA2D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4400" y="4359263"/>
            <a:ext cx="1189402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u="sng" dirty="0">
                <a:sym typeface="Wingdings" panose="05000000000000000000" pitchFamily="2" charset="2"/>
              </a:rPr>
              <a:t>Rule 3-</a:t>
            </a:r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	Remove atleast two or more consecutives zero blocks. </a:t>
            </a:r>
          </a:p>
          <a:p>
            <a:r>
              <a:rPr lang="en-US" dirty="0">
                <a:sym typeface="Wingdings" panose="05000000000000000000" pitchFamily="2" charset="2"/>
              </a:rPr>
              <a:t>	Note:- Double column ‘::’ can be used only once in an IPv6 Address.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		</a:t>
            </a:r>
            <a:r>
              <a:rPr lang="en-US" dirty="0"/>
              <a:t>2001:DB8:A2</a:t>
            </a:r>
            <a:r>
              <a:rPr lang="en-US" dirty="0">
                <a:sym typeface="Wingdings" panose="05000000000000000000" pitchFamily="2" charset="2"/>
              </a:rPr>
              <a:t>:0:0:1AB5:0:BA2D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		</a:t>
            </a:r>
            <a:r>
              <a:rPr lang="en-US" dirty="0"/>
              <a:t>2001:DB8:A2</a:t>
            </a:r>
            <a:r>
              <a:rPr lang="en-US" dirty="0">
                <a:sym typeface="Wingdings" panose="05000000000000000000" pitchFamily="2" charset="2"/>
              </a:rPr>
              <a:t>::1AB5:0:BA2D  		This is our final reduced IPv6 address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273855" y="5695935"/>
            <a:ext cx="0" cy="4367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3328447" y="5723231"/>
            <a:ext cx="341194" cy="4094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268936" y="554615"/>
            <a:ext cx="3821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cs typeface="Calibri" panose="020F0502020204030204" pitchFamily="34" charset="0"/>
              </a:rPr>
              <a:t>Basics of IPv6</a:t>
            </a:r>
          </a:p>
        </p:txBody>
      </p:sp>
    </p:spTree>
    <p:extLst>
      <p:ext uri="{BB962C8B-B14F-4D97-AF65-F5344CB8AC3E}">
        <p14:creationId xmlns:p14="http://schemas.microsoft.com/office/powerpoint/2010/main" val="287209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3411939" y="453736"/>
            <a:ext cx="4626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cs typeface="Calibri" panose="020F0502020204030204" pitchFamily="34" charset="0"/>
              </a:rPr>
              <a:t>Binary to Decimal &amp; Hexadecimal</a:t>
            </a:r>
          </a:p>
        </p:txBody>
      </p:sp>
      <p:pic>
        <p:nvPicPr>
          <p:cNvPr id="1029" name="Picture 5" descr="https://s-media-cache-ak0.pinimg.com/originals/fa/3f/8b/fa3f8b032f1df211cfa5a226b973f0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186" y="2533002"/>
            <a:ext cx="3338253" cy="3953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1102677"/>
            <a:ext cx="12192000" cy="404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prstClr val="black"/>
                </a:solidFill>
              </a:rPr>
              <a:t>Below is a 128 bit IPv6 address represented in binary format and divided into eight 16-bits blocks:</a:t>
            </a:r>
          </a:p>
          <a:p>
            <a:endParaRPr lang="en-US" sz="11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endParaRPr lang="en-US" sz="11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r>
              <a:rPr lang="en-US" sz="1100" dirty="0">
                <a:solidFill>
                  <a:srgbClr val="000000"/>
                </a:solidFill>
                <a:latin typeface="Verdana" panose="020B0604030504040204" pitchFamily="34" charset="0"/>
              </a:rPr>
              <a:t>0010000000000001 0000000000000000 0011001000111000 1101111111100001 0000000001100011 0000000000000000 0000000000000000 </a:t>
            </a:r>
            <a:r>
              <a:rPr lang="en-US" sz="1100" b="1" dirty="0">
                <a:solidFill>
                  <a:srgbClr val="FF0000"/>
                </a:solidFill>
                <a:latin typeface="Verdana" panose="020B0604030504040204" pitchFamily="34" charset="0"/>
              </a:rPr>
              <a:t>1111</a:t>
            </a:r>
            <a:r>
              <a:rPr lang="en-US" sz="1100" dirty="0">
                <a:solidFill>
                  <a:srgbClr val="000000"/>
                </a:solidFill>
                <a:latin typeface="Verdana" panose="020B0604030504040204" pitchFamily="34" charset="0"/>
              </a:rPr>
              <a:t>1110</a:t>
            </a:r>
            <a:r>
              <a:rPr lang="en-US" sz="1100" b="1" dirty="0">
                <a:solidFill>
                  <a:srgbClr val="FFC000"/>
                </a:solidFill>
                <a:latin typeface="Verdana" panose="020B0604030504040204" pitchFamily="34" charset="0"/>
              </a:rPr>
              <a:t>1111</a:t>
            </a:r>
            <a:r>
              <a:rPr lang="en-US" sz="1100" dirty="0">
                <a:solidFill>
                  <a:srgbClr val="000000"/>
                </a:solidFill>
                <a:latin typeface="Verdana" panose="020B0604030504040204" pitchFamily="34" charset="0"/>
              </a:rPr>
              <a:t>1011</a:t>
            </a:r>
          </a:p>
          <a:p>
            <a:endParaRPr lang="en-US" sz="11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Each block is then converted into Hexadecimal and separated by ‘:’ symbol: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</a:rPr>
              <a:t>				2001:0000:3238:DFE1:0063:0000:0000: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</a:rPr>
              <a:t>E</a:t>
            </a:r>
            <a:r>
              <a:rPr lang="en-US" b="1" dirty="0">
                <a:solidFill>
                  <a:srgbClr val="FFC000"/>
                </a:solidFill>
                <a:latin typeface="Arial" panose="020B0604020202020204" pitchFamily="34" charset="0"/>
              </a:rPr>
              <a:t>F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</a:rPr>
              <a:t>B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r>
              <a:rPr lang="en-US" dirty="0">
                <a:solidFill>
                  <a:prstClr val="black"/>
                </a:solidFill>
              </a:rPr>
              <a:t>After applying rules it can be shorten to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r>
              <a:rPr lang="en-US" dirty="0">
                <a:solidFill>
                  <a:prstClr val="black"/>
                </a:solidFill>
              </a:rPr>
              <a:t>				2001:0:3238:DFE1:63::FEFB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endParaRPr lang="en-US" sz="11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endParaRPr lang="en-US" sz="11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endParaRPr lang="en-US" sz="1100" dirty="0">
              <a:solidFill>
                <a:prstClr val="black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7915702" y="1897041"/>
            <a:ext cx="2661314" cy="7233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8215952" y="1897041"/>
            <a:ext cx="3207224" cy="723331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977719" y="1978929"/>
            <a:ext cx="1364776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086901" y="2593078"/>
            <a:ext cx="5186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6414448" y="2006225"/>
            <a:ext cx="68238" cy="58685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4312693" y="2634020"/>
            <a:ext cx="532262" cy="31764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73755" y="2620372"/>
            <a:ext cx="1105469" cy="31764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257657" y="3721109"/>
            <a:ext cx="150570" cy="26403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800298" y="3748405"/>
            <a:ext cx="68239" cy="26403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5868537" y="2951668"/>
            <a:ext cx="1173708" cy="7694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4408227" y="2951668"/>
            <a:ext cx="259307" cy="7694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455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843790" y="909514"/>
            <a:ext cx="6836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prstClr val="black"/>
                </a:solidFill>
                <a:cs typeface="Calibri" panose="020F0502020204030204" pitchFamily="34" charset="0"/>
              </a:rPr>
              <a:t>Configuring IPv6 Address on a Host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1194" y="1555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960" y="2210938"/>
            <a:ext cx="116415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u="sng" dirty="0"/>
              <a:t>There are 3 Methods to configure IPv6 on a Host-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u="sng" dirty="0"/>
          </a:p>
          <a:p>
            <a:pPr lvl="1"/>
            <a:r>
              <a:rPr lang="en-US" dirty="0"/>
              <a:t>1.</a:t>
            </a:r>
            <a:r>
              <a:rPr lang="en-US" b="1" u="sng" dirty="0"/>
              <a:t>Static-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dirty="0"/>
              <a:t>We can configure IPv6 address on a pc manually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2.</a:t>
            </a:r>
            <a:r>
              <a:rPr lang="en-US" b="1" u="sng" dirty="0"/>
              <a:t>Auto-Config-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dirty="0"/>
              <a:t>In Auto-config the host sends multicast request, then the router replies with its own IPv6 interface configuration.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dirty="0"/>
              <a:t>Then the host picks up the Network ID from that reply &amp; adds own Interface ID as Host ID.</a:t>
            </a:r>
          </a:p>
          <a:p>
            <a:pPr lvl="1"/>
            <a:r>
              <a:rPr lang="en-US" dirty="0"/>
              <a:t>	</a:t>
            </a:r>
          </a:p>
          <a:p>
            <a:pPr marL="0" lvl="2"/>
            <a:r>
              <a:rPr lang="en-US" b="1" dirty="0"/>
              <a:t>         3.</a:t>
            </a:r>
            <a:r>
              <a:rPr lang="en-US" b="1" u="sng" dirty="0"/>
              <a:t>DHCP Config-</a:t>
            </a:r>
          </a:p>
          <a:p>
            <a:pPr marL="1200150" lvl="4" indent="-285750">
              <a:buFont typeface="Wingdings" panose="05000000000000000000" pitchFamily="2" charset="2"/>
              <a:buChar char="ü"/>
            </a:pPr>
            <a:r>
              <a:rPr lang="en-US" dirty="0"/>
              <a:t>In this Host request to DHCP for IP configuration &amp; DHCP assign IPv6 address, Gateway &amp; DNS Server ip to the host.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44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2503357" y="731230"/>
            <a:ext cx="6745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prstClr val="black"/>
                </a:solidFill>
                <a:cs typeface="Calibri" panose="020F0502020204030204" pitchFamily="34" charset="0"/>
              </a:rPr>
              <a:t>Classification: IPv6 Address Types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1194" y="1555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444" y="1754196"/>
            <a:ext cx="7391400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167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194" y="1555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194" y="1555845"/>
            <a:ext cx="11533029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endParaRPr lang="en-US" dirty="0">
              <a:solidFill>
                <a:prstClr val="black"/>
              </a:solidFill>
            </a:endParaRPr>
          </a:p>
          <a:p>
            <a:pPr marL="342900" indent="-342900">
              <a:buAutoNum type="arabicPeriod"/>
            </a:pPr>
            <a:r>
              <a:rPr lang="en-US" b="1" u="sng" dirty="0">
                <a:solidFill>
                  <a:prstClr val="black"/>
                </a:solidFill>
              </a:rPr>
              <a:t>Unspecified, Loopback, Embedded IPv4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b="1" dirty="0">
                <a:solidFill>
                  <a:prstClr val="black"/>
                </a:solidFill>
              </a:rPr>
              <a:t>Unspecified address </a:t>
            </a:r>
            <a:r>
              <a:rPr lang="en-US" dirty="0">
                <a:solidFill>
                  <a:prstClr val="black"/>
                </a:solidFill>
              </a:rPr>
              <a:t>is an all 0 address and cannot be assigned to an interface. It would be typed as ::. </a:t>
            </a:r>
          </a:p>
          <a:p>
            <a:r>
              <a:rPr lang="en-US" dirty="0">
                <a:solidFill>
                  <a:prstClr val="black"/>
                </a:solidFill>
              </a:rPr>
              <a:t>      This is only used as a source address to indicate the absence of an actual address.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b="1" dirty="0">
                <a:solidFill>
                  <a:prstClr val="black"/>
                </a:solidFill>
              </a:rPr>
              <a:t>Loopback Address </a:t>
            </a:r>
            <a:r>
              <a:rPr lang="en-US" dirty="0">
                <a:solidFill>
                  <a:prstClr val="black"/>
                </a:solidFill>
              </a:rPr>
              <a:t>is all 0’s except for the last bit, which is 1. It would be typed as ::1. It operates the same as the IPv4</a:t>
            </a:r>
          </a:p>
          <a:p>
            <a:r>
              <a:rPr lang="en-US" dirty="0">
                <a:solidFill>
                  <a:prstClr val="black"/>
                </a:solidFill>
              </a:rPr>
              <a:t>     127.0.0.1 loopback address.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b="1" dirty="0">
                <a:solidFill>
                  <a:prstClr val="black"/>
                </a:solidFill>
              </a:rPr>
              <a:t>IPv4 Embedded addresses </a:t>
            </a:r>
            <a:r>
              <a:rPr lang="en-US" dirty="0">
                <a:solidFill>
                  <a:prstClr val="black"/>
                </a:solidFill>
              </a:rPr>
              <a:t>are IPv6 addresses with an IPv4 address embedded in the low-order 32 bits. They are used </a:t>
            </a:r>
          </a:p>
          <a:p>
            <a:r>
              <a:rPr lang="en-US" dirty="0">
                <a:solidFill>
                  <a:prstClr val="black"/>
                </a:solidFill>
              </a:rPr>
              <a:t>      to transition networks from IPv4 to IPv6.</a:t>
            </a:r>
          </a:p>
          <a:p>
            <a:r>
              <a:rPr lang="en-US" dirty="0">
                <a:solidFill>
                  <a:prstClr val="black"/>
                </a:solidFill>
              </a:rPr>
              <a:t>       Address Range:</a:t>
            </a:r>
          </a:p>
          <a:p>
            <a:r>
              <a:rPr lang="en-US" dirty="0">
                <a:solidFill>
                  <a:prstClr val="black"/>
                </a:solidFill>
              </a:rPr>
              <a:t>       0000:0000:0000:0000:0000:0000:0000:0000/8 to 00FF:FFFF:FFFF:FFFF:FFFF:FFFF:FFFF:FFFF/8	</a:t>
            </a:r>
          </a:p>
        </p:txBody>
      </p:sp>
    </p:spTree>
    <p:extLst>
      <p:ext uri="{BB962C8B-B14F-4D97-AF65-F5344CB8AC3E}">
        <p14:creationId xmlns:p14="http://schemas.microsoft.com/office/powerpoint/2010/main" val="1176582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Klassify>
  <SNO>1</SNO>
  <KDate>2017-10-06 10:41:57</KDate>
  <Classification>Comviva Public</Classification>
  <HostName>MCGL-20002870</HostName>
  <Domain_User>COMVIVA/ashish.nimesh</Domain_User>
  <IPAdd>172.16.2.253</IPAdd>
  <FilePath>F:\IPV6\POC\IPv6.pptx</FilePath>
  <KID>2C337A087499636428833179762478</KID>
</Klassify>
</file>

<file path=customXml/itemProps1.xml><?xml version="1.0" encoding="utf-8"?>
<ds:datastoreItem xmlns:ds="http://schemas.openxmlformats.org/officeDocument/2006/customXml" ds:itemID="{68C02A82-5867-46A0-8137-E78EB06D1F9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8729</TotalTime>
  <Words>883</Words>
  <Application>Microsoft Office PowerPoint</Application>
  <PresentationFormat>Widescreen</PresentationFormat>
  <Paragraphs>158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Verdana</vt:lpstr>
      <vt:lpstr>Wingdings</vt:lpstr>
      <vt:lpstr>Office Theme</vt:lpstr>
      <vt:lpstr>Microsoft Excel Worksheet</vt:lpstr>
      <vt:lpstr>IPv6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Tara Chand</dc:creator>
  <cp:lastModifiedBy>Team1</cp:lastModifiedBy>
  <cp:revision>483</cp:revision>
  <dcterms:created xsi:type="dcterms:W3CDTF">2016-10-05T09:52:14Z</dcterms:created>
  <dcterms:modified xsi:type="dcterms:W3CDTF">2019-03-24T04:31:58Z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">
    <vt:lpwstr>Comviva Public</vt:lpwstr>
  </property>
</Properties>
</file>