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374" r:id="rId5"/>
    <p:sldId id="384" r:id="rId6"/>
    <p:sldId id="371" r:id="rId7"/>
    <p:sldId id="385" r:id="rId8"/>
    <p:sldId id="386" r:id="rId9"/>
    <p:sldId id="388" r:id="rId10"/>
    <p:sldId id="389" r:id="rId11"/>
    <p:sldId id="383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3" r:id="rId23"/>
    <p:sldId id="400" r:id="rId24"/>
    <p:sldId id="401" r:id="rId25"/>
    <p:sldId id="40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68B1F"/>
    <a:srgbClr val="FFB400"/>
    <a:srgbClr val="FFCC00"/>
    <a:srgbClr val="FA6914"/>
    <a:srgbClr val="666666"/>
    <a:srgbClr val="1F497D"/>
    <a:srgbClr val="004D91"/>
    <a:srgbClr val="999999"/>
    <a:srgbClr val="FFD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B6E8E-23CE-4077-9F30-AE08859C275C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DA1C-FF4E-439A-A3C6-12745BF72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110AE-491A-4C89-ABBF-3C09ED84C2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8BB15-BA6C-49A9-87F7-39BEFC8EF0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8BB15-BA6C-49A9-87F7-39BEFC8EF0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8BB15-BA6C-49A9-87F7-39BEFC8EF0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110AE-491A-4C89-ABBF-3C09ED84C2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110AE-491A-4C89-ABBF-3C09ED84C2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8BB15-BA6C-49A9-87F7-39BEFC8EF0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DA1C-FF4E-439A-A3C6-12745BF728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52802"/>
            <a:ext cx="5791200" cy="631825"/>
          </a:xfr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4200" y="4441825"/>
            <a:ext cx="5791200" cy="76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Designation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24200" y="3984625"/>
            <a:ext cx="57912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1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2667000"/>
          </a:xfrm>
        </p:spPr>
        <p:txBody>
          <a:bodyPr/>
          <a:lstStyle>
            <a:lvl1pPr marL="350838" indent="-1793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2000" spc="0"/>
            </a:lvl1pPr>
            <a:lvl2pPr marL="746125" indent="-2889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pc="0"/>
            </a:lvl2pPr>
            <a:lvl3pPr marL="1143000" indent="-228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pc="0"/>
            </a:lvl3pPr>
            <a:lvl4pPr marL="1600200" indent="-228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pc="0"/>
            </a:lvl4pPr>
            <a:lvl5pPr marL="1600200" indent="228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1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4343402"/>
            <a:ext cx="5791200" cy="752475"/>
          </a:xfrm>
        </p:spPr>
        <p:txBody>
          <a:bodyPr anchor="t">
            <a:normAutofit/>
          </a:bodyPr>
          <a:lstStyle>
            <a:lvl1pPr algn="r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838201"/>
            <a:ext cx="5111750" cy="5287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914400"/>
            <a:ext cx="6400800" cy="3813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10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573640" y="6383181"/>
            <a:ext cx="3417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D04A8-94AA-4E6D-ACE5-81246BAB7B9E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1682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FA6914"/>
        </a:buClr>
        <a:buSzPct val="100000"/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1pPr>
      <a:lvl2pPr marL="50958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FA6914"/>
        </a:buClr>
        <a:buSzPct val="100000"/>
        <a:buFont typeface="Arial" pitchFamily="34" charset="0"/>
        <a:buChar char="•"/>
        <a:defRPr lang="en-US" sz="1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2pPr>
      <a:lvl3pPr marL="692150" indent="-1825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FA6914"/>
        </a:buClr>
        <a:buSzPct val="100000"/>
        <a:buFont typeface="Arial" pitchFamily="34" charset="0"/>
        <a:buChar char="•"/>
        <a:defRPr lang="en-US" sz="16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3pPr>
      <a:lvl4pPr marL="862013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FA6914"/>
        </a:buClr>
        <a:buSzPct val="100000"/>
        <a:buFont typeface="Arial" pitchFamily="34" charset="0"/>
        <a:buChar char="•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1031875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FA6914"/>
        </a:buClr>
        <a:buSzPct val="100000"/>
        <a:buFont typeface="Arial" pitchFamily="34" charset="0"/>
        <a:buChar char="•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010400" cy="533400"/>
          </a:xfrm>
        </p:spPr>
        <p:txBody>
          <a:bodyPr/>
          <a:lstStyle/>
          <a:p>
            <a:r>
              <a:rPr lang="en-US" dirty="0"/>
              <a:t>VAS security Architecture</a:t>
            </a:r>
            <a:br>
              <a:rPr lang="en-US" dirty="0"/>
            </a:b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74676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6 PDC-A (DRC, Uganda, Zambia, Tanzania, Ghana, Gabon)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62000"/>
            <a:ext cx="88773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916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6 PDC-A Rack layout (DRC, Uganda, Zambia, Tanzania, Ghana, Gabon)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00"/>
            <a:ext cx="9118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92202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PDC-A Logical connectivity(DRC, Uganda, Zambia, Tanzania, Ghana, Gabon)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533400"/>
            <a:ext cx="8343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33400"/>
            <a:ext cx="89027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92202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PDC-A Physical connectivity(DRC, Uganda, Zambia, Tanzania, Ghana, Gabon)</a:t>
            </a:r>
          </a:p>
        </p:txBody>
      </p:sp>
    </p:spTree>
    <p:extLst>
      <p:ext uri="{BB962C8B-B14F-4D97-AF65-F5344CB8AC3E}">
        <p14:creationId xmlns:p14="http://schemas.microsoft.com/office/powerpoint/2010/main" val="272179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1088"/>
            <a:ext cx="89916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 9 PDC-B (Congo, Niger, Malawi, Madagascar, Chad, Seychelles, Burkina Faso, Sierra Leone, Rwanda)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49300"/>
            <a:ext cx="89662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 9 PDC-B (Congo, Niger, Malawi, Madagascar, Chad, Seychelles, Burkina Faso, Sierra Leone, Rwanda) Rack Layout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23900"/>
            <a:ext cx="88519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 9 PDC-B (Congo, Niger, Malawi, Madagascar, Chad, Seychelles, Burkina Faso, Sierra Leone, Rwanda) - Logical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685800"/>
            <a:ext cx="7962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9 PDC-B (Congo, Niger, Malawi, Madagascar, Chad, Seychelles, Burkina Faso, Sierra Leone, Rwanda) – Physical Connectivity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41400"/>
            <a:ext cx="8902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6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839200" cy="533400"/>
          </a:xfrm>
        </p:spPr>
        <p:txBody>
          <a:bodyPr/>
          <a:lstStyle/>
          <a:p>
            <a:r>
              <a:rPr lang="en-US" sz="2000" dirty="0"/>
              <a:t>11 SDC (Nigeria [5 sites],</a:t>
            </a:r>
            <a:r>
              <a:rPr lang="en-US" sz="2000" dirty="0" err="1"/>
              <a:t>Ghana,Zambia</a:t>
            </a:r>
            <a:r>
              <a:rPr lang="en-US" sz="2000" dirty="0"/>
              <a:t>, </a:t>
            </a:r>
            <a:r>
              <a:rPr lang="en-US" sz="2000" dirty="0" err="1"/>
              <a:t>Uganda,DRC</a:t>
            </a:r>
            <a:r>
              <a:rPr lang="en-US" sz="2000" dirty="0"/>
              <a:t>, </a:t>
            </a:r>
            <a:r>
              <a:rPr lang="en-US" sz="2000" dirty="0" err="1"/>
              <a:t>Congo,Niger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19200"/>
            <a:ext cx="800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839200" cy="533400"/>
          </a:xfrm>
        </p:spPr>
        <p:txBody>
          <a:bodyPr/>
          <a:lstStyle/>
          <a:p>
            <a:r>
              <a:rPr lang="en-US" sz="2000" dirty="0"/>
              <a:t>5 SDC (Nigeria)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19200"/>
            <a:ext cx="80010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14800" y="2133600"/>
            <a:ext cx="1066800" cy="1143000"/>
          </a:xfrm>
          <a:prstGeom prst="roundRect">
            <a:avLst/>
          </a:prstGeom>
          <a:solidFill>
            <a:srgbClr val="F3F3F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010400" cy="533400"/>
          </a:xfrm>
        </p:spPr>
        <p:txBody>
          <a:bodyPr/>
          <a:lstStyle/>
          <a:p>
            <a:r>
              <a:rPr lang="en-US" sz="2000" dirty="0"/>
              <a:t>GNOC Kenya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4769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76200"/>
            <a:ext cx="8686800" cy="533400"/>
          </a:xfrm>
        </p:spPr>
        <p:txBody>
          <a:bodyPr/>
          <a:lstStyle/>
          <a:p>
            <a:r>
              <a:rPr lang="en-US" sz="2000" dirty="0"/>
              <a:t>11 SDC – Rack layout (Nigeria [5 sites],</a:t>
            </a:r>
            <a:r>
              <a:rPr lang="en-US" sz="2000" dirty="0" err="1"/>
              <a:t>Ghana,Zambia</a:t>
            </a:r>
            <a:r>
              <a:rPr lang="en-US" sz="2000" dirty="0"/>
              <a:t>, </a:t>
            </a:r>
            <a:r>
              <a:rPr lang="en-US" sz="2000" dirty="0" err="1"/>
              <a:t>Uganda,DRC</a:t>
            </a:r>
            <a:r>
              <a:rPr lang="en-US" sz="2000" dirty="0"/>
              <a:t>, </a:t>
            </a:r>
            <a:r>
              <a:rPr lang="en-US" sz="2000" dirty="0" err="1"/>
              <a:t>Congo,Niger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39800"/>
            <a:ext cx="4178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533400"/>
          </a:xfrm>
        </p:spPr>
        <p:txBody>
          <a:bodyPr/>
          <a:lstStyle/>
          <a:p>
            <a:r>
              <a:rPr lang="en-US" sz="2000" dirty="0"/>
              <a:t>11 SDC – Rack layout (Nigeria [5 sites],</a:t>
            </a:r>
            <a:r>
              <a:rPr lang="en-US" sz="2000" dirty="0" err="1"/>
              <a:t>Ghana,Zambia</a:t>
            </a:r>
            <a:r>
              <a:rPr lang="en-US" sz="2000" dirty="0"/>
              <a:t>, </a:t>
            </a:r>
            <a:r>
              <a:rPr lang="en-US" sz="2000" dirty="0" err="1"/>
              <a:t>Uganda,DRC</a:t>
            </a:r>
            <a:r>
              <a:rPr lang="en-US" sz="2000" dirty="0"/>
              <a:t>, </a:t>
            </a:r>
            <a:r>
              <a:rPr lang="en-US" sz="2000" dirty="0" err="1"/>
              <a:t>Congo,Niger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108200"/>
            <a:ext cx="8394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10600" cy="533400"/>
          </a:xfrm>
        </p:spPr>
        <p:txBody>
          <a:bodyPr/>
          <a:lstStyle/>
          <a:p>
            <a:r>
              <a:rPr lang="en-US" sz="2000" dirty="0"/>
              <a:t>11 SDC – Rack layout (Nigeria [5 sites],</a:t>
            </a:r>
            <a:r>
              <a:rPr lang="en-US" sz="2000" dirty="0" err="1"/>
              <a:t>Ghana,Zambia</a:t>
            </a:r>
            <a:r>
              <a:rPr lang="en-US" sz="2000" dirty="0"/>
              <a:t>, </a:t>
            </a:r>
            <a:r>
              <a:rPr lang="en-US" sz="2000" dirty="0" err="1"/>
              <a:t>Uganda,DRC</a:t>
            </a:r>
            <a:r>
              <a:rPr lang="en-US" sz="2000" dirty="0"/>
              <a:t>, </a:t>
            </a:r>
            <a:r>
              <a:rPr lang="en-US" sz="2000" dirty="0" err="1"/>
              <a:t>Congo,Niger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828800"/>
            <a:ext cx="7962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4953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65229" y="-25656"/>
            <a:ext cx="8534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GNOC Kenya Rack Layout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698500"/>
            <a:ext cx="885190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52400" y="-76200"/>
            <a:ext cx="64008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GNOC Kenya – Logical Connectivity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" y="457200"/>
            <a:ext cx="9144000" cy="5835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90113" y="-37716"/>
            <a:ext cx="8534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GNOC Kenya – Physical connectivity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584200"/>
            <a:ext cx="83439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7010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PDC A - Nigeria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663"/>
            <a:ext cx="9144000" cy="5476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7010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PDC-A Nigeria Rack Layout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84200"/>
            <a:ext cx="88011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7010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PDC-A Logical Connectivity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84200"/>
            <a:ext cx="79629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7010400" cy="53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PDC-A Physical Connectivity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33400"/>
            <a:ext cx="8699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1159"/>
      </p:ext>
    </p:extLst>
  </p:cSld>
  <p:clrMapOvr>
    <a:masterClrMapping/>
  </p:clrMapOvr>
</p:sld>
</file>

<file path=ppt/theme/theme1.xml><?xml version="1.0" encoding="utf-8"?>
<a:theme xmlns:a="http://schemas.openxmlformats.org/drawingml/2006/main" name="Comviva_Presentation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Font typeface="Arial" pitchFamily="34" charset="0"/>
          <a:buChar char="•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B3919783FCE4D855E4D1D952A64A1" ma:contentTypeVersion="0" ma:contentTypeDescription="Create a new document." ma:contentTypeScope="" ma:versionID="76c3b4229e2f072941e5831c68fd43d9">
  <xsd:schema xmlns:xsd="http://www.w3.org/2001/XMLSchema" xmlns:p="http://schemas.microsoft.com/office/2006/metadata/properties" targetNamespace="http://schemas.microsoft.com/office/2006/metadata/properties" ma:root="true" ma:fieldsID="f0d70af262f8f057ec7cf520e63df2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A7B6DD3-05CA-4269-9FC9-F4D725AEE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5F46FF4-461A-41FC-B2D8-B7B04460D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5EAAA9-D7CA-4687-AE35-BF6C501567D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303</Words>
  <Application>Microsoft Office PowerPoint</Application>
  <PresentationFormat>On-screen Show (4:3)</PresentationFormat>
  <Paragraphs>31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Comviva_Presentation_Template_Final</vt:lpstr>
      <vt:lpstr>VAS security Architecture </vt:lpstr>
      <vt:lpstr>GNOC Kenya</vt:lpstr>
      <vt:lpstr>GNOC Kenya Rack Layout</vt:lpstr>
      <vt:lpstr>GNOC Kenya – Logical Connectivity</vt:lpstr>
      <vt:lpstr>GNOC Kenya – Physical connectivity</vt:lpstr>
      <vt:lpstr>PDC A - Nigeria</vt:lpstr>
      <vt:lpstr>PDC-A Nigeria Rack Layout</vt:lpstr>
      <vt:lpstr>PDC-A Logical Connectivity</vt:lpstr>
      <vt:lpstr>PDC-A Physical Connectivity</vt:lpstr>
      <vt:lpstr>6 PDC-A (DRC, Uganda, Zambia, Tanzania, Ghana, Gabon)</vt:lpstr>
      <vt:lpstr>6 PDC-A Rack layout (DRC, Uganda, Zambia, Tanzania, Ghana, Gabon)</vt:lpstr>
      <vt:lpstr>PDC-A Logical connectivity(DRC, Uganda, Zambia, Tanzania, Ghana, Gabon)</vt:lpstr>
      <vt:lpstr>PDC-A Physical connectivity(DRC, Uganda, Zambia, Tanzania, Ghana, Gabon)</vt:lpstr>
      <vt:lpstr> 9 PDC-B (Congo, Niger, Malawi, Madagascar, Chad, Seychelles, Burkina Faso, Sierra Leone, Rwanda)</vt:lpstr>
      <vt:lpstr> 9 PDC-B (Congo, Niger, Malawi, Madagascar, Chad, Seychelles, Burkina Faso, Sierra Leone, Rwanda) Rack Layout</vt:lpstr>
      <vt:lpstr> 9 PDC-B (Congo, Niger, Malawi, Madagascar, Chad, Seychelles, Burkina Faso, Sierra Leone, Rwanda) - Logical</vt:lpstr>
      <vt:lpstr>9 PDC-B (Congo, Niger, Malawi, Madagascar, Chad, Seychelles, Burkina Faso, Sierra Leone, Rwanda) – Physical Connectivity</vt:lpstr>
      <vt:lpstr>11 SDC (Nigeria [5 sites],Ghana,Zambia, Uganda,DRC, Congo,Niger)</vt:lpstr>
      <vt:lpstr>5 SDC (Nigeria)</vt:lpstr>
      <vt:lpstr>11 SDC – Rack layout (Nigeria [5 sites],Ghana,Zambia, Uganda,DRC, Congo,Niger)</vt:lpstr>
      <vt:lpstr>11 SDC – Rack layout (Nigeria [5 sites],Ghana,Zambia, Uganda,DRC, Congo,Niger)</vt:lpstr>
      <vt:lpstr>11 SDC – Rack layout (Nigeria [5 sites],Ghana,Zambia, Uganda,DRC, Congo,Niger)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nitin.uppal</dc:creator>
  <cp:lastModifiedBy>Team1</cp:lastModifiedBy>
  <cp:revision>202</cp:revision>
  <dcterms:created xsi:type="dcterms:W3CDTF">2010-07-21T08:28:02Z</dcterms:created>
  <dcterms:modified xsi:type="dcterms:W3CDTF">2019-03-23T14:12:14Z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0x010100D95B3919783FCE4D855E4D1D952A64A1</vt:lpwstr>
  </property>
</Properties>
</file>