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9"/>
  </p:notesMasterIdLst>
  <p:sldIdLst>
    <p:sldId id="708" r:id="rId2"/>
    <p:sldId id="724" r:id="rId3"/>
    <p:sldId id="722" r:id="rId4"/>
    <p:sldId id="727" r:id="rId5"/>
    <p:sldId id="701" r:id="rId6"/>
    <p:sldId id="725" r:id="rId7"/>
    <p:sldId id="72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FFFF00"/>
    <a:srgbClr val="EDF765"/>
    <a:srgbClr val="FFCC66"/>
    <a:srgbClr val="97AABB"/>
    <a:srgbClr val="CC0000"/>
    <a:srgbClr val="FDE9EC"/>
    <a:srgbClr val="000000"/>
    <a:srgbClr val="FBD9DF"/>
    <a:srgbClr val="B0A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9112" autoAdjust="0"/>
  </p:normalViewPr>
  <p:slideViewPr>
    <p:cSldViewPr>
      <p:cViewPr varScale="1">
        <p:scale>
          <a:sx n="90" d="100"/>
          <a:sy n="90" d="100"/>
        </p:scale>
        <p:origin x="139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113AB-D6DD-4954-B8AE-04FBA73109F2}" type="datetimeFigureOut">
              <a:rPr lang="en-US" smtClean="0"/>
              <a:pPr/>
              <a:t>3/23/2019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B0663-F831-43A1-B3AA-B628447850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2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B0663-F831-43A1-B3AA-B628447850A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496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0"/>
          <p:cNvSpPr txBox="1">
            <a:spLocks noChangeArrowheads="1"/>
          </p:cNvSpPr>
          <p:nvPr userDrawn="1"/>
        </p:nvSpPr>
        <p:spPr bwMode="gray">
          <a:xfrm>
            <a:off x="481013" y="6629400"/>
            <a:ext cx="31464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6D6E71"/>
                </a:solidFill>
                <a:cs typeface="Arial" pitchFamily="34" charset="0"/>
              </a:rPr>
              <a:t>Copyright © 2013 Comviva Technologies Limited. All rights reserved.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 bwMode="auto">
          <a:xfrm>
            <a:off x="8821738" y="6613525"/>
            <a:ext cx="157162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>
              <a:defRPr/>
            </a:pPr>
            <a:fld id="{A5FEBB50-1814-47FF-B096-EB8F4C720949}" type="slidenum">
              <a:rPr lang="en-US" sz="1000">
                <a:solidFill>
                  <a:srgbClr val="6D6E71"/>
                </a:solidFill>
                <a:cs typeface="Arial" pitchFamily="34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rgbClr val="6D6E71"/>
              </a:solidFill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 bwMode="gray">
          <a:xfrm>
            <a:off x="481013" y="2344738"/>
            <a:ext cx="3906837" cy="31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 bwMode="gray">
          <a:xfrm>
            <a:off x="4773613" y="2344738"/>
            <a:ext cx="3906837" cy="31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 bwMode="gray">
          <a:xfrm>
            <a:off x="481013" y="4581525"/>
            <a:ext cx="3906837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 bwMode="gray">
          <a:xfrm>
            <a:off x="4773613" y="4581525"/>
            <a:ext cx="3906837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81013" y="246697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1"/>
          </p:nvPr>
        </p:nvSpPr>
        <p:spPr bwMode="gray">
          <a:xfrm>
            <a:off x="4773613" y="246697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4"/>
          <p:cNvSpPr>
            <a:spLocks noGrp="1"/>
          </p:cNvSpPr>
          <p:nvPr>
            <p:ph type="body" sz="quarter" idx="12"/>
          </p:nvPr>
        </p:nvSpPr>
        <p:spPr bwMode="gray">
          <a:xfrm>
            <a:off x="481013" y="1971675"/>
            <a:ext cx="3933825" cy="286161"/>
          </a:xfrm>
          <a:noFill/>
          <a:ln>
            <a:noFill/>
          </a:ln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13"/>
          </p:nvPr>
        </p:nvSpPr>
        <p:spPr bwMode="gray">
          <a:xfrm>
            <a:off x="4773613" y="1971675"/>
            <a:ext cx="3933825" cy="286161"/>
          </a:xfrm>
          <a:noFill/>
          <a:ln>
            <a:noFill/>
          </a:ln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tabLst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15"/>
          </p:nvPr>
        </p:nvSpPr>
        <p:spPr bwMode="gray">
          <a:xfrm>
            <a:off x="481013" y="470329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6"/>
          </p:nvPr>
        </p:nvSpPr>
        <p:spPr bwMode="gray">
          <a:xfrm>
            <a:off x="4773613" y="470329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17"/>
          </p:nvPr>
        </p:nvSpPr>
        <p:spPr bwMode="gray">
          <a:xfrm>
            <a:off x="481013" y="4207995"/>
            <a:ext cx="3933825" cy="286161"/>
          </a:xfrm>
          <a:noFill/>
          <a:ln>
            <a:noFill/>
          </a:ln>
        </p:spPr>
        <p:txBody>
          <a:bodyPr anchor="b"/>
          <a:lstStyle>
            <a:lvl1pPr>
              <a:spcBef>
                <a:spcPts val="0"/>
              </a:spcBef>
              <a:spcAft>
                <a:spcPts val="0"/>
              </a:spcAft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4"/>
          <p:cNvSpPr>
            <a:spLocks noGrp="1"/>
          </p:cNvSpPr>
          <p:nvPr>
            <p:ph type="body" sz="quarter" idx="18"/>
          </p:nvPr>
        </p:nvSpPr>
        <p:spPr bwMode="gray">
          <a:xfrm>
            <a:off x="4773613" y="4207995"/>
            <a:ext cx="3933825" cy="286161"/>
          </a:xfrm>
          <a:noFill/>
          <a:ln>
            <a:noFill/>
          </a:ln>
        </p:spPr>
        <p:txBody>
          <a:bodyPr anchor="b"/>
          <a:lstStyle>
            <a:lvl1pPr>
              <a:spcBef>
                <a:spcPts val="0"/>
              </a:spcBef>
              <a:spcAft>
                <a:spcPts val="0"/>
              </a:spcAft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1"/>
          <p:cNvSpPr>
            <a:spLocks noGrp="1"/>
          </p:cNvSpPr>
          <p:nvPr>
            <p:ph type="body" sz="quarter" idx="19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/>
          <p:cNvSpPr>
            <a:spLocks noGrp="1"/>
          </p:cNvSpPr>
          <p:nvPr>
            <p:ph type="body" sz="quarter" idx="18"/>
          </p:nvPr>
        </p:nvSpPr>
        <p:spPr bwMode="gray">
          <a:xfrm>
            <a:off x="2438399" y="1971675"/>
            <a:ext cx="2043113" cy="1508105"/>
          </a:xfrm>
          <a:ln>
            <a:noFill/>
          </a:ln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buSzPct val="120000"/>
              <a:defRPr sz="1600">
                <a:latin typeface="Arial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Picture Placeholder 22"/>
          <p:cNvSpPr>
            <a:spLocks noGrp="1"/>
          </p:cNvSpPr>
          <p:nvPr>
            <p:ph type="pic" sz="quarter" idx="13"/>
          </p:nvPr>
        </p:nvSpPr>
        <p:spPr bwMode="gray">
          <a:xfrm>
            <a:off x="481013" y="1971675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2" name="Text Placeholder 4"/>
          <p:cNvSpPr>
            <a:spLocks noGrp="1"/>
          </p:cNvSpPr>
          <p:nvPr>
            <p:ph type="body" sz="quarter" idx="19"/>
          </p:nvPr>
        </p:nvSpPr>
        <p:spPr bwMode="gray">
          <a:xfrm>
            <a:off x="6669087" y="1971675"/>
            <a:ext cx="2043113" cy="1508105"/>
          </a:xfrm>
          <a:ln>
            <a:noFill/>
          </a:ln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6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3" name="Picture Placeholder 22"/>
          <p:cNvSpPr>
            <a:spLocks noGrp="1"/>
          </p:cNvSpPr>
          <p:nvPr>
            <p:ph type="pic" sz="quarter" idx="20"/>
          </p:nvPr>
        </p:nvSpPr>
        <p:spPr bwMode="gray">
          <a:xfrm>
            <a:off x="4711701" y="1971675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5" name="Text Placeholder 4"/>
          <p:cNvSpPr>
            <a:spLocks noGrp="1"/>
          </p:cNvSpPr>
          <p:nvPr>
            <p:ph type="body" sz="quarter" idx="21"/>
          </p:nvPr>
        </p:nvSpPr>
        <p:spPr bwMode="gray">
          <a:xfrm>
            <a:off x="2438399" y="4241801"/>
            <a:ext cx="2043113" cy="1508105"/>
          </a:xfrm>
          <a:ln>
            <a:noFill/>
          </a:ln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6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6" name="Picture Placeholder 22"/>
          <p:cNvSpPr>
            <a:spLocks noGrp="1"/>
          </p:cNvSpPr>
          <p:nvPr>
            <p:ph type="pic" sz="quarter" idx="22"/>
          </p:nvPr>
        </p:nvSpPr>
        <p:spPr bwMode="gray">
          <a:xfrm>
            <a:off x="481013" y="4241801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3"/>
          </p:nvPr>
        </p:nvSpPr>
        <p:spPr bwMode="gray">
          <a:xfrm>
            <a:off x="6669087" y="4241801"/>
            <a:ext cx="2043113" cy="1508105"/>
          </a:xfrm>
          <a:ln>
            <a:noFill/>
          </a:ln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6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9" name="Picture Placeholder 22"/>
          <p:cNvSpPr>
            <a:spLocks noGrp="1"/>
          </p:cNvSpPr>
          <p:nvPr>
            <p:ph type="pic" sz="quarter" idx="24"/>
          </p:nvPr>
        </p:nvSpPr>
        <p:spPr bwMode="gray">
          <a:xfrm>
            <a:off x="4711701" y="4241801"/>
            <a:ext cx="1728787" cy="1892299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51" name="Text Placeholder 41"/>
          <p:cNvSpPr>
            <a:spLocks noGrp="1"/>
          </p:cNvSpPr>
          <p:nvPr>
            <p:ph type="body" sz="quarter" idx="25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5"/>
          <p:cNvSpPr>
            <a:spLocks noGrp="1"/>
          </p:cNvSpPr>
          <p:nvPr>
            <p:ph type="tbl" sz="quarter" idx="20"/>
          </p:nvPr>
        </p:nvSpPr>
        <p:spPr bwMode="gray">
          <a:xfrm>
            <a:off x="481013" y="1971675"/>
            <a:ext cx="8226425" cy="4162426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>
              <a:buNone/>
              <a:defRPr lang="en-US" sz="1800" b="1" kern="1200" baseline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21"/>
          </p:nvPr>
        </p:nvSpPr>
        <p:spPr bwMode="gray">
          <a:xfrm>
            <a:off x="481013" y="1971675"/>
            <a:ext cx="8226425" cy="416242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2667000"/>
          </a:xfrm>
        </p:spPr>
        <p:txBody>
          <a:bodyPr/>
          <a:lstStyle>
            <a:lvl1pPr marL="350838" indent="-179388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defRPr sz="2000" spc="0"/>
            </a:lvl1pPr>
            <a:lvl2pPr marL="746125" indent="-288925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defRPr spc="0"/>
            </a:lvl2pPr>
            <a:lvl3pPr marL="1143000" indent="-2286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defRPr spc="0"/>
            </a:lvl3pPr>
            <a:lvl4pPr marL="1600200" indent="-2286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defRPr spc="0"/>
            </a:lvl4pPr>
            <a:lvl5pPr marL="1600200" indent="2286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defRPr spc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01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half" idx="10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350" y="0"/>
            <a:ext cx="8451850" cy="701675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2588" y="1300163"/>
            <a:ext cx="4144962" cy="5057775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9950" y="1300163"/>
            <a:ext cx="4146550" cy="2452687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79950" y="3905250"/>
            <a:ext cx="4146550" cy="24526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416800" y="6662738"/>
            <a:ext cx="1608138" cy="1984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dirty="0">
                <a:solidFill>
                  <a:prstClr val="black"/>
                </a:solidFill>
                <a:cs typeface="Arial" charset="0"/>
              </a:rPr>
              <a:t>	</a:t>
            </a:r>
            <a:fld id="{879046D9-E641-4E42-978D-A8E20715891B}" type="slidenum">
              <a:rPr lang="en-US" altLang="zh-CN">
                <a:solidFill>
                  <a:prstClr val="black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CN" dirty="0">
              <a:solidFill>
                <a:prstClr val="black"/>
              </a:solidFill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76A75C-3BD4-49C8-BB74-40AE0800D99B}" type="datetimeFigureOut">
              <a:rPr lang="en-IN" smtClean="0"/>
              <a:t>23-03-2019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838898-2ED4-4435-8747-3C6C28707BE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827213" y="4053701"/>
            <a:ext cx="5511800" cy="276999"/>
          </a:xfrm>
        </p:spPr>
        <p:txBody>
          <a:bodyPr anchor="b">
            <a:noAutofit/>
          </a:bodyPr>
          <a:lstStyle>
            <a:lvl1pPr marL="0" indent="0" algn="l">
              <a:buNone/>
              <a:defRPr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 bwMode="gray">
          <a:xfrm>
            <a:off x="1827213" y="2184400"/>
            <a:ext cx="5511800" cy="1231106"/>
          </a:xfrm>
        </p:spPr>
        <p:txBody>
          <a:bodyPr/>
          <a:lstStyle>
            <a:lvl1pPr algn="l">
              <a:defRPr sz="40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1012" y="719138"/>
            <a:ext cx="8224837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81012" y="1971675"/>
            <a:ext cx="8224838" cy="1384995"/>
          </a:xfrm>
        </p:spPr>
        <p:txBody>
          <a:bodyPr/>
          <a:lstStyle>
            <a:lvl1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itchFamily="34" charset="0"/>
                <a:cs typeface="Arial" pitchFamily="34" charset="0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1012" y="719138"/>
            <a:ext cx="8224837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81012" y="1971675"/>
            <a:ext cx="8224838" cy="1384995"/>
          </a:xfrm>
        </p:spPr>
        <p:txBody>
          <a:bodyPr/>
          <a:lstStyle>
            <a:lvl1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itchFamily="34" charset="0"/>
                <a:cs typeface="Arial" pitchFamily="34" charset="0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audi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81012" y="1971675"/>
            <a:ext cx="8224838" cy="1846659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24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lang="en-US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itchFamily="34" charset="0"/>
                <a:cs typeface="Arial" pitchFamily="34" charset="0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 bwMode="gray">
          <a:xfrm>
            <a:off x="481013" y="1971675"/>
            <a:ext cx="4078287" cy="416242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9"/>
          </p:nvPr>
        </p:nvSpPr>
        <p:spPr bwMode="gray">
          <a:xfrm>
            <a:off x="4838700" y="1971675"/>
            <a:ext cx="3846512" cy="1384995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41"/>
          <p:cNvSpPr>
            <a:spLocks noGrp="1"/>
          </p:cNvSpPr>
          <p:nvPr>
            <p:ph type="body" sz="quarter" idx="13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839913" y="4067175"/>
            <a:ext cx="5524500" cy="276999"/>
          </a:xfr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mar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lang="en-US" sz="1800" b="1" kern="1200" baseline="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 bwMode="gray">
          <a:xfrm>
            <a:off x="1839914" y="2200275"/>
            <a:ext cx="5524500" cy="1231106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b="1" kern="1200" dirty="0">
                <a:solidFill>
                  <a:schemeClr val="bg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2"/>
          <p:cNvSpPr>
            <a:spLocks noGrp="1"/>
          </p:cNvSpPr>
          <p:nvPr>
            <p:ph type="pic" sz="quarter" idx="13"/>
          </p:nvPr>
        </p:nvSpPr>
        <p:spPr bwMode="gray">
          <a:xfrm>
            <a:off x="481013" y="1971675"/>
            <a:ext cx="4102100" cy="4175125"/>
          </a:xfrm>
        </p:spPr>
        <p:txBody>
          <a:bodyPr rtlCol="0">
            <a:normAutofit/>
          </a:bodyPr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 bwMode="gray">
          <a:xfrm>
            <a:off x="4926013" y="4295775"/>
            <a:ext cx="3781424" cy="276999"/>
          </a:xfr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mar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lang="en-US" sz="1800" b="1" kern="1200" baseline="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3" name="Title 8"/>
          <p:cNvSpPr>
            <a:spLocks noGrp="1"/>
          </p:cNvSpPr>
          <p:nvPr>
            <p:ph type="title"/>
          </p:nvPr>
        </p:nvSpPr>
        <p:spPr bwMode="gray">
          <a:xfrm>
            <a:off x="4926014" y="1971675"/>
            <a:ext cx="3781424" cy="1846659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b="1" kern="1200" dirty="0">
                <a:solidFill>
                  <a:schemeClr val="bg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 bwMode="gray">
          <a:xfrm>
            <a:off x="481013" y="2344738"/>
            <a:ext cx="3906837" cy="31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 bwMode="gray">
          <a:xfrm>
            <a:off x="4773613" y="2344738"/>
            <a:ext cx="3906837" cy="31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81013" y="246697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1"/>
          </p:nvPr>
        </p:nvSpPr>
        <p:spPr bwMode="gray">
          <a:xfrm>
            <a:off x="4773613" y="2466976"/>
            <a:ext cx="3933825" cy="1430804"/>
          </a:xfrm>
          <a:ln>
            <a:noFill/>
          </a:ln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 bwMode="gray">
          <a:xfrm>
            <a:off x="481013" y="1971675"/>
            <a:ext cx="3933825" cy="286161"/>
          </a:xfrm>
          <a:noFill/>
          <a:ln>
            <a:noFill/>
          </a:ln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3"/>
          </p:nvPr>
        </p:nvSpPr>
        <p:spPr bwMode="gray">
          <a:xfrm>
            <a:off x="4773613" y="1971675"/>
            <a:ext cx="3933825" cy="286161"/>
          </a:xfrm>
          <a:noFill/>
          <a:ln>
            <a:noFill/>
          </a:ln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363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038" indent="-223838">
              <a:spcBef>
                <a:spcPts val="0"/>
              </a:spcBef>
              <a:spcAft>
                <a:spcPts val="0"/>
              </a:spcAft>
              <a:buSzPct val="70000"/>
              <a:buFont typeface="Arial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 bwMode="gray">
          <a:xfrm>
            <a:off x="481012" y="727075"/>
            <a:ext cx="8226425" cy="49244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41"/>
          <p:cNvSpPr>
            <a:spLocks noGrp="1"/>
          </p:cNvSpPr>
          <p:nvPr>
            <p:ph type="body" sz="quarter" idx="14"/>
          </p:nvPr>
        </p:nvSpPr>
        <p:spPr bwMode="gray">
          <a:xfrm>
            <a:off x="481012" y="1270452"/>
            <a:ext cx="8224838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68313" y="711200"/>
            <a:ext cx="82121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971675"/>
            <a:ext cx="821213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First level</a:t>
            </a:r>
          </a:p>
          <a:p>
            <a:pPr lvl="3"/>
            <a:r>
              <a:rPr lang="en-US" dirty="0"/>
              <a:t>Second level</a:t>
            </a:r>
          </a:p>
          <a:p>
            <a:pPr lvl="4"/>
            <a:r>
              <a:rPr lang="en-US" dirty="0"/>
              <a:t>Third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 bwMode="auto">
          <a:xfrm>
            <a:off x="8821738" y="6613525"/>
            <a:ext cx="157162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>
              <a:defRPr/>
            </a:pPr>
            <a:fld id="{B45486D6-3E91-4080-81A3-660607B350F6}" type="slidenum">
              <a:rPr lang="en-US" sz="1000">
                <a:solidFill>
                  <a:srgbClr val="6D6E71"/>
                </a:solidFill>
                <a:cs typeface="Arial" pitchFamily="34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rgbClr val="6D6E71"/>
              </a:solidFill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5" r:id="rId14"/>
    <p:sldLayoutId id="2147483707" r:id="rId15"/>
    <p:sldLayoutId id="2147483708" r:id="rId16"/>
    <p:sldLayoutId id="2147483709" r:id="rId17"/>
    <p:sldLayoutId id="2147483710" r:id="rId18"/>
    <p:sldLayoutId id="2147483711" r:id="rId19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200" b="1" kern="1200" dirty="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90513" indent="-290513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SzPct val="120000"/>
        <a:buFont typeface="Wingdings" pitchFamily="2" charset="2"/>
        <a:buChar char="§"/>
        <a:defRPr lang="en-US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85750" indent="-285750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SzPct val="100000"/>
        <a:buFont typeface="Wingdings" pitchFamily="2" charset="2"/>
        <a:buChar char="§"/>
        <a:defRPr lang="en-US" kern="1200" dirty="0">
          <a:solidFill>
            <a:schemeClr val="tx1"/>
          </a:solidFill>
          <a:latin typeface="+mn-lt"/>
          <a:ea typeface="+mn-ea"/>
          <a:cs typeface="Arial" charset="0"/>
        </a:defRPr>
      </a:lvl2pPr>
      <a:lvl3pPr marL="571500" indent="-279400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SzPct val="90000"/>
        <a:buFont typeface="Arial" charset="0"/>
        <a:buChar char="–"/>
        <a:defRPr lang="en-US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850900" indent="-279400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SzPct val="80000"/>
        <a:buFont typeface="Wingdings" pitchFamily="2" charset="2"/>
        <a:buChar char="§"/>
        <a:defRPr lang="en-US" kern="1200" dirty="0">
          <a:solidFill>
            <a:schemeClr val="tx1"/>
          </a:solidFill>
          <a:latin typeface="Arial" pitchFamily="34" charset="0"/>
          <a:ea typeface="+mn-ea"/>
          <a:cs typeface="Arial" charset="0"/>
        </a:defRPr>
      </a:lvl4pPr>
      <a:lvl5pPr marL="1136650" indent="-285750" algn="l" defTabSz="933450" rtl="0" eaLnBrk="0" fontAlgn="base" hangingPunct="0">
        <a:spcBef>
          <a:spcPct val="0"/>
        </a:spcBef>
        <a:spcAft>
          <a:spcPct val="0"/>
        </a:spcAft>
        <a:buClr>
          <a:schemeClr val="bg2"/>
        </a:buClr>
        <a:buSzPct val="70000"/>
        <a:buFont typeface="Arial" charset="0"/>
        <a:buChar char="–"/>
        <a:defRPr lang="en-US" kern="1200" dirty="0">
          <a:solidFill>
            <a:schemeClr val="tx1"/>
          </a:solidFill>
          <a:latin typeface="Arial" pitchFamily="34" charset="0"/>
          <a:ea typeface="+mn-ea"/>
          <a:cs typeface="Arial" charset="0"/>
        </a:defRPr>
      </a:lvl5pPr>
      <a:lvl6pPr marL="1371600" indent="-241300" algn="l" defTabSz="914400" rtl="0" eaLnBrk="1" latinLnBrk="0" hangingPunct="1">
        <a:spcBef>
          <a:spcPct val="20000"/>
        </a:spcBef>
        <a:buClr>
          <a:schemeClr val="bg2"/>
        </a:buClr>
        <a:buSzPct val="6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9700" y="2438399"/>
            <a:ext cx="61722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 eaLnBrk="0" hangingPunct="0">
              <a:defRPr/>
            </a:pPr>
            <a:r>
              <a:rPr lang="en-US" sz="3200" b="1" kern="0" cap="small" dirty="0">
                <a:solidFill>
                  <a:srgbClr val="BF1313"/>
                </a:solidFill>
                <a:latin typeface="+mj-lt"/>
                <a:ea typeface="+mj-ea"/>
                <a:cs typeface="Calibri" pitchFamily="34" charset="0"/>
              </a:rPr>
              <a:t>Weekly Project review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0" y="3962400"/>
            <a:ext cx="30099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 fontAlgn="base">
              <a:spcAft>
                <a:spcPct val="0"/>
              </a:spcAft>
              <a:buClr>
                <a:schemeClr val="bg2"/>
              </a:buClr>
              <a:buSzPct val="120000"/>
            </a:pPr>
            <a:r>
              <a:rPr lang="en-US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Thursday, 10th Dec, 2015</a:t>
            </a:r>
          </a:p>
        </p:txBody>
      </p:sp>
    </p:spTree>
    <p:extLst>
      <p:ext uri="{BB962C8B-B14F-4D97-AF65-F5344CB8AC3E}">
        <p14:creationId xmlns:p14="http://schemas.microsoft.com/office/powerpoint/2010/main" val="2588669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1143000" y="304800"/>
            <a:ext cx="8226425" cy="492443"/>
          </a:xfrm>
        </p:spPr>
        <p:txBody>
          <a:bodyPr/>
          <a:lstStyle/>
          <a:p>
            <a:r>
              <a:rPr lang="en-US" dirty="0"/>
              <a:t>ATP Readiness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593526"/>
              </p:ext>
            </p:extLst>
          </p:nvPr>
        </p:nvGraphicFramePr>
        <p:xfrm>
          <a:off x="228600" y="838200"/>
          <a:ext cx="8686800" cy="5583662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85618">
                <a:tc gridSpan="7">
                  <a:txBody>
                    <a:bodyPr/>
                    <a:lstStyle/>
                    <a:p>
                      <a:pPr algn="ctr" rtl="0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369" marR="2369" marT="2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Form A</a:t>
                      </a:r>
                    </a:p>
                  </a:txBody>
                  <a:tcPr marL="2369" marR="2369" marT="2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Form B</a:t>
                      </a:r>
                    </a:p>
                  </a:txBody>
                  <a:tcPr marL="2369" marR="2369" marT="23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32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Site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Documentation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TeMIP Integration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MYCOM Integration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B&amp;R Integration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PIM Integration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CLMS Integration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Labelling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L2 &amp; Presentation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P-A Offer Date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Pre-ATP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ATP-B Offer date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Pre-ATP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248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Mumbai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NIT: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</a:p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NOC for testing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NPO team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HPOO integration testing completed in IOT.  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Testing is</a:t>
                      </a:r>
                      <a:r>
                        <a:rPr lang="en-IN" sz="9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planned on 11</a:t>
                      </a:r>
                      <a:r>
                        <a:rPr lang="en-IN" sz="900" b="0" i="0" u="none" strike="noStrike" kern="1200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9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in production.</a:t>
                      </a:r>
                      <a:endParaRPr lang="en-IN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l" rtl="0" fontAlgn="ctr"/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Integration done for Mumbai Site</a:t>
                      </a:r>
                    </a:p>
                    <a:p>
                      <a:pPr algn="l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Data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 for other sites.</a:t>
                      </a:r>
                    </a:p>
                    <a:p>
                      <a:pPr algn="l" rtl="0" fontAlgn="ctr"/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ctr"/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Integration in progress. Targeted to be closed by 14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Meeting is to be planned with CLMS team.</a:t>
                      </a: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  <a:r>
                        <a:rPr lang="en-US" sz="105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</a:p>
                  </a:txBody>
                  <a:tcPr marL="2369" marR="2369" marT="2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SMSC-25/29</a:t>
                      </a:r>
                    </a:p>
                    <a:p>
                      <a:pPr algn="l" rtl="0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SMSGW-19/23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CRBT-18/22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MCA-18/22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DNC-17/21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TV-18/22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37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Bangalore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NIT: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NOC for testing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NPO team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F5 Labeling Pending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r>
                        <a:rPr lang="en-US" sz="105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dirty="0"/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Completed</a:t>
                      </a:r>
                    </a:p>
                  </a:txBody>
                  <a:tcPr marL="2369" marR="2369" marT="2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16th Dec</a:t>
                      </a: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SMSC-25/29</a:t>
                      </a:r>
                      <a:b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</a:b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CRBT-18/22</a:t>
                      </a:r>
                      <a:b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</a:b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MCA-18/22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25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Kolkata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NIT: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NOC for testing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NPO team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  <a:r>
                        <a:rPr lang="en-US" sz="105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dirty="0"/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Completed</a:t>
                      </a:r>
                    </a:p>
                  </a:txBody>
                  <a:tcPr marL="2369" marR="2369" marT="2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18th Dec</a:t>
                      </a: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SMSC-25/29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CRBT-18/22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MCA-18/22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324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Hyderabad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NIT: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NOC for testing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NPO team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F5 labels to be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pasted by 11-Dec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Offered for ATP</a:t>
                      </a: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Offered for ATP</a:t>
                      </a:r>
                    </a:p>
                    <a:p>
                      <a:endParaRPr lang="en-US" sz="1100" dirty="0"/>
                    </a:p>
                  </a:txBody>
                  <a:tcPr marL="2369" marR="2369" marT="2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Completed</a:t>
                      </a:r>
                    </a:p>
                  </a:txBody>
                  <a:tcPr marL="2369" marR="2369" marT="2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14th Dec</a:t>
                      </a: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SMSC-25/29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CRBT-18/22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MCA-18/22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839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Nagpur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NIT: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NOC for testing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NPO team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  <a:r>
                        <a:rPr lang="en-US" sz="105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dirty="0"/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Completed</a:t>
                      </a:r>
                    </a:p>
                  </a:txBody>
                  <a:tcPr marL="2369" marR="2369" marT="2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20th Dec</a:t>
                      </a: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SMSC-25/29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CRBT-18/22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MCA-18/22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36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Lucknow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NIT: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NOC for testing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NPO team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  <a:r>
                        <a:rPr lang="en-US" sz="105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dirty="0"/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Completed</a:t>
                      </a:r>
                    </a:p>
                  </a:txBody>
                  <a:tcPr marL="2369" marR="2369" marT="2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20th Dec</a:t>
                      </a: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SMSC-25/29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CRBT-18/22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MCA-18/22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128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Ahmedabad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NIT: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NOC for testing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NPO team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en-US" sz="105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dirty="0"/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Completed</a:t>
                      </a:r>
                    </a:p>
                  </a:txBody>
                  <a:tcPr marL="2369" marR="2369" marT="2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22nd Dec</a:t>
                      </a: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SMSC-25/29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CRBT-18/22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MCA-18/22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324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Delhi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ODD: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NIT: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Shared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NOC for testing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Handed over to NPO team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Target by RJIL SPOC: 14-Dec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F5 Labeling pending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  <a:r>
                        <a:rPr lang="en-US" sz="105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dirty="0"/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2369" marR="2369" marT="23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26th Dec</a:t>
                      </a:r>
                    </a:p>
                  </a:txBody>
                  <a:tcPr marL="2369" marR="2369" marT="23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SMSC-25/29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CRBT-18/22</a:t>
                      </a:r>
                      <a:b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MCA-18/22</a:t>
                      </a:r>
                    </a:p>
                  </a:txBody>
                  <a:tcPr marL="2369" marR="2369" marT="23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1486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8575" y="269557"/>
            <a:ext cx="7464425" cy="492443"/>
          </a:xfrm>
        </p:spPr>
        <p:txBody>
          <a:bodyPr/>
          <a:lstStyle/>
          <a:p>
            <a:r>
              <a:rPr lang="en-IN" dirty="0"/>
              <a:t>Deployment Status- 14 CRBT Circle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618137"/>
              </p:ext>
            </p:extLst>
          </p:nvPr>
        </p:nvGraphicFramePr>
        <p:xfrm>
          <a:off x="457204" y="838200"/>
          <a:ext cx="8305797" cy="5736700"/>
        </p:xfrm>
        <a:graphic>
          <a:graphicData uri="http://schemas.openxmlformats.org/drawingml/2006/table">
            <a:tbl>
              <a:tblPr/>
              <a:tblGrid>
                <a:gridCol w="278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8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80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80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80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80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809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10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809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10095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 No</a:t>
                      </a:r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Circle</a:t>
                      </a:r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EMC NAS Availability at the site (Y/N)</a:t>
                      </a:r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EMC NAS installation Status 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HP Blade Server Availability at the site (Y/N) </a:t>
                      </a:r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HP Blade Server Installation Status</a:t>
                      </a:r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sv-SE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Power Availability</a:t>
                      </a:r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Rack Availability</a:t>
                      </a:r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Network Readiness</a:t>
                      </a:r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OS Installation Status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Patna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10-Dec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r>
                        <a:rPr lang="en-IN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</a:t>
                      </a:r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Dec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5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Shimla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Location to be shifted to SAG 2 location</a:t>
                      </a:r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(15-Dec)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TOR PORT Mapping not received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0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Kochi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N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N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r>
                        <a:rPr lang="en-IN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</a:t>
                      </a:r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Dec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22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Bhopal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15-Dec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TOR PORT Mapping not received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0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Guwahati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17-Dec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TOR PORT Mapping not received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90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Shillong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Available at WH 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Available at WH 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 be installed at new floor</a:t>
                      </a:r>
                      <a:b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15-Dec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TOR PORT Mapping not received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Srinagar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 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awaiting confirmation</a:t>
                      </a:r>
                      <a:r>
                        <a:rPr lang="en-IN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from RJIL SPOC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0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Ludhiana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5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Ambala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Cabling to be completed by 12-Dec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90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Jaipur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90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Agra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90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Bhubaneshwar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90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Asansol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90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Chennai </a:t>
                      </a:r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2870" marR="2870" marT="2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2870" marR="2870" marT="2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792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6425" cy="492443"/>
          </a:xfrm>
        </p:spPr>
        <p:txBody>
          <a:bodyPr/>
          <a:lstStyle/>
          <a:p>
            <a:r>
              <a:rPr lang="en-IN" dirty="0"/>
              <a:t>MDB Deployment Status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666254"/>
              </p:ext>
            </p:extLst>
          </p:nvPr>
        </p:nvGraphicFramePr>
        <p:xfrm>
          <a:off x="381000" y="1143000"/>
          <a:ext cx="7924798" cy="5380791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4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1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34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95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95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1143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TASK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18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Task code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18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DETAILS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18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Start date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18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Closure Date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18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Status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18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Comments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1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424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Application &amp; Base Package Installation with configurations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CRBT MDB deployment and configuration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MDB binaries installation and configuration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18-Nov-15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19-Nov-15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Done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31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SMSGW deployment and configuration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SMSGW binaries installation and configuration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20-Nov-15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20-Nov-15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Done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31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Omega deployment and configuration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Omega binaries installation and configuration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21-Nov-15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21-Nov-15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Done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31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CRBT FE deployment and configuration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FrontEnd installation and configuration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23-Nov-15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23-Nov-15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Done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31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CMS Installation &amp; Config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CMS Installation &amp; Config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Dependency on NAS for integration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effectLst/>
                          <a:latin typeface="Arial"/>
                        </a:rPr>
                        <a:t>Content to be received from RJIL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21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IVR deployment and configuration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IVR installation and configuration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Under SIT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effectLst/>
                          <a:latin typeface="Arial"/>
                        </a:rPr>
                        <a:t>Under SIT. Issue at TAS to be resolved by Nokia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21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Integration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SMSC integration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integration with client SMSC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24-Nov-15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30-Nov-15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31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Tibco integration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integration with Tibco for prepaid &amp; Postpaid billing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25-Nov-15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26-Nov-15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Will be available in Production by 18th Dec for integration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31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SE integration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Under SIT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effectLst/>
                          <a:latin typeface="Arial"/>
                        </a:rPr>
                        <a:t>Will be available in Production by 18th Dec for integration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242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NAS Integration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NAS mounting on Content Sync Server &amp; MRF (22 sites)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In Progress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effectLst/>
                          <a:latin typeface="Arial"/>
                        </a:rPr>
                        <a:t>Pending on MRF and EMC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21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b="0" i="0" u="none" strike="noStrike">
                          <a:effectLst/>
                          <a:latin typeface="Arial"/>
                        </a:rPr>
                        <a:t>Content SS installation on 14 circles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Installation/TOR mapping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In Progress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114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IVR integration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Network integration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Under SIT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 dirty="0">
                          <a:effectLst/>
                          <a:latin typeface="Arial"/>
                        </a:rPr>
                        <a:t>Under SIT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146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1298575" y="193357"/>
            <a:ext cx="8226425" cy="492443"/>
          </a:xfrm>
        </p:spPr>
        <p:txBody>
          <a:bodyPr/>
          <a:lstStyle/>
          <a:p>
            <a:r>
              <a:rPr lang="en-US" dirty="0"/>
              <a:t>Deployment Status - Messaging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94913"/>
              </p:ext>
            </p:extLst>
          </p:nvPr>
        </p:nvGraphicFramePr>
        <p:xfrm>
          <a:off x="228604" y="838198"/>
          <a:ext cx="8298082" cy="5981585"/>
        </p:xfrm>
        <a:graphic>
          <a:graphicData uri="http://schemas.openxmlformats.org/drawingml/2006/table">
            <a:tbl>
              <a:tblPr/>
              <a:tblGrid>
                <a:gridCol w="626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76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7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76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42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12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425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12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425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764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3245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6764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6764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9715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Site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P2P SMSC Readiness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A2P Internal SMSC Readiness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A2P External SMSC Readiness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SMSGW Readiness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STP Integration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LB Integration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MNP Integration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DRA Integration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Cloudmark Integration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OAM Readiness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CDR readiness for Mediation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Proposed Cutover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Remarks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Bangalore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95" marR="3695" marT="369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Kolkata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 to deploy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patch is planned on 10-Dec;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95" marR="3695" marT="369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Delhi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95" marR="3695" marT="369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Nagpur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95" marR="3695" marT="369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Hyderabad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95" marR="3695" marT="369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Lucknow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  <a:r>
                        <a:rPr lang="en-US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Dec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95" marR="3695" marT="369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91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Mumbai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95" marR="3695" marT="369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863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Ahmedabad 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695" marR="3695" marT="3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95" marR="3695" marT="369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3695" marR="3695" marT="36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374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45757"/>
            <a:ext cx="7007225" cy="492443"/>
          </a:xfrm>
        </p:spPr>
        <p:txBody>
          <a:bodyPr/>
          <a:lstStyle/>
          <a:p>
            <a:r>
              <a:rPr lang="en-US" dirty="0"/>
              <a:t>DR Site Progress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055312"/>
              </p:ext>
            </p:extLst>
          </p:nvPr>
        </p:nvGraphicFramePr>
        <p:xfrm>
          <a:off x="304800" y="1219198"/>
          <a:ext cx="8534399" cy="3227958"/>
        </p:xfrm>
        <a:graphic>
          <a:graphicData uri="http://schemas.openxmlformats.org/drawingml/2006/table">
            <a:tbl>
              <a:tblPr/>
              <a:tblGrid>
                <a:gridCol w="572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5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2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2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7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91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91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33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47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26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739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4446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4446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Site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Nagpur DR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Hardware Installation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 Installation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Bonding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YUM Configuration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EMC Configuration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Multipathing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Clustering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DB Installation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Application Installation and Commissioning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Integration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Remarks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1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Nagpur DR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MLS (48 servers)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MBS (23 servers)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servers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servers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servers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servers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servers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servers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servers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01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Mumbai DR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MLS (25 servers)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Network Cabling Pending (10-Dec)</a:t>
                      </a:r>
                    </a:p>
                    <a:p>
                      <a:pPr algn="l" fontAlgn="t"/>
                      <a:endParaRPr lang="en-US" sz="900" b="0" i="0" u="none" strike="noStrike" dirty="0">
                        <a:solidFill>
                          <a:srgbClr val="92D050"/>
                        </a:solidFill>
                        <a:effectLst/>
                        <a:latin typeface="Calibri"/>
                      </a:endParaRP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F5 to be powered on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by 10-Dec</a:t>
                      </a: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MBS (20 servers)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Network Cabling Pending (10-Dec)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24-Dec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02-Jan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F5 to be powered on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by 10-Dec</a:t>
                      </a:r>
                    </a:p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750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vulnerability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81012" y="1400175"/>
            <a:ext cx="8224838" cy="4924425"/>
          </a:xfrm>
        </p:spPr>
        <p:txBody>
          <a:bodyPr/>
          <a:lstStyle/>
          <a:p>
            <a:r>
              <a:rPr lang="en-US" sz="1800" dirty="0"/>
              <a:t>IOT:</a:t>
            </a:r>
          </a:p>
          <a:p>
            <a:pPr lvl="2"/>
            <a:r>
              <a:rPr lang="en-US" sz="1600" dirty="0"/>
              <a:t>SMSC:  [3/11]</a:t>
            </a:r>
          </a:p>
          <a:p>
            <a:pPr lvl="3"/>
            <a:r>
              <a:rPr lang="en-US" sz="1600" dirty="0"/>
              <a:t>1 OS related to be fixed by 10</a:t>
            </a:r>
            <a:r>
              <a:rPr lang="en-US" sz="1600" baseline="30000" dirty="0"/>
              <a:t>th</a:t>
            </a:r>
            <a:r>
              <a:rPr lang="en-US" sz="1600" dirty="0"/>
              <a:t> Dec</a:t>
            </a:r>
          </a:p>
          <a:p>
            <a:pPr lvl="3"/>
            <a:r>
              <a:rPr lang="en-US" sz="1600" dirty="0"/>
              <a:t>1 Application related offered</a:t>
            </a:r>
          </a:p>
          <a:p>
            <a:pPr lvl="3"/>
            <a:r>
              <a:rPr lang="en-US" sz="1600" dirty="0"/>
              <a:t>1 Open ports related to be fixed by 18</a:t>
            </a:r>
            <a:r>
              <a:rPr lang="en-US" sz="1600" baseline="30000" dirty="0"/>
              <a:t>th</a:t>
            </a:r>
            <a:r>
              <a:rPr lang="en-US" sz="1600" dirty="0"/>
              <a:t> Dec</a:t>
            </a:r>
          </a:p>
          <a:p>
            <a:pPr lvl="2"/>
            <a:r>
              <a:rPr lang="en-US" sz="1600" dirty="0"/>
              <a:t>SMSGW: [1/11]</a:t>
            </a:r>
          </a:p>
          <a:p>
            <a:pPr lvl="3"/>
            <a:r>
              <a:rPr lang="en-US" sz="1600" dirty="0"/>
              <a:t>1 Open ports related to be fixed by 18</a:t>
            </a:r>
            <a:r>
              <a:rPr lang="en-US" sz="1600" baseline="30000" dirty="0"/>
              <a:t>th</a:t>
            </a:r>
            <a:r>
              <a:rPr lang="en-US" sz="1600" dirty="0"/>
              <a:t> Dec</a:t>
            </a:r>
          </a:p>
          <a:p>
            <a:pPr lvl="2"/>
            <a:r>
              <a:rPr lang="en-US" sz="1600" dirty="0"/>
              <a:t>CRBT:  [2/10]</a:t>
            </a:r>
          </a:p>
          <a:p>
            <a:pPr lvl="3"/>
            <a:r>
              <a:rPr lang="en-US" sz="1600" dirty="0"/>
              <a:t>1 OS related to be fixed by 10</a:t>
            </a:r>
            <a:r>
              <a:rPr lang="en-US" sz="1600" baseline="30000" dirty="0"/>
              <a:t>th</a:t>
            </a:r>
            <a:r>
              <a:rPr lang="en-US" sz="1600" dirty="0"/>
              <a:t> Dec</a:t>
            </a:r>
          </a:p>
          <a:p>
            <a:pPr lvl="3"/>
            <a:r>
              <a:rPr lang="en-US" sz="1600" dirty="0"/>
              <a:t>1 Open ports related to be fixed by 18</a:t>
            </a:r>
            <a:r>
              <a:rPr lang="en-US" sz="1600" baseline="30000" dirty="0"/>
              <a:t>th</a:t>
            </a:r>
            <a:r>
              <a:rPr lang="en-US" sz="1600" dirty="0"/>
              <a:t> Dec</a:t>
            </a:r>
          </a:p>
          <a:p>
            <a:pPr lvl="2"/>
            <a:r>
              <a:rPr lang="en-US" sz="1600" dirty="0"/>
              <a:t>MCA/DNC/TV: [1/10]</a:t>
            </a:r>
          </a:p>
          <a:p>
            <a:pPr lvl="3"/>
            <a:r>
              <a:rPr lang="en-US" sz="1600" dirty="0"/>
              <a:t>Open ports related to be fixed by 18</a:t>
            </a:r>
            <a:r>
              <a:rPr lang="en-US" sz="1600" baseline="30000" dirty="0"/>
              <a:t>th</a:t>
            </a:r>
            <a:r>
              <a:rPr lang="en-US" sz="1600" dirty="0"/>
              <a:t> Dec</a:t>
            </a:r>
          </a:p>
          <a:p>
            <a:pPr marL="571500" lvl="3" indent="0">
              <a:buNone/>
            </a:pPr>
            <a:endParaRPr lang="en-US" sz="1800" dirty="0"/>
          </a:p>
          <a:p>
            <a:r>
              <a:rPr lang="en-US" sz="1800" dirty="0"/>
              <a:t>Production:</a:t>
            </a:r>
          </a:p>
          <a:p>
            <a:pPr lvl="2"/>
            <a:r>
              <a:rPr lang="en-US" sz="1600" dirty="0"/>
              <a:t>PEs planned after Pre-ATP PEs are over</a:t>
            </a:r>
          </a:p>
          <a:p>
            <a:pPr lvl="2"/>
            <a:r>
              <a:rPr lang="en-US" sz="1600" dirty="0"/>
              <a:t>8 PEs will be required starting from 18th Dec</a:t>
            </a:r>
          </a:p>
          <a:p>
            <a:pPr lvl="2"/>
            <a:r>
              <a:rPr lang="en-US" sz="1600" dirty="0"/>
              <a:t>All the security points closed in IOT, till 09th Dec, planned to be fixed in Production by 25th Dec</a:t>
            </a:r>
          </a:p>
          <a:p>
            <a:pPr lvl="3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7139048"/>
      </p:ext>
    </p:extLst>
  </p:cSld>
  <p:clrMapOvr>
    <a:masterClrMapping/>
  </p:clrMapOvr>
</p:sld>
</file>

<file path=ppt/theme/theme1.xml><?xml version="1.0" encoding="utf-8"?>
<a:theme xmlns:a="http://schemas.openxmlformats.org/drawingml/2006/main" name="B2B Template (Arial)">
  <a:themeElements>
    <a:clrScheme name="Mahindra Satyam Color Scheme">
      <a:dk1>
        <a:sysClr val="windowText" lastClr="000000"/>
      </a:dk1>
      <a:lt1>
        <a:sysClr val="window" lastClr="FFFFFF"/>
      </a:lt1>
      <a:dk2>
        <a:srgbClr val="6D6E71"/>
      </a:dk2>
      <a:lt2>
        <a:srgbClr val="E31837"/>
      </a:lt2>
      <a:accent1>
        <a:srgbClr val="E31837"/>
      </a:accent1>
      <a:accent2>
        <a:srgbClr val="A7A9AC"/>
      </a:accent2>
      <a:accent3>
        <a:srgbClr val="F3901D"/>
      </a:accent3>
      <a:accent4>
        <a:srgbClr val="FDBC5F"/>
      </a:accent4>
      <a:accent5>
        <a:srgbClr val="E31837"/>
      </a:accent5>
      <a:accent6>
        <a:srgbClr val="7C3520"/>
      </a:accent6>
      <a:hlink>
        <a:srgbClr val="6D6E71"/>
      </a:hlink>
      <a:folHlink>
        <a:srgbClr val="E31837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txDef>
      <a:spPr>
        <a:noFill/>
        <a:ln w="9525">
          <a:noFill/>
          <a:miter lim="800000"/>
          <a:headEnd/>
          <a:tailEnd/>
        </a:ln>
      </a:spPr>
      <a:bodyPr vert="horz" wrap="square" lIns="0" tIns="0" rIns="0" bIns="0" numCol="1" rtlCol="0" anchor="t" anchorCtr="0" compatLnSpc="1">
        <a:prstTxWarp prst="textNoShape">
          <a:avLst/>
        </a:prstTxWarp>
        <a:spAutoFit/>
      </a:bodyPr>
      <a:lstStyle>
        <a:defPPr fontAlgn="base">
          <a:buClr>
            <a:schemeClr val="tx2"/>
          </a:buClr>
          <a:defRPr sz="1200"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79450</TotalTime>
  <Words>911</Words>
  <Application>Microsoft Office PowerPoint</Application>
  <PresentationFormat>On-screen Show (4:3)</PresentationFormat>
  <Paragraphs>528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B2B Template (Arial)</vt:lpstr>
      <vt:lpstr>PowerPoint Presentation</vt:lpstr>
      <vt:lpstr>ATP Readiness</vt:lpstr>
      <vt:lpstr>Deployment Status- 14 CRBT Circle </vt:lpstr>
      <vt:lpstr>MDB Deployment Status</vt:lpstr>
      <vt:lpstr>Deployment Status - Messaging</vt:lpstr>
      <vt:lpstr>DR Site Progress</vt:lpstr>
      <vt:lpstr>Security vulnerability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Mahindra Comviva at a Glance</dc:title>
  <dc:creator>rajat.dayal</dc:creator>
  <cp:lastModifiedBy>Team1</cp:lastModifiedBy>
  <cp:revision>1799</cp:revision>
  <dcterms:created xsi:type="dcterms:W3CDTF">2013-12-07T19:46:18Z</dcterms:created>
  <dcterms:modified xsi:type="dcterms:W3CDTF">2019-03-23T18:24:01Z</dcterms:modified>
</cp:coreProperties>
</file>