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102"/>
  </p:notesMasterIdLst>
  <p:sldIdLst>
    <p:sldId id="256" r:id="rId2"/>
    <p:sldId id="505" r:id="rId3"/>
    <p:sldId id="784" r:id="rId4"/>
    <p:sldId id="785" r:id="rId5"/>
    <p:sldId id="786" r:id="rId6"/>
    <p:sldId id="787" r:id="rId7"/>
    <p:sldId id="788" r:id="rId8"/>
    <p:sldId id="789" r:id="rId9"/>
    <p:sldId id="790" r:id="rId10"/>
    <p:sldId id="791" r:id="rId11"/>
    <p:sldId id="792" r:id="rId12"/>
    <p:sldId id="859" r:id="rId13"/>
    <p:sldId id="860" r:id="rId14"/>
    <p:sldId id="861" r:id="rId15"/>
    <p:sldId id="862" r:id="rId16"/>
    <p:sldId id="863" r:id="rId17"/>
    <p:sldId id="795" r:id="rId18"/>
    <p:sldId id="797" r:id="rId19"/>
    <p:sldId id="798" r:id="rId20"/>
    <p:sldId id="838" r:id="rId21"/>
    <p:sldId id="839" r:id="rId22"/>
    <p:sldId id="877" r:id="rId23"/>
    <p:sldId id="840" r:id="rId24"/>
    <p:sldId id="841" r:id="rId25"/>
    <p:sldId id="864" r:id="rId26"/>
    <p:sldId id="865" r:id="rId27"/>
    <p:sldId id="866" r:id="rId28"/>
    <p:sldId id="867" r:id="rId29"/>
    <p:sldId id="913" r:id="rId30"/>
    <p:sldId id="844" r:id="rId31"/>
    <p:sldId id="868" r:id="rId32"/>
    <p:sldId id="846" r:id="rId33"/>
    <p:sldId id="847" r:id="rId34"/>
    <p:sldId id="848" r:id="rId35"/>
    <p:sldId id="849" r:id="rId36"/>
    <p:sldId id="850" r:id="rId37"/>
    <p:sldId id="869" r:id="rId38"/>
    <p:sldId id="870" r:id="rId39"/>
    <p:sldId id="851" r:id="rId40"/>
    <p:sldId id="871" r:id="rId41"/>
    <p:sldId id="872" r:id="rId42"/>
    <p:sldId id="873" r:id="rId43"/>
    <p:sldId id="874" r:id="rId44"/>
    <p:sldId id="875" r:id="rId45"/>
    <p:sldId id="852" r:id="rId46"/>
    <p:sldId id="853" r:id="rId47"/>
    <p:sldId id="854" r:id="rId48"/>
    <p:sldId id="878" r:id="rId49"/>
    <p:sldId id="855" r:id="rId50"/>
    <p:sldId id="856" r:id="rId51"/>
    <p:sldId id="858" r:id="rId52"/>
    <p:sldId id="799" r:id="rId53"/>
    <p:sldId id="879" r:id="rId54"/>
    <p:sldId id="880" r:id="rId55"/>
    <p:sldId id="881" r:id="rId56"/>
    <p:sldId id="882" r:id="rId57"/>
    <p:sldId id="800" r:id="rId58"/>
    <p:sldId id="883" r:id="rId59"/>
    <p:sldId id="802" r:id="rId60"/>
    <p:sldId id="804" r:id="rId61"/>
    <p:sldId id="805" r:id="rId62"/>
    <p:sldId id="807" r:id="rId63"/>
    <p:sldId id="808" r:id="rId64"/>
    <p:sldId id="809" r:id="rId65"/>
    <p:sldId id="810" r:id="rId66"/>
    <p:sldId id="811" r:id="rId67"/>
    <p:sldId id="884" r:id="rId68"/>
    <p:sldId id="885" r:id="rId69"/>
    <p:sldId id="886" r:id="rId70"/>
    <p:sldId id="555" r:id="rId71"/>
    <p:sldId id="556" r:id="rId72"/>
    <p:sldId id="783" r:id="rId73"/>
    <p:sldId id="887" r:id="rId74"/>
    <p:sldId id="888" r:id="rId75"/>
    <p:sldId id="889" r:id="rId76"/>
    <p:sldId id="890" r:id="rId77"/>
    <p:sldId id="891" r:id="rId78"/>
    <p:sldId id="892" r:id="rId79"/>
    <p:sldId id="893" r:id="rId80"/>
    <p:sldId id="894" r:id="rId81"/>
    <p:sldId id="895" r:id="rId82"/>
    <p:sldId id="896" r:id="rId83"/>
    <p:sldId id="897" r:id="rId84"/>
    <p:sldId id="898" r:id="rId85"/>
    <p:sldId id="899" r:id="rId86"/>
    <p:sldId id="900" r:id="rId87"/>
    <p:sldId id="901" r:id="rId88"/>
    <p:sldId id="902" r:id="rId89"/>
    <p:sldId id="903" r:id="rId90"/>
    <p:sldId id="904" r:id="rId91"/>
    <p:sldId id="905" r:id="rId92"/>
    <p:sldId id="906" r:id="rId93"/>
    <p:sldId id="907" r:id="rId94"/>
    <p:sldId id="908" r:id="rId95"/>
    <p:sldId id="909" r:id="rId96"/>
    <p:sldId id="910" r:id="rId97"/>
    <p:sldId id="911" r:id="rId98"/>
    <p:sldId id="912" r:id="rId99"/>
    <p:sldId id="573" r:id="rId100"/>
    <p:sldId id="430"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2D"/>
    <a:srgbClr val="4D4E5C"/>
    <a:srgbClr val="FFC000"/>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79536" autoAdjust="0"/>
  </p:normalViewPr>
  <p:slideViewPr>
    <p:cSldViewPr snapToGrid="0">
      <p:cViewPr varScale="1">
        <p:scale>
          <a:sx n="68" d="100"/>
          <a:sy n="68" d="100"/>
        </p:scale>
        <p:origin x="1212" y="66"/>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10/15/2016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23147995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100</a:t>
            </a:fld>
            <a:endParaRPr lang="en-US"/>
          </a:p>
        </p:txBody>
      </p:sp>
    </p:spTree>
    <p:extLst>
      <p:ext uri="{BB962C8B-B14F-4D97-AF65-F5344CB8AC3E}">
        <p14:creationId xmlns:p14="http://schemas.microsoft.com/office/powerpoint/2010/main" val="253109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38964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243815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254146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163268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618787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208461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1888169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211893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39621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672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1085728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3392767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661044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119230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3313527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4108896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2633914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719837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865585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6842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1768101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192979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3236157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742028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90508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2236834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911402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1778538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1152132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2654791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249361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1483311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148684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1703803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2679789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1021536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2755171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2694383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2869751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2657635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549757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253593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3536374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50</a:t>
            </a:fld>
            <a:endParaRPr lang="en-US"/>
          </a:p>
        </p:txBody>
      </p:sp>
    </p:spTree>
    <p:extLst>
      <p:ext uri="{BB962C8B-B14F-4D97-AF65-F5344CB8AC3E}">
        <p14:creationId xmlns:p14="http://schemas.microsoft.com/office/powerpoint/2010/main" val="3146204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51</a:t>
            </a:fld>
            <a:endParaRPr lang="en-US"/>
          </a:p>
        </p:txBody>
      </p:sp>
    </p:spTree>
    <p:extLst>
      <p:ext uri="{BB962C8B-B14F-4D97-AF65-F5344CB8AC3E}">
        <p14:creationId xmlns:p14="http://schemas.microsoft.com/office/powerpoint/2010/main" val="2819555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52</a:t>
            </a:fld>
            <a:endParaRPr lang="en-US"/>
          </a:p>
        </p:txBody>
      </p:sp>
    </p:spTree>
    <p:extLst>
      <p:ext uri="{BB962C8B-B14F-4D97-AF65-F5344CB8AC3E}">
        <p14:creationId xmlns:p14="http://schemas.microsoft.com/office/powerpoint/2010/main" val="2080453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53</a:t>
            </a:fld>
            <a:endParaRPr lang="en-US"/>
          </a:p>
        </p:txBody>
      </p:sp>
    </p:spTree>
    <p:extLst>
      <p:ext uri="{BB962C8B-B14F-4D97-AF65-F5344CB8AC3E}">
        <p14:creationId xmlns:p14="http://schemas.microsoft.com/office/powerpoint/2010/main" val="2115902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54</a:t>
            </a:fld>
            <a:endParaRPr lang="en-US"/>
          </a:p>
        </p:txBody>
      </p:sp>
    </p:spTree>
    <p:extLst>
      <p:ext uri="{BB962C8B-B14F-4D97-AF65-F5344CB8AC3E}">
        <p14:creationId xmlns:p14="http://schemas.microsoft.com/office/powerpoint/2010/main" val="3276154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55</a:t>
            </a:fld>
            <a:endParaRPr lang="en-US"/>
          </a:p>
        </p:txBody>
      </p:sp>
    </p:spTree>
    <p:extLst>
      <p:ext uri="{BB962C8B-B14F-4D97-AF65-F5344CB8AC3E}">
        <p14:creationId xmlns:p14="http://schemas.microsoft.com/office/powerpoint/2010/main" val="139710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56</a:t>
            </a:fld>
            <a:endParaRPr lang="en-US"/>
          </a:p>
        </p:txBody>
      </p:sp>
    </p:spTree>
    <p:extLst>
      <p:ext uri="{BB962C8B-B14F-4D97-AF65-F5344CB8AC3E}">
        <p14:creationId xmlns:p14="http://schemas.microsoft.com/office/powerpoint/2010/main" val="1056302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57</a:t>
            </a:fld>
            <a:endParaRPr lang="en-US"/>
          </a:p>
        </p:txBody>
      </p:sp>
    </p:spTree>
    <p:extLst>
      <p:ext uri="{BB962C8B-B14F-4D97-AF65-F5344CB8AC3E}">
        <p14:creationId xmlns:p14="http://schemas.microsoft.com/office/powerpoint/2010/main" val="1811494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58</a:t>
            </a:fld>
            <a:endParaRPr lang="en-US"/>
          </a:p>
        </p:txBody>
      </p:sp>
    </p:spTree>
    <p:extLst>
      <p:ext uri="{BB962C8B-B14F-4D97-AF65-F5344CB8AC3E}">
        <p14:creationId xmlns:p14="http://schemas.microsoft.com/office/powerpoint/2010/main" val="27265888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59</a:t>
            </a:fld>
            <a:endParaRPr lang="en-US"/>
          </a:p>
        </p:txBody>
      </p:sp>
    </p:spTree>
    <p:extLst>
      <p:ext uri="{BB962C8B-B14F-4D97-AF65-F5344CB8AC3E}">
        <p14:creationId xmlns:p14="http://schemas.microsoft.com/office/powerpoint/2010/main" val="249181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303596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60</a:t>
            </a:fld>
            <a:endParaRPr lang="en-US"/>
          </a:p>
        </p:txBody>
      </p:sp>
    </p:spTree>
    <p:extLst>
      <p:ext uri="{BB962C8B-B14F-4D97-AF65-F5344CB8AC3E}">
        <p14:creationId xmlns:p14="http://schemas.microsoft.com/office/powerpoint/2010/main" val="1030059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61</a:t>
            </a:fld>
            <a:endParaRPr lang="en-US"/>
          </a:p>
        </p:txBody>
      </p:sp>
    </p:spTree>
    <p:extLst>
      <p:ext uri="{BB962C8B-B14F-4D97-AF65-F5344CB8AC3E}">
        <p14:creationId xmlns:p14="http://schemas.microsoft.com/office/powerpoint/2010/main" val="3398048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62</a:t>
            </a:fld>
            <a:endParaRPr lang="en-US"/>
          </a:p>
        </p:txBody>
      </p:sp>
    </p:spTree>
    <p:extLst>
      <p:ext uri="{BB962C8B-B14F-4D97-AF65-F5344CB8AC3E}">
        <p14:creationId xmlns:p14="http://schemas.microsoft.com/office/powerpoint/2010/main" val="2347513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63</a:t>
            </a:fld>
            <a:endParaRPr lang="en-US"/>
          </a:p>
        </p:txBody>
      </p:sp>
    </p:spTree>
    <p:extLst>
      <p:ext uri="{BB962C8B-B14F-4D97-AF65-F5344CB8AC3E}">
        <p14:creationId xmlns:p14="http://schemas.microsoft.com/office/powerpoint/2010/main" val="33798931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64</a:t>
            </a:fld>
            <a:endParaRPr lang="en-US"/>
          </a:p>
        </p:txBody>
      </p:sp>
    </p:spTree>
    <p:extLst>
      <p:ext uri="{BB962C8B-B14F-4D97-AF65-F5344CB8AC3E}">
        <p14:creationId xmlns:p14="http://schemas.microsoft.com/office/powerpoint/2010/main" val="36671876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65</a:t>
            </a:fld>
            <a:endParaRPr lang="en-US"/>
          </a:p>
        </p:txBody>
      </p:sp>
    </p:spTree>
    <p:extLst>
      <p:ext uri="{BB962C8B-B14F-4D97-AF65-F5344CB8AC3E}">
        <p14:creationId xmlns:p14="http://schemas.microsoft.com/office/powerpoint/2010/main" val="88740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66</a:t>
            </a:fld>
            <a:endParaRPr lang="en-US"/>
          </a:p>
        </p:txBody>
      </p:sp>
    </p:spTree>
    <p:extLst>
      <p:ext uri="{BB962C8B-B14F-4D97-AF65-F5344CB8AC3E}">
        <p14:creationId xmlns:p14="http://schemas.microsoft.com/office/powerpoint/2010/main" val="27708451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67</a:t>
            </a:fld>
            <a:endParaRPr lang="en-US"/>
          </a:p>
        </p:txBody>
      </p:sp>
    </p:spTree>
    <p:extLst>
      <p:ext uri="{BB962C8B-B14F-4D97-AF65-F5344CB8AC3E}">
        <p14:creationId xmlns:p14="http://schemas.microsoft.com/office/powerpoint/2010/main" val="1677723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68</a:t>
            </a:fld>
            <a:endParaRPr lang="en-US"/>
          </a:p>
        </p:txBody>
      </p:sp>
    </p:spTree>
    <p:extLst>
      <p:ext uri="{BB962C8B-B14F-4D97-AF65-F5344CB8AC3E}">
        <p14:creationId xmlns:p14="http://schemas.microsoft.com/office/powerpoint/2010/main" val="24910395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69</a:t>
            </a:fld>
            <a:endParaRPr lang="en-US"/>
          </a:p>
        </p:txBody>
      </p:sp>
    </p:spTree>
    <p:extLst>
      <p:ext uri="{BB962C8B-B14F-4D97-AF65-F5344CB8AC3E}">
        <p14:creationId xmlns:p14="http://schemas.microsoft.com/office/powerpoint/2010/main" val="55639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32013378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70</a:t>
            </a:fld>
            <a:endParaRPr lang="en-US"/>
          </a:p>
        </p:txBody>
      </p:sp>
    </p:spTree>
    <p:extLst>
      <p:ext uri="{BB962C8B-B14F-4D97-AF65-F5344CB8AC3E}">
        <p14:creationId xmlns:p14="http://schemas.microsoft.com/office/powerpoint/2010/main" val="18071382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71</a:t>
            </a:fld>
            <a:endParaRPr lang="en-US"/>
          </a:p>
        </p:txBody>
      </p:sp>
    </p:spTree>
    <p:extLst>
      <p:ext uri="{BB962C8B-B14F-4D97-AF65-F5344CB8AC3E}">
        <p14:creationId xmlns:p14="http://schemas.microsoft.com/office/powerpoint/2010/main" val="21786995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72</a:t>
            </a:fld>
            <a:endParaRPr lang="en-US"/>
          </a:p>
        </p:txBody>
      </p:sp>
    </p:spTree>
    <p:extLst>
      <p:ext uri="{BB962C8B-B14F-4D97-AF65-F5344CB8AC3E}">
        <p14:creationId xmlns:p14="http://schemas.microsoft.com/office/powerpoint/2010/main" val="23198861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73</a:t>
            </a:fld>
            <a:endParaRPr lang="en-US"/>
          </a:p>
        </p:txBody>
      </p:sp>
    </p:spTree>
    <p:extLst>
      <p:ext uri="{BB962C8B-B14F-4D97-AF65-F5344CB8AC3E}">
        <p14:creationId xmlns:p14="http://schemas.microsoft.com/office/powerpoint/2010/main" val="11337903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74</a:t>
            </a:fld>
            <a:endParaRPr lang="en-US"/>
          </a:p>
        </p:txBody>
      </p:sp>
    </p:spTree>
    <p:extLst>
      <p:ext uri="{BB962C8B-B14F-4D97-AF65-F5344CB8AC3E}">
        <p14:creationId xmlns:p14="http://schemas.microsoft.com/office/powerpoint/2010/main" val="6678652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75</a:t>
            </a:fld>
            <a:endParaRPr lang="en-US"/>
          </a:p>
        </p:txBody>
      </p:sp>
    </p:spTree>
    <p:extLst>
      <p:ext uri="{BB962C8B-B14F-4D97-AF65-F5344CB8AC3E}">
        <p14:creationId xmlns:p14="http://schemas.microsoft.com/office/powerpoint/2010/main" val="25450402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76</a:t>
            </a:fld>
            <a:endParaRPr lang="en-US"/>
          </a:p>
        </p:txBody>
      </p:sp>
    </p:spTree>
    <p:extLst>
      <p:ext uri="{BB962C8B-B14F-4D97-AF65-F5344CB8AC3E}">
        <p14:creationId xmlns:p14="http://schemas.microsoft.com/office/powerpoint/2010/main" val="12202964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77</a:t>
            </a:fld>
            <a:endParaRPr lang="en-US"/>
          </a:p>
        </p:txBody>
      </p:sp>
    </p:spTree>
    <p:extLst>
      <p:ext uri="{BB962C8B-B14F-4D97-AF65-F5344CB8AC3E}">
        <p14:creationId xmlns:p14="http://schemas.microsoft.com/office/powerpoint/2010/main" val="34682807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78</a:t>
            </a:fld>
            <a:endParaRPr lang="en-US"/>
          </a:p>
        </p:txBody>
      </p:sp>
    </p:spTree>
    <p:extLst>
      <p:ext uri="{BB962C8B-B14F-4D97-AF65-F5344CB8AC3E}">
        <p14:creationId xmlns:p14="http://schemas.microsoft.com/office/powerpoint/2010/main" val="1044758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79</a:t>
            </a:fld>
            <a:endParaRPr lang="en-US"/>
          </a:p>
        </p:txBody>
      </p:sp>
    </p:spTree>
    <p:extLst>
      <p:ext uri="{BB962C8B-B14F-4D97-AF65-F5344CB8AC3E}">
        <p14:creationId xmlns:p14="http://schemas.microsoft.com/office/powerpoint/2010/main" val="164568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20476598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80</a:t>
            </a:fld>
            <a:endParaRPr lang="en-US"/>
          </a:p>
        </p:txBody>
      </p:sp>
    </p:spTree>
    <p:extLst>
      <p:ext uri="{BB962C8B-B14F-4D97-AF65-F5344CB8AC3E}">
        <p14:creationId xmlns:p14="http://schemas.microsoft.com/office/powerpoint/2010/main" val="28777572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81</a:t>
            </a:fld>
            <a:endParaRPr lang="en-US"/>
          </a:p>
        </p:txBody>
      </p:sp>
    </p:spTree>
    <p:extLst>
      <p:ext uri="{BB962C8B-B14F-4D97-AF65-F5344CB8AC3E}">
        <p14:creationId xmlns:p14="http://schemas.microsoft.com/office/powerpoint/2010/main" val="10929936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82</a:t>
            </a:fld>
            <a:endParaRPr lang="en-US"/>
          </a:p>
        </p:txBody>
      </p:sp>
    </p:spTree>
    <p:extLst>
      <p:ext uri="{BB962C8B-B14F-4D97-AF65-F5344CB8AC3E}">
        <p14:creationId xmlns:p14="http://schemas.microsoft.com/office/powerpoint/2010/main" val="12954293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83</a:t>
            </a:fld>
            <a:endParaRPr lang="en-US"/>
          </a:p>
        </p:txBody>
      </p:sp>
    </p:spTree>
    <p:extLst>
      <p:ext uri="{BB962C8B-B14F-4D97-AF65-F5344CB8AC3E}">
        <p14:creationId xmlns:p14="http://schemas.microsoft.com/office/powerpoint/2010/main" val="3886014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84</a:t>
            </a:fld>
            <a:endParaRPr lang="en-US"/>
          </a:p>
        </p:txBody>
      </p:sp>
    </p:spTree>
    <p:extLst>
      <p:ext uri="{BB962C8B-B14F-4D97-AF65-F5344CB8AC3E}">
        <p14:creationId xmlns:p14="http://schemas.microsoft.com/office/powerpoint/2010/main" val="34324509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85</a:t>
            </a:fld>
            <a:endParaRPr lang="en-US"/>
          </a:p>
        </p:txBody>
      </p:sp>
    </p:spTree>
    <p:extLst>
      <p:ext uri="{BB962C8B-B14F-4D97-AF65-F5344CB8AC3E}">
        <p14:creationId xmlns:p14="http://schemas.microsoft.com/office/powerpoint/2010/main" val="4526519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86</a:t>
            </a:fld>
            <a:endParaRPr lang="en-US"/>
          </a:p>
        </p:txBody>
      </p:sp>
    </p:spTree>
    <p:extLst>
      <p:ext uri="{BB962C8B-B14F-4D97-AF65-F5344CB8AC3E}">
        <p14:creationId xmlns:p14="http://schemas.microsoft.com/office/powerpoint/2010/main" val="39708260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87</a:t>
            </a:fld>
            <a:endParaRPr lang="en-US"/>
          </a:p>
        </p:txBody>
      </p:sp>
    </p:spTree>
    <p:extLst>
      <p:ext uri="{BB962C8B-B14F-4D97-AF65-F5344CB8AC3E}">
        <p14:creationId xmlns:p14="http://schemas.microsoft.com/office/powerpoint/2010/main" val="29046873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88</a:t>
            </a:fld>
            <a:endParaRPr lang="en-US"/>
          </a:p>
        </p:txBody>
      </p:sp>
    </p:spTree>
    <p:extLst>
      <p:ext uri="{BB962C8B-B14F-4D97-AF65-F5344CB8AC3E}">
        <p14:creationId xmlns:p14="http://schemas.microsoft.com/office/powerpoint/2010/main" val="17515959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89</a:t>
            </a:fld>
            <a:endParaRPr lang="en-US"/>
          </a:p>
        </p:txBody>
      </p:sp>
    </p:spTree>
    <p:extLst>
      <p:ext uri="{BB962C8B-B14F-4D97-AF65-F5344CB8AC3E}">
        <p14:creationId xmlns:p14="http://schemas.microsoft.com/office/powerpoint/2010/main" val="328327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7200688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90</a:t>
            </a:fld>
            <a:endParaRPr lang="en-US"/>
          </a:p>
        </p:txBody>
      </p:sp>
    </p:spTree>
    <p:extLst>
      <p:ext uri="{BB962C8B-B14F-4D97-AF65-F5344CB8AC3E}">
        <p14:creationId xmlns:p14="http://schemas.microsoft.com/office/powerpoint/2010/main" val="29674422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91</a:t>
            </a:fld>
            <a:endParaRPr lang="en-US"/>
          </a:p>
        </p:txBody>
      </p:sp>
    </p:spTree>
    <p:extLst>
      <p:ext uri="{BB962C8B-B14F-4D97-AF65-F5344CB8AC3E}">
        <p14:creationId xmlns:p14="http://schemas.microsoft.com/office/powerpoint/2010/main" val="29526637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92</a:t>
            </a:fld>
            <a:endParaRPr lang="en-US"/>
          </a:p>
        </p:txBody>
      </p:sp>
    </p:spTree>
    <p:extLst>
      <p:ext uri="{BB962C8B-B14F-4D97-AF65-F5344CB8AC3E}">
        <p14:creationId xmlns:p14="http://schemas.microsoft.com/office/powerpoint/2010/main" val="42089501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93</a:t>
            </a:fld>
            <a:endParaRPr lang="en-US"/>
          </a:p>
        </p:txBody>
      </p:sp>
    </p:spTree>
    <p:extLst>
      <p:ext uri="{BB962C8B-B14F-4D97-AF65-F5344CB8AC3E}">
        <p14:creationId xmlns:p14="http://schemas.microsoft.com/office/powerpoint/2010/main" val="24004636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94</a:t>
            </a:fld>
            <a:endParaRPr lang="en-US"/>
          </a:p>
        </p:txBody>
      </p:sp>
    </p:spTree>
    <p:extLst>
      <p:ext uri="{BB962C8B-B14F-4D97-AF65-F5344CB8AC3E}">
        <p14:creationId xmlns:p14="http://schemas.microsoft.com/office/powerpoint/2010/main" val="16113990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95</a:t>
            </a:fld>
            <a:endParaRPr lang="en-US"/>
          </a:p>
        </p:txBody>
      </p:sp>
    </p:spTree>
    <p:extLst>
      <p:ext uri="{BB962C8B-B14F-4D97-AF65-F5344CB8AC3E}">
        <p14:creationId xmlns:p14="http://schemas.microsoft.com/office/powerpoint/2010/main" val="24343931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96</a:t>
            </a:fld>
            <a:endParaRPr lang="en-US"/>
          </a:p>
        </p:txBody>
      </p:sp>
    </p:spTree>
    <p:extLst>
      <p:ext uri="{BB962C8B-B14F-4D97-AF65-F5344CB8AC3E}">
        <p14:creationId xmlns:p14="http://schemas.microsoft.com/office/powerpoint/2010/main" val="19789438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97</a:t>
            </a:fld>
            <a:endParaRPr lang="en-US"/>
          </a:p>
        </p:txBody>
      </p:sp>
    </p:spTree>
    <p:extLst>
      <p:ext uri="{BB962C8B-B14F-4D97-AF65-F5344CB8AC3E}">
        <p14:creationId xmlns:p14="http://schemas.microsoft.com/office/powerpoint/2010/main" val="2614775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98</a:t>
            </a:fld>
            <a:endParaRPr lang="en-US"/>
          </a:p>
        </p:txBody>
      </p:sp>
    </p:spTree>
    <p:extLst>
      <p:ext uri="{BB962C8B-B14F-4D97-AF65-F5344CB8AC3E}">
        <p14:creationId xmlns:p14="http://schemas.microsoft.com/office/powerpoint/2010/main" val="20105161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99</a:t>
            </a:fld>
            <a:endParaRPr lang="en-US"/>
          </a:p>
        </p:txBody>
      </p:sp>
    </p:spTree>
    <p:extLst>
      <p:ext uri="{BB962C8B-B14F-4D97-AF65-F5344CB8AC3E}">
        <p14:creationId xmlns:p14="http://schemas.microsoft.com/office/powerpoint/2010/main" val="236893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68239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918302" cy="1554480"/>
          </a:xfrm>
        </p:spPr>
        <p:txBody>
          <a:bodyPr/>
          <a:lstStyle/>
          <a:p>
            <a:r>
              <a:rPr lang="en-US" b="1" smtClean="0">
                <a:solidFill>
                  <a:srgbClr val="002060"/>
                </a:solidFill>
              </a:rPr>
              <a:t>Domain 8 – </a:t>
            </a:r>
            <a:r>
              <a:rPr lang="en-US" b="1">
                <a:solidFill>
                  <a:srgbClr val="002060"/>
                </a:solidFill>
              </a:rPr>
              <a:t>Software Development Security</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03844" cy="369332"/>
          </a:xfrm>
          <a:prstGeom prst="rect">
            <a:avLst/>
          </a:prstGeom>
          <a:noFill/>
        </p:spPr>
        <p:txBody>
          <a:bodyPr wrap="none" rtlCol="0">
            <a:spAutoFit/>
          </a:bodyPr>
          <a:lstStyle/>
          <a:p>
            <a:r>
              <a:rPr lang="en-US" b="1" smtClean="0">
                <a:solidFill>
                  <a:srgbClr val="002060"/>
                </a:solidFill>
              </a:rPr>
              <a:t>Programming and Software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42925" y="1738312"/>
            <a:ext cx="8058150" cy="3381375"/>
          </a:xfrm>
          <a:prstGeom prst="rect">
            <a:avLst/>
          </a:prstGeom>
        </p:spPr>
      </p:pic>
      <p:pic>
        <p:nvPicPr>
          <p:cNvPr id="3" name="Picture 2"/>
          <p:cNvPicPr>
            <a:picLocks noChangeAspect="1"/>
          </p:cNvPicPr>
          <p:nvPr/>
        </p:nvPicPr>
        <p:blipFill>
          <a:blip r:embed="rId4"/>
          <a:stretch>
            <a:fillRect/>
          </a:stretch>
        </p:blipFill>
        <p:spPr>
          <a:xfrm>
            <a:off x="1452341" y="2337058"/>
            <a:ext cx="6245631" cy="2772349"/>
          </a:xfrm>
          <a:prstGeom prst="rect">
            <a:avLst/>
          </a:prstGeom>
        </p:spPr>
      </p:pic>
    </p:spTree>
    <p:extLst>
      <p:ext uri="{BB962C8B-B14F-4D97-AF65-F5344CB8AC3E}">
        <p14:creationId xmlns:p14="http://schemas.microsoft.com/office/powerpoint/2010/main" val="8218023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2677" y="2172873"/>
            <a:ext cx="3762375" cy="1752600"/>
          </a:xfrm>
          <a:prstGeom prst="rect">
            <a:avLst/>
          </a:prstGeom>
        </p:spPr>
      </p:pic>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01334" cy="369332"/>
          </a:xfrm>
          <a:prstGeom prst="rect">
            <a:avLst/>
          </a:prstGeom>
          <a:noFill/>
        </p:spPr>
        <p:txBody>
          <a:bodyPr wrap="none" rtlCol="0">
            <a:spAutoFit/>
          </a:bodyPr>
          <a:lstStyle/>
          <a:p>
            <a:r>
              <a:rPr lang="en-US" b="1" smtClean="0">
                <a:solidFill>
                  <a:srgbClr val="002060"/>
                </a:solidFill>
              </a:rPr>
              <a:t>Threats in the Software Environment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47872"/>
            <a:ext cx="7800975" cy="3343275"/>
          </a:xfrm>
          <a:prstGeom prst="rect">
            <a:avLst/>
          </a:prstGeom>
        </p:spPr>
      </p:pic>
    </p:spTree>
    <p:extLst>
      <p:ext uri="{BB962C8B-B14F-4D97-AF65-F5344CB8AC3E}">
        <p14:creationId xmlns:p14="http://schemas.microsoft.com/office/powerpoint/2010/main" val="2074831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39292" cy="369332"/>
          </a:xfrm>
          <a:prstGeom prst="rect">
            <a:avLst/>
          </a:prstGeom>
          <a:noFill/>
        </p:spPr>
        <p:txBody>
          <a:bodyPr wrap="none" rtlCol="0">
            <a:spAutoFit/>
          </a:bodyPr>
          <a:lstStyle/>
          <a:p>
            <a:r>
              <a:rPr lang="en-US" b="1" smtClean="0">
                <a:solidFill>
                  <a:srgbClr val="002060"/>
                </a:solidFill>
              </a:rPr>
              <a:t>Threats in the Software Environment (contd)</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704483" y="1543123"/>
            <a:ext cx="8010525" cy="3152775"/>
          </a:xfrm>
          <a:prstGeom prst="rect">
            <a:avLst/>
          </a:prstGeom>
        </p:spPr>
      </p:pic>
    </p:spTree>
    <p:extLst>
      <p:ext uri="{BB962C8B-B14F-4D97-AF65-F5344CB8AC3E}">
        <p14:creationId xmlns:p14="http://schemas.microsoft.com/office/powerpoint/2010/main" val="373188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39292" cy="369332"/>
          </a:xfrm>
          <a:prstGeom prst="rect">
            <a:avLst/>
          </a:prstGeom>
          <a:noFill/>
        </p:spPr>
        <p:txBody>
          <a:bodyPr wrap="none" rtlCol="0">
            <a:spAutoFit/>
          </a:bodyPr>
          <a:lstStyle/>
          <a:p>
            <a:r>
              <a:rPr lang="en-US" b="1" smtClean="0">
                <a:solidFill>
                  <a:srgbClr val="002060"/>
                </a:solidFill>
              </a:rPr>
              <a:t>Threats in the Software Environment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88563"/>
            <a:ext cx="7934325" cy="3143250"/>
          </a:xfrm>
          <a:prstGeom prst="rect">
            <a:avLst/>
          </a:prstGeom>
        </p:spPr>
      </p:pic>
    </p:spTree>
    <p:extLst>
      <p:ext uri="{BB962C8B-B14F-4D97-AF65-F5344CB8AC3E}">
        <p14:creationId xmlns:p14="http://schemas.microsoft.com/office/powerpoint/2010/main" val="1709859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39292" cy="369332"/>
          </a:xfrm>
          <a:prstGeom prst="rect">
            <a:avLst/>
          </a:prstGeom>
          <a:noFill/>
        </p:spPr>
        <p:txBody>
          <a:bodyPr wrap="none" rtlCol="0">
            <a:spAutoFit/>
          </a:bodyPr>
          <a:lstStyle/>
          <a:p>
            <a:r>
              <a:rPr lang="en-US" b="1" smtClean="0">
                <a:solidFill>
                  <a:srgbClr val="002060"/>
                </a:solidFill>
              </a:rPr>
              <a:t>Threats in the Software Environment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1835980"/>
            <a:ext cx="7915275" cy="2876550"/>
          </a:xfrm>
          <a:prstGeom prst="rect">
            <a:avLst/>
          </a:prstGeom>
        </p:spPr>
      </p:pic>
    </p:spTree>
    <p:extLst>
      <p:ext uri="{BB962C8B-B14F-4D97-AF65-F5344CB8AC3E}">
        <p14:creationId xmlns:p14="http://schemas.microsoft.com/office/powerpoint/2010/main" val="1037581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39292" cy="369332"/>
          </a:xfrm>
          <a:prstGeom prst="rect">
            <a:avLst/>
          </a:prstGeom>
          <a:noFill/>
        </p:spPr>
        <p:txBody>
          <a:bodyPr wrap="none" rtlCol="0">
            <a:spAutoFit/>
          </a:bodyPr>
          <a:lstStyle/>
          <a:p>
            <a:r>
              <a:rPr lang="en-US" b="1" smtClean="0">
                <a:solidFill>
                  <a:srgbClr val="002060"/>
                </a:solidFill>
              </a:rPr>
              <a:t>Threats in the Software Environment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992703"/>
            <a:ext cx="7686675" cy="2619375"/>
          </a:xfrm>
          <a:prstGeom prst="rect">
            <a:avLst/>
          </a:prstGeom>
        </p:spPr>
      </p:pic>
    </p:spTree>
    <p:extLst>
      <p:ext uri="{BB962C8B-B14F-4D97-AF65-F5344CB8AC3E}">
        <p14:creationId xmlns:p14="http://schemas.microsoft.com/office/powerpoint/2010/main" val="186660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39292" cy="369332"/>
          </a:xfrm>
          <a:prstGeom prst="rect">
            <a:avLst/>
          </a:prstGeom>
          <a:noFill/>
        </p:spPr>
        <p:txBody>
          <a:bodyPr wrap="none" rtlCol="0">
            <a:spAutoFit/>
          </a:bodyPr>
          <a:lstStyle/>
          <a:p>
            <a:r>
              <a:rPr lang="en-US" b="1" smtClean="0">
                <a:solidFill>
                  <a:srgbClr val="002060"/>
                </a:solidFill>
              </a:rPr>
              <a:t>Threats in the Software Environment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1845285"/>
            <a:ext cx="7896225" cy="2886075"/>
          </a:xfrm>
          <a:prstGeom prst="rect">
            <a:avLst/>
          </a:prstGeom>
        </p:spPr>
      </p:pic>
    </p:spTree>
    <p:extLst>
      <p:ext uri="{BB962C8B-B14F-4D97-AF65-F5344CB8AC3E}">
        <p14:creationId xmlns:p14="http://schemas.microsoft.com/office/powerpoint/2010/main" val="19963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241528" cy="369332"/>
          </a:xfrm>
          <a:prstGeom prst="rect">
            <a:avLst/>
          </a:prstGeom>
          <a:noFill/>
        </p:spPr>
        <p:txBody>
          <a:bodyPr wrap="none" rtlCol="0">
            <a:spAutoFit/>
          </a:bodyPr>
          <a:lstStyle/>
          <a:p>
            <a:r>
              <a:rPr lang="en-US" b="1" smtClean="0">
                <a:solidFill>
                  <a:srgbClr val="002060"/>
                </a:solidFill>
              </a:rPr>
              <a:t>Systems Development Life Cycle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304800" y="1666876"/>
            <a:ext cx="8153400" cy="3524250"/>
          </a:xfrm>
          <a:prstGeom prst="rect">
            <a:avLst/>
          </a:prstGeom>
        </p:spPr>
      </p:pic>
      <p:pic>
        <p:nvPicPr>
          <p:cNvPr id="3" name="Picture 2"/>
          <p:cNvPicPr>
            <a:picLocks noChangeAspect="1"/>
          </p:cNvPicPr>
          <p:nvPr/>
        </p:nvPicPr>
        <p:blipFill>
          <a:blip r:embed="rId4"/>
          <a:stretch>
            <a:fillRect/>
          </a:stretch>
        </p:blipFill>
        <p:spPr>
          <a:xfrm>
            <a:off x="4381499" y="1666876"/>
            <a:ext cx="4678199" cy="3044824"/>
          </a:xfrm>
          <a:prstGeom prst="rect">
            <a:avLst/>
          </a:prstGeom>
        </p:spPr>
      </p:pic>
    </p:spTree>
    <p:extLst>
      <p:ext uri="{BB962C8B-B14F-4D97-AF65-F5344CB8AC3E}">
        <p14:creationId xmlns:p14="http://schemas.microsoft.com/office/powerpoint/2010/main" val="2092274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33266" cy="369332"/>
          </a:xfrm>
          <a:prstGeom prst="rect">
            <a:avLst/>
          </a:prstGeom>
          <a:noFill/>
        </p:spPr>
        <p:txBody>
          <a:bodyPr wrap="none" rtlCol="0">
            <a:spAutoFit/>
          </a:bodyPr>
          <a:lstStyle/>
          <a:p>
            <a:r>
              <a:rPr lang="en-US" b="1" smtClean="0">
                <a:solidFill>
                  <a:srgbClr val="002060"/>
                </a:solidFill>
              </a:rPr>
              <a:t>Integrated Product Team (IPT)</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1797050"/>
            <a:ext cx="7600950" cy="2628900"/>
          </a:xfrm>
          <a:prstGeom prst="rect">
            <a:avLst/>
          </a:prstGeom>
        </p:spPr>
      </p:pic>
    </p:spTree>
    <p:extLst>
      <p:ext uri="{BB962C8B-B14F-4D97-AF65-F5344CB8AC3E}">
        <p14:creationId xmlns:p14="http://schemas.microsoft.com/office/powerpoint/2010/main" val="82894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922945" cy="369332"/>
          </a:xfrm>
          <a:prstGeom prst="rect">
            <a:avLst/>
          </a:prstGeom>
          <a:noFill/>
        </p:spPr>
        <p:txBody>
          <a:bodyPr wrap="none" rtlCol="0">
            <a:spAutoFit/>
          </a:bodyPr>
          <a:lstStyle/>
          <a:p>
            <a:r>
              <a:rPr lang="en-US" b="1" smtClean="0">
                <a:solidFill>
                  <a:srgbClr val="002060"/>
                </a:solidFill>
              </a:rPr>
              <a:t>DevOps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1975" y="1857375"/>
            <a:ext cx="8020050" cy="3143250"/>
          </a:xfrm>
          <a:prstGeom prst="rect">
            <a:avLst/>
          </a:prstGeom>
        </p:spPr>
      </p:pic>
    </p:spTree>
    <p:extLst>
      <p:ext uri="{BB962C8B-B14F-4D97-AF65-F5344CB8AC3E}">
        <p14:creationId xmlns:p14="http://schemas.microsoft.com/office/powerpoint/2010/main" val="104755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9612" y="1547812"/>
            <a:ext cx="7724775" cy="3762375"/>
          </a:xfrm>
          <a:prstGeom prst="rect">
            <a:avLst/>
          </a:prstGeom>
        </p:spPr>
      </p:pic>
    </p:spTree>
    <p:extLst>
      <p:ext uri="{BB962C8B-B14F-4D97-AF65-F5344CB8AC3E}">
        <p14:creationId xmlns:p14="http://schemas.microsoft.com/office/powerpoint/2010/main" val="91057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78618" cy="369332"/>
          </a:xfrm>
          <a:prstGeom prst="rect">
            <a:avLst/>
          </a:prstGeom>
          <a:noFill/>
        </p:spPr>
        <p:txBody>
          <a:bodyPr wrap="none" rtlCol="0">
            <a:spAutoFit/>
          </a:bodyPr>
          <a:lstStyle/>
          <a:p>
            <a:r>
              <a:rPr lang="en-US" b="1" smtClean="0">
                <a:solidFill>
                  <a:srgbClr val="002060"/>
                </a:solidFill>
              </a:rPr>
              <a:t>Software Testing Methods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19150" y="1571625"/>
            <a:ext cx="7505700" cy="3714750"/>
          </a:xfrm>
          <a:prstGeom prst="rect">
            <a:avLst/>
          </a:prstGeom>
        </p:spPr>
      </p:pic>
      <p:pic>
        <p:nvPicPr>
          <p:cNvPr id="3" name="Picture 2"/>
          <p:cNvPicPr>
            <a:picLocks noChangeAspect="1"/>
          </p:cNvPicPr>
          <p:nvPr/>
        </p:nvPicPr>
        <p:blipFill>
          <a:blip r:embed="rId4"/>
          <a:stretch>
            <a:fillRect/>
          </a:stretch>
        </p:blipFill>
        <p:spPr>
          <a:xfrm>
            <a:off x="3071812" y="1982787"/>
            <a:ext cx="4600575" cy="3857625"/>
          </a:xfrm>
          <a:prstGeom prst="rect">
            <a:avLst/>
          </a:prstGeom>
        </p:spPr>
      </p:pic>
    </p:spTree>
    <p:extLst>
      <p:ext uri="{BB962C8B-B14F-4D97-AF65-F5344CB8AC3E}">
        <p14:creationId xmlns:p14="http://schemas.microsoft.com/office/powerpoint/2010/main" val="3613490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02837" cy="369332"/>
          </a:xfrm>
          <a:prstGeom prst="rect">
            <a:avLst/>
          </a:prstGeom>
          <a:noFill/>
        </p:spPr>
        <p:txBody>
          <a:bodyPr wrap="none" rtlCol="0">
            <a:spAutoFit/>
          </a:bodyPr>
          <a:lstStyle/>
          <a:p>
            <a:r>
              <a:rPr lang="en-US" b="1" smtClean="0">
                <a:solidFill>
                  <a:srgbClr val="002060"/>
                </a:solidFill>
              </a:rPr>
              <a:t>Software Testing Levels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04912" y="1476375"/>
            <a:ext cx="6734175" cy="3905250"/>
          </a:xfrm>
          <a:prstGeom prst="rect">
            <a:avLst/>
          </a:prstGeom>
        </p:spPr>
      </p:pic>
    </p:spTree>
    <p:extLst>
      <p:ext uri="{BB962C8B-B14F-4D97-AF65-F5344CB8AC3E}">
        <p14:creationId xmlns:p14="http://schemas.microsoft.com/office/powerpoint/2010/main" val="2587701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00209" cy="369332"/>
          </a:xfrm>
          <a:prstGeom prst="rect">
            <a:avLst/>
          </a:prstGeom>
          <a:noFill/>
        </p:spPr>
        <p:txBody>
          <a:bodyPr wrap="none" rtlCol="0">
            <a:spAutoFit/>
          </a:bodyPr>
          <a:lstStyle/>
          <a:p>
            <a:r>
              <a:rPr lang="en-US" b="1" smtClean="0">
                <a:solidFill>
                  <a:srgbClr val="002060"/>
                </a:solidFill>
              </a:rPr>
              <a:t>Types of Testing</a:t>
            </a:r>
            <a:endParaRPr lang="en-US" b="1">
              <a:solidFill>
                <a:srgbClr val="002060"/>
              </a:solidFill>
            </a:endParaRPr>
          </a:p>
        </p:txBody>
      </p:sp>
      <p:sp>
        <p:nvSpPr>
          <p:cNvPr id="3" name="TextBox 2"/>
          <p:cNvSpPr txBox="1"/>
          <p:nvPr/>
        </p:nvSpPr>
        <p:spPr>
          <a:xfrm>
            <a:off x="449284" y="1055077"/>
            <a:ext cx="8326447" cy="2862322"/>
          </a:xfrm>
          <a:prstGeom prst="rect">
            <a:avLst/>
          </a:prstGeom>
          <a:noFill/>
        </p:spPr>
        <p:txBody>
          <a:bodyPr wrap="none" rtlCol="0">
            <a:spAutoFit/>
          </a:bodyPr>
          <a:lstStyle/>
          <a:p>
            <a:r>
              <a:rPr lang="en-US" smtClean="0"/>
              <a:t>Unit Testing – Low level tests of software components, such as functions, procedures </a:t>
            </a:r>
          </a:p>
          <a:p>
            <a:r>
              <a:rPr lang="en-US" smtClean="0"/>
              <a:t>or objects</a:t>
            </a:r>
          </a:p>
          <a:p>
            <a:r>
              <a:rPr lang="en-US" smtClean="0"/>
              <a:t>Installation Testing – Testing software as it is installed and first operated</a:t>
            </a:r>
          </a:p>
          <a:p>
            <a:r>
              <a:rPr lang="en-US" smtClean="0"/>
              <a:t>Integration Testing – Testing multiple software components as they are combined into</a:t>
            </a:r>
          </a:p>
          <a:p>
            <a:r>
              <a:rPr lang="en-US" smtClean="0"/>
              <a:t>a working system; subsets may be tested, or “big bang integration testing” tests all the </a:t>
            </a:r>
          </a:p>
          <a:p>
            <a:r>
              <a:rPr lang="en-US" smtClean="0"/>
              <a:t>integrated software components</a:t>
            </a:r>
          </a:p>
          <a:p>
            <a:r>
              <a:rPr lang="en-US" smtClean="0"/>
              <a:t>Regression Testing – Testing software after updates, modifications or patches</a:t>
            </a:r>
          </a:p>
          <a:p>
            <a:r>
              <a:rPr lang="en-US" smtClean="0"/>
              <a:t>Acceptance Testing – Testing to ensure the software meets the customer’s operational</a:t>
            </a:r>
          </a:p>
          <a:p>
            <a:r>
              <a:rPr lang="en-US" smtClean="0"/>
              <a:t>Requirements. This testing is done directly by the customer</a:t>
            </a:r>
          </a:p>
          <a:p>
            <a:endParaRPr lang="en-US"/>
          </a:p>
        </p:txBody>
      </p:sp>
    </p:spTree>
    <p:extLst>
      <p:ext uri="{BB962C8B-B14F-4D97-AF65-F5344CB8AC3E}">
        <p14:creationId xmlns:p14="http://schemas.microsoft.com/office/powerpoint/2010/main" val="1863909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22312" cy="369332"/>
          </a:xfrm>
          <a:prstGeom prst="rect">
            <a:avLst/>
          </a:prstGeom>
          <a:noFill/>
        </p:spPr>
        <p:txBody>
          <a:bodyPr wrap="none" rtlCol="0">
            <a:spAutoFit/>
          </a:bodyPr>
          <a:lstStyle/>
          <a:p>
            <a:r>
              <a:rPr lang="en-US" b="1" smtClean="0">
                <a:solidFill>
                  <a:srgbClr val="002060"/>
                </a:solidFill>
              </a:rPr>
              <a:t>Application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1975" y="1566862"/>
            <a:ext cx="8020050" cy="3724275"/>
          </a:xfrm>
          <a:prstGeom prst="rect">
            <a:avLst/>
          </a:prstGeom>
        </p:spPr>
      </p:pic>
    </p:spTree>
    <p:extLst>
      <p:ext uri="{BB962C8B-B14F-4D97-AF65-F5344CB8AC3E}">
        <p14:creationId xmlns:p14="http://schemas.microsoft.com/office/powerpoint/2010/main" val="307166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01673" cy="369332"/>
          </a:xfrm>
          <a:prstGeom prst="rect">
            <a:avLst/>
          </a:prstGeom>
          <a:noFill/>
        </p:spPr>
        <p:txBody>
          <a:bodyPr wrap="none" rtlCol="0">
            <a:spAutoFit/>
          </a:bodyPr>
          <a:lstStyle/>
          <a:p>
            <a:r>
              <a:rPr lang="en-US" b="1" smtClean="0">
                <a:solidFill>
                  <a:srgbClr val="002060"/>
                </a:solidFill>
              </a:rPr>
              <a:t>Software Development Methods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7212" y="1766887"/>
            <a:ext cx="8029575" cy="3324225"/>
          </a:xfrm>
          <a:prstGeom prst="rect">
            <a:avLst/>
          </a:prstGeom>
        </p:spPr>
      </p:pic>
    </p:spTree>
    <p:extLst>
      <p:ext uri="{BB962C8B-B14F-4D97-AF65-F5344CB8AC3E}">
        <p14:creationId xmlns:p14="http://schemas.microsoft.com/office/powerpoint/2010/main" val="4293761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39632" cy="369332"/>
          </a:xfrm>
          <a:prstGeom prst="rect">
            <a:avLst/>
          </a:prstGeom>
          <a:noFill/>
        </p:spPr>
        <p:txBody>
          <a:bodyPr wrap="none" rtlCol="0">
            <a:spAutoFit/>
          </a:bodyPr>
          <a:lstStyle/>
          <a:p>
            <a:r>
              <a:rPr lang="en-US" b="1" smtClean="0">
                <a:solidFill>
                  <a:srgbClr val="002060"/>
                </a:solidFill>
              </a:rPr>
              <a:t>Software Development Methods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81025" y="1814512"/>
            <a:ext cx="7981950" cy="3228975"/>
          </a:xfrm>
          <a:prstGeom prst="rect">
            <a:avLst/>
          </a:prstGeom>
        </p:spPr>
      </p:pic>
    </p:spTree>
    <p:extLst>
      <p:ext uri="{BB962C8B-B14F-4D97-AF65-F5344CB8AC3E}">
        <p14:creationId xmlns:p14="http://schemas.microsoft.com/office/powerpoint/2010/main" val="674728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39632" cy="369332"/>
          </a:xfrm>
          <a:prstGeom prst="rect">
            <a:avLst/>
          </a:prstGeom>
          <a:noFill/>
        </p:spPr>
        <p:txBody>
          <a:bodyPr wrap="none" rtlCol="0">
            <a:spAutoFit/>
          </a:bodyPr>
          <a:lstStyle/>
          <a:p>
            <a:r>
              <a:rPr lang="en-US" b="1" smtClean="0">
                <a:solidFill>
                  <a:srgbClr val="002060"/>
                </a:solidFill>
              </a:rPr>
              <a:t>Software Development Methods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71550" y="1557337"/>
            <a:ext cx="7200900" cy="3743325"/>
          </a:xfrm>
          <a:prstGeom prst="rect">
            <a:avLst/>
          </a:prstGeom>
        </p:spPr>
      </p:pic>
    </p:spTree>
    <p:extLst>
      <p:ext uri="{BB962C8B-B14F-4D97-AF65-F5344CB8AC3E}">
        <p14:creationId xmlns:p14="http://schemas.microsoft.com/office/powerpoint/2010/main" val="2865774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39632" cy="369332"/>
          </a:xfrm>
          <a:prstGeom prst="rect">
            <a:avLst/>
          </a:prstGeom>
          <a:noFill/>
        </p:spPr>
        <p:txBody>
          <a:bodyPr wrap="none" rtlCol="0">
            <a:spAutoFit/>
          </a:bodyPr>
          <a:lstStyle/>
          <a:p>
            <a:r>
              <a:rPr lang="en-US" b="1" smtClean="0">
                <a:solidFill>
                  <a:srgbClr val="002060"/>
                </a:solidFill>
              </a:rPr>
              <a:t>Software Development Methods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38225" y="1638300"/>
            <a:ext cx="7067550" cy="3581400"/>
          </a:xfrm>
          <a:prstGeom prst="rect">
            <a:avLst/>
          </a:prstGeom>
        </p:spPr>
      </p:pic>
    </p:spTree>
    <p:extLst>
      <p:ext uri="{BB962C8B-B14F-4D97-AF65-F5344CB8AC3E}">
        <p14:creationId xmlns:p14="http://schemas.microsoft.com/office/powerpoint/2010/main" val="2886985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39632" cy="369332"/>
          </a:xfrm>
          <a:prstGeom prst="rect">
            <a:avLst/>
          </a:prstGeom>
          <a:noFill/>
        </p:spPr>
        <p:txBody>
          <a:bodyPr wrap="none" rtlCol="0">
            <a:spAutoFit/>
          </a:bodyPr>
          <a:lstStyle/>
          <a:p>
            <a:r>
              <a:rPr lang="en-US" b="1" smtClean="0">
                <a:solidFill>
                  <a:srgbClr val="002060"/>
                </a:solidFill>
              </a:rPr>
              <a:t>Software Development Methods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076450" y="1270000"/>
            <a:ext cx="3848100" cy="2514600"/>
          </a:xfrm>
          <a:prstGeom prst="rect">
            <a:avLst/>
          </a:prstGeom>
        </p:spPr>
      </p:pic>
    </p:spTree>
    <p:extLst>
      <p:ext uri="{BB962C8B-B14F-4D97-AF65-F5344CB8AC3E}">
        <p14:creationId xmlns:p14="http://schemas.microsoft.com/office/powerpoint/2010/main" val="2499505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275466" cy="369332"/>
          </a:xfrm>
          <a:prstGeom prst="rect">
            <a:avLst/>
          </a:prstGeom>
          <a:noFill/>
        </p:spPr>
        <p:txBody>
          <a:bodyPr wrap="none" rtlCol="0">
            <a:spAutoFit/>
          </a:bodyPr>
          <a:lstStyle/>
          <a:p>
            <a:r>
              <a:rPr lang="en-US" b="1" smtClean="0">
                <a:solidFill>
                  <a:srgbClr val="002060"/>
                </a:solidFill>
              </a:rPr>
              <a:t>Object Oriented Programming - Definitions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2084387"/>
            <a:ext cx="7667625" cy="2486025"/>
          </a:xfrm>
          <a:prstGeom prst="rect">
            <a:avLst/>
          </a:prstGeom>
        </p:spPr>
      </p:pic>
    </p:spTree>
    <p:extLst>
      <p:ext uri="{BB962C8B-B14F-4D97-AF65-F5344CB8AC3E}">
        <p14:creationId xmlns:p14="http://schemas.microsoft.com/office/powerpoint/2010/main" val="147518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15579" cy="369332"/>
          </a:xfrm>
          <a:prstGeom prst="rect">
            <a:avLst/>
          </a:prstGeom>
          <a:noFill/>
        </p:spPr>
        <p:txBody>
          <a:bodyPr wrap="none" rtlCol="0">
            <a:spAutoFit/>
          </a:bodyPr>
          <a:lstStyle/>
          <a:p>
            <a:r>
              <a:rPr lang="en-US" b="1" smtClean="0">
                <a:solidFill>
                  <a:srgbClr val="002060"/>
                </a:solidFill>
              </a:rPr>
              <a:t>System Enviroments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00062" y="1643062"/>
            <a:ext cx="8143875" cy="3571875"/>
          </a:xfrm>
          <a:prstGeom prst="rect">
            <a:avLst/>
          </a:prstGeom>
        </p:spPr>
      </p:pic>
    </p:spTree>
    <p:extLst>
      <p:ext uri="{BB962C8B-B14F-4D97-AF65-F5344CB8AC3E}">
        <p14:creationId xmlns:p14="http://schemas.microsoft.com/office/powerpoint/2010/main" val="1441666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78508" cy="369332"/>
          </a:xfrm>
          <a:prstGeom prst="rect">
            <a:avLst/>
          </a:prstGeom>
          <a:noFill/>
        </p:spPr>
        <p:txBody>
          <a:bodyPr wrap="none" rtlCol="0">
            <a:spAutoFit/>
          </a:bodyPr>
          <a:lstStyle/>
          <a:p>
            <a:r>
              <a:rPr lang="en-US" b="1" smtClean="0">
                <a:solidFill>
                  <a:srgbClr val="002060"/>
                </a:solidFill>
              </a:rPr>
              <a:t>Object Oriented Programming Terms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7212" y="1800225"/>
            <a:ext cx="8029575" cy="3257550"/>
          </a:xfrm>
          <a:prstGeom prst="rect">
            <a:avLst/>
          </a:prstGeom>
        </p:spPr>
      </p:pic>
    </p:spTree>
    <p:extLst>
      <p:ext uri="{BB962C8B-B14F-4D97-AF65-F5344CB8AC3E}">
        <p14:creationId xmlns:p14="http://schemas.microsoft.com/office/powerpoint/2010/main" val="2876090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16465" cy="369332"/>
          </a:xfrm>
          <a:prstGeom prst="rect">
            <a:avLst/>
          </a:prstGeom>
          <a:noFill/>
        </p:spPr>
        <p:txBody>
          <a:bodyPr wrap="none" rtlCol="0">
            <a:spAutoFit/>
          </a:bodyPr>
          <a:lstStyle/>
          <a:p>
            <a:r>
              <a:rPr lang="en-US" b="1" smtClean="0">
                <a:solidFill>
                  <a:srgbClr val="002060"/>
                </a:solidFill>
              </a:rPr>
              <a:t>Object Oriented Programming Terms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28637" y="1822450"/>
            <a:ext cx="8086725" cy="3086100"/>
          </a:xfrm>
          <a:prstGeom prst="rect">
            <a:avLst/>
          </a:prstGeom>
        </p:spPr>
      </p:pic>
    </p:spTree>
    <p:extLst>
      <p:ext uri="{BB962C8B-B14F-4D97-AF65-F5344CB8AC3E}">
        <p14:creationId xmlns:p14="http://schemas.microsoft.com/office/powerpoint/2010/main" val="929324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65171" cy="369332"/>
          </a:xfrm>
          <a:prstGeom prst="rect">
            <a:avLst/>
          </a:prstGeom>
          <a:noFill/>
        </p:spPr>
        <p:txBody>
          <a:bodyPr wrap="none" rtlCol="0">
            <a:spAutoFit/>
          </a:bodyPr>
          <a:lstStyle/>
          <a:p>
            <a:r>
              <a:rPr lang="en-US" b="1" smtClean="0">
                <a:solidFill>
                  <a:srgbClr val="002060"/>
                </a:solidFill>
              </a:rPr>
              <a:t>Distributed Object Oriented Systems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7212" y="1800225"/>
            <a:ext cx="8029575" cy="3257550"/>
          </a:xfrm>
          <a:prstGeom prst="rect">
            <a:avLst/>
          </a:prstGeom>
        </p:spPr>
      </p:pic>
    </p:spTree>
    <p:extLst>
      <p:ext uri="{BB962C8B-B14F-4D97-AF65-F5344CB8AC3E}">
        <p14:creationId xmlns:p14="http://schemas.microsoft.com/office/powerpoint/2010/main" val="171665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19508" cy="369332"/>
          </a:xfrm>
          <a:prstGeom prst="rect">
            <a:avLst/>
          </a:prstGeom>
          <a:noFill/>
        </p:spPr>
        <p:txBody>
          <a:bodyPr wrap="none" rtlCol="0">
            <a:spAutoFit/>
          </a:bodyPr>
          <a:lstStyle/>
          <a:p>
            <a:r>
              <a:rPr lang="en-US" b="1" smtClean="0">
                <a:solidFill>
                  <a:srgbClr val="002060"/>
                </a:solidFill>
              </a:rPr>
              <a:t>Object Request Brokers (ORBs)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371475" y="1590675"/>
            <a:ext cx="8401050" cy="3676650"/>
          </a:xfrm>
          <a:prstGeom prst="rect">
            <a:avLst/>
          </a:prstGeom>
        </p:spPr>
      </p:pic>
      <p:pic>
        <p:nvPicPr>
          <p:cNvPr id="3" name="Picture 2"/>
          <p:cNvPicPr>
            <a:picLocks noChangeAspect="1"/>
          </p:cNvPicPr>
          <p:nvPr/>
        </p:nvPicPr>
        <p:blipFill>
          <a:blip r:embed="rId4"/>
          <a:stretch>
            <a:fillRect/>
          </a:stretch>
        </p:blipFill>
        <p:spPr>
          <a:xfrm>
            <a:off x="42202" y="2432542"/>
            <a:ext cx="8866750" cy="3054406"/>
          </a:xfrm>
          <a:prstGeom prst="rect">
            <a:avLst/>
          </a:prstGeom>
        </p:spPr>
      </p:pic>
      <p:pic>
        <p:nvPicPr>
          <p:cNvPr id="5" name="Picture 4"/>
          <p:cNvPicPr>
            <a:picLocks noChangeAspect="1"/>
          </p:cNvPicPr>
          <p:nvPr/>
        </p:nvPicPr>
        <p:blipFill>
          <a:blip r:embed="rId5"/>
          <a:stretch>
            <a:fillRect/>
          </a:stretch>
        </p:blipFill>
        <p:spPr>
          <a:xfrm>
            <a:off x="5472332" y="3533921"/>
            <a:ext cx="3633568" cy="2172649"/>
          </a:xfrm>
          <a:prstGeom prst="rect">
            <a:avLst/>
          </a:prstGeom>
        </p:spPr>
      </p:pic>
    </p:spTree>
    <p:extLst>
      <p:ext uri="{BB962C8B-B14F-4D97-AF65-F5344CB8AC3E}">
        <p14:creationId xmlns:p14="http://schemas.microsoft.com/office/powerpoint/2010/main" val="1426503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8062592" cy="369332"/>
          </a:xfrm>
          <a:prstGeom prst="rect">
            <a:avLst/>
          </a:prstGeom>
          <a:noFill/>
        </p:spPr>
        <p:txBody>
          <a:bodyPr wrap="none" rtlCol="0">
            <a:spAutoFit/>
          </a:bodyPr>
          <a:lstStyle/>
          <a:p>
            <a:r>
              <a:rPr lang="en-US" b="1">
                <a:solidFill>
                  <a:srgbClr val="002060"/>
                </a:solidFill>
              </a:rPr>
              <a:t>Component Object Model (COM) vs </a:t>
            </a:r>
            <a:r>
              <a:rPr lang="en-US" b="1" smtClean="0">
                <a:solidFill>
                  <a:srgbClr val="002060"/>
                </a:solidFill>
              </a:rPr>
              <a:t>Distributed Component </a:t>
            </a:r>
            <a:r>
              <a:rPr lang="en-US" b="1">
                <a:solidFill>
                  <a:srgbClr val="002060"/>
                </a:solidFill>
              </a:rPr>
              <a:t>Object Model </a:t>
            </a:r>
            <a:r>
              <a:rPr lang="en-US" b="1" smtClean="0">
                <a:solidFill>
                  <a:srgbClr val="002060"/>
                </a:solidFill>
              </a:rPr>
              <a:t>(DCOM)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336674" y="1312862"/>
            <a:ext cx="6343650" cy="1819275"/>
          </a:xfrm>
          <a:prstGeom prst="rect">
            <a:avLst/>
          </a:prstGeom>
        </p:spPr>
      </p:pic>
      <p:pic>
        <p:nvPicPr>
          <p:cNvPr id="3" name="Picture 2"/>
          <p:cNvPicPr>
            <a:picLocks noChangeAspect="1"/>
          </p:cNvPicPr>
          <p:nvPr/>
        </p:nvPicPr>
        <p:blipFill>
          <a:blip r:embed="rId4"/>
          <a:stretch>
            <a:fillRect/>
          </a:stretch>
        </p:blipFill>
        <p:spPr>
          <a:xfrm>
            <a:off x="1396888" y="4013921"/>
            <a:ext cx="5286375" cy="1857375"/>
          </a:xfrm>
          <a:prstGeom prst="rect">
            <a:avLst/>
          </a:prstGeom>
        </p:spPr>
      </p:pic>
    </p:spTree>
    <p:extLst>
      <p:ext uri="{BB962C8B-B14F-4D97-AF65-F5344CB8AC3E}">
        <p14:creationId xmlns:p14="http://schemas.microsoft.com/office/powerpoint/2010/main" val="708875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538311" cy="369332"/>
          </a:xfrm>
          <a:prstGeom prst="rect">
            <a:avLst/>
          </a:prstGeom>
          <a:noFill/>
        </p:spPr>
        <p:txBody>
          <a:bodyPr wrap="none" rtlCol="0">
            <a:spAutoFit/>
          </a:bodyPr>
          <a:lstStyle/>
          <a:p>
            <a:r>
              <a:rPr lang="en-US" b="1" smtClean="0">
                <a:solidFill>
                  <a:srgbClr val="002060"/>
                </a:solidFill>
              </a:rPr>
              <a:t>Common Object Request Broker Architecture (CORBA)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2447925"/>
            <a:ext cx="8010525" cy="1962150"/>
          </a:xfrm>
          <a:prstGeom prst="rect">
            <a:avLst/>
          </a:prstGeom>
        </p:spPr>
      </p:pic>
    </p:spTree>
    <p:extLst>
      <p:ext uri="{BB962C8B-B14F-4D97-AF65-F5344CB8AC3E}">
        <p14:creationId xmlns:p14="http://schemas.microsoft.com/office/powerpoint/2010/main" val="1126392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10009" cy="369332"/>
          </a:xfrm>
          <a:prstGeom prst="rect">
            <a:avLst/>
          </a:prstGeom>
          <a:noFill/>
        </p:spPr>
        <p:txBody>
          <a:bodyPr wrap="none" rtlCol="0">
            <a:spAutoFit/>
          </a:bodyPr>
          <a:lstStyle/>
          <a:p>
            <a:r>
              <a:rPr lang="en-US" b="1" smtClean="0">
                <a:solidFill>
                  <a:srgbClr val="002060"/>
                </a:solidFill>
              </a:rPr>
              <a:t>Software Security and Assurance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36725"/>
            <a:ext cx="7648575" cy="2952750"/>
          </a:xfrm>
          <a:prstGeom prst="rect">
            <a:avLst/>
          </a:prstGeom>
        </p:spPr>
      </p:pic>
    </p:spTree>
    <p:extLst>
      <p:ext uri="{BB962C8B-B14F-4D97-AF65-F5344CB8AC3E}">
        <p14:creationId xmlns:p14="http://schemas.microsoft.com/office/powerpoint/2010/main" val="1458096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smtClean="0">
                <a:solidFill>
                  <a:srgbClr val="002060"/>
                </a:solidFill>
              </a:rPr>
              <a:t>Software Security and Assurance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47725" y="1790700"/>
            <a:ext cx="7448550" cy="2971800"/>
          </a:xfrm>
          <a:prstGeom prst="rect">
            <a:avLst/>
          </a:prstGeom>
        </p:spPr>
      </p:pic>
    </p:spTree>
    <p:extLst>
      <p:ext uri="{BB962C8B-B14F-4D97-AF65-F5344CB8AC3E}">
        <p14:creationId xmlns:p14="http://schemas.microsoft.com/office/powerpoint/2010/main" val="1287808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smtClean="0">
                <a:solidFill>
                  <a:srgbClr val="002060"/>
                </a:solidFill>
              </a:rPr>
              <a:t>Software Security and Assurance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27200"/>
            <a:ext cx="7753350" cy="3048000"/>
          </a:xfrm>
          <a:prstGeom prst="rect">
            <a:avLst/>
          </a:prstGeom>
        </p:spPr>
      </p:pic>
    </p:spTree>
    <p:extLst>
      <p:ext uri="{BB962C8B-B14F-4D97-AF65-F5344CB8AC3E}">
        <p14:creationId xmlns:p14="http://schemas.microsoft.com/office/powerpoint/2010/main" val="3555681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a:solidFill>
                  <a:srgbClr val="002060"/>
                </a:solidFill>
              </a:rPr>
              <a:t>Software Security and Assurance (contd)</a:t>
            </a:r>
          </a:p>
        </p:txBody>
      </p:sp>
      <p:pic>
        <p:nvPicPr>
          <p:cNvPr id="2" name="Picture 1"/>
          <p:cNvPicPr>
            <a:picLocks noChangeAspect="1"/>
          </p:cNvPicPr>
          <p:nvPr/>
        </p:nvPicPr>
        <p:blipFill>
          <a:blip r:embed="rId3"/>
          <a:stretch>
            <a:fillRect/>
          </a:stretch>
        </p:blipFill>
        <p:spPr>
          <a:xfrm>
            <a:off x="704483" y="1865312"/>
            <a:ext cx="7562850" cy="2314575"/>
          </a:xfrm>
          <a:prstGeom prst="rect">
            <a:avLst/>
          </a:prstGeom>
        </p:spPr>
      </p:pic>
    </p:spTree>
    <p:extLst>
      <p:ext uri="{BB962C8B-B14F-4D97-AF65-F5344CB8AC3E}">
        <p14:creationId xmlns:p14="http://schemas.microsoft.com/office/powerpoint/2010/main" val="112692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537105" cy="369332"/>
          </a:xfrm>
          <a:prstGeom prst="rect">
            <a:avLst/>
          </a:prstGeom>
          <a:noFill/>
        </p:spPr>
        <p:txBody>
          <a:bodyPr wrap="none" rtlCol="0">
            <a:spAutoFit/>
          </a:bodyPr>
          <a:lstStyle/>
          <a:p>
            <a:r>
              <a:rPr lang="en-US" b="1" smtClean="0">
                <a:solidFill>
                  <a:srgbClr val="002060"/>
                </a:solidFill>
              </a:rPr>
              <a:t>Distributed Environment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0562" y="1524000"/>
            <a:ext cx="7762875" cy="3810000"/>
          </a:xfrm>
          <a:prstGeom prst="rect">
            <a:avLst/>
          </a:prstGeom>
        </p:spPr>
      </p:pic>
    </p:spTree>
    <p:extLst>
      <p:ext uri="{BB962C8B-B14F-4D97-AF65-F5344CB8AC3E}">
        <p14:creationId xmlns:p14="http://schemas.microsoft.com/office/powerpoint/2010/main" val="533057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a:solidFill>
                  <a:srgbClr val="002060"/>
                </a:solidFill>
              </a:rPr>
              <a:t>Software Security and Assurance (contd)</a:t>
            </a:r>
          </a:p>
        </p:txBody>
      </p:sp>
      <p:pic>
        <p:nvPicPr>
          <p:cNvPr id="3" name="Picture 2"/>
          <p:cNvPicPr>
            <a:picLocks noChangeAspect="1"/>
          </p:cNvPicPr>
          <p:nvPr/>
        </p:nvPicPr>
        <p:blipFill>
          <a:blip r:embed="rId3"/>
          <a:stretch>
            <a:fillRect/>
          </a:stretch>
        </p:blipFill>
        <p:spPr>
          <a:xfrm>
            <a:off x="860424" y="896325"/>
            <a:ext cx="7134225" cy="3076575"/>
          </a:xfrm>
          <a:prstGeom prst="rect">
            <a:avLst/>
          </a:prstGeom>
        </p:spPr>
      </p:pic>
      <p:pic>
        <p:nvPicPr>
          <p:cNvPr id="5" name="Picture 4"/>
          <p:cNvPicPr>
            <a:picLocks noChangeAspect="1"/>
          </p:cNvPicPr>
          <p:nvPr/>
        </p:nvPicPr>
        <p:blipFill>
          <a:blip r:embed="rId4"/>
          <a:stretch>
            <a:fillRect/>
          </a:stretch>
        </p:blipFill>
        <p:spPr>
          <a:xfrm>
            <a:off x="860424" y="4211136"/>
            <a:ext cx="7372350" cy="1819275"/>
          </a:xfrm>
          <a:prstGeom prst="rect">
            <a:avLst/>
          </a:prstGeom>
        </p:spPr>
      </p:pic>
    </p:spTree>
    <p:extLst>
      <p:ext uri="{BB962C8B-B14F-4D97-AF65-F5344CB8AC3E}">
        <p14:creationId xmlns:p14="http://schemas.microsoft.com/office/powerpoint/2010/main" val="1797757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a:solidFill>
                  <a:srgbClr val="002060"/>
                </a:solidFill>
              </a:rPr>
              <a:t>Software Security and Assurance (contd)</a:t>
            </a:r>
          </a:p>
        </p:txBody>
      </p:sp>
      <p:pic>
        <p:nvPicPr>
          <p:cNvPr id="5" name="Picture 4"/>
          <p:cNvPicPr>
            <a:picLocks noChangeAspect="1"/>
          </p:cNvPicPr>
          <p:nvPr/>
        </p:nvPicPr>
        <p:blipFill>
          <a:blip r:embed="rId3"/>
          <a:stretch>
            <a:fillRect/>
          </a:stretch>
        </p:blipFill>
        <p:spPr>
          <a:xfrm>
            <a:off x="815975" y="1081087"/>
            <a:ext cx="7639050" cy="2105025"/>
          </a:xfrm>
          <a:prstGeom prst="rect">
            <a:avLst/>
          </a:prstGeom>
        </p:spPr>
      </p:pic>
      <p:pic>
        <p:nvPicPr>
          <p:cNvPr id="6" name="Picture 5"/>
          <p:cNvPicPr>
            <a:picLocks noChangeAspect="1"/>
          </p:cNvPicPr>
          <p:nvPr/>
        </p:nvPicPr>
        <p:blipFill>
          <a:blip r:embed="rId4"/>
          <a:stretch>
            <a:fillRect/>
          </a:stretch>
        </p:blipFill>
        <p:spPr>
          <a:xfrm>
            <a:off x="844550" y="3859212"/>
            <a:ext cx="7610475" cy="2314575"/>
          </a:xfrm>
          <a:prstGeom prst="rect">
            <a:avLst/>
          </a:prstGeom>
        </p:spPr>
      </p:pic>
    </p:spTree>
    <p:extLst>
      <p:ext uri="{BB962C8B-B14F-4D97-AF65-F5344CB8AC3E}">
        <p14:creationId xmlns:p14="http://schemas.microsoft.com/office/powerpoint/2010/main" val="1820753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a:solidFill>
                  <a:srgbClr val="002060"/>
                </a:solidFill>
              </a:rPr>
              <a:t>Software Security and Assurance (contd)</a:t>
            </a:r>
          </a:p>
        </p:txBody>
      </p:sp>
      <p:pic>
        <p:nvPicPr>
          <p:cNvPr id="2" name="Picture 1"/>
          <p:cNvPicPr>
            <a:picLocks noChangeAspect="1"/>
          </p:cNvPicPr>
          <p:nvPr/>
        </p:nvPicPr>
        <p:blipFill>
          <a:blip r:embed="rId3"/>
          <a:stretch>
            <a:fillRect/>
          </a:stretch>
        </p:blipFill>
        <p:spPr>
          <a:xfrm>
            <a:off x="742426" y="1041400"/>
            <a:ext cx="8020050" cy="2590800"/>
          </a:xfrm>
          <a:prstGeom prst="rect">
            <a:avLst/>
          </a:prstGeom>
        </p:spPr>
      </p:pic>
      <p:pic>
        <p:nvPicPr>
          <p:cNvPr id="5" name="Picture 4"/>
          <p:cNvPicPr>
            <a:picLocks noChangeAspect="1"/>
          </p:cNvPicPr>
          <p:nvPr/>
        </p:nvPicPr>
        <p:blipFill>
          <a:blip r:embed="rId4"/>
          <a:stretch>
            <a:fillRect/>
          </a:stretch>
        </p:blipFill>
        <p:spPr>
          <a:xfrm>
            <a:off x="796401" y="4206875"/>
            <a:ext cx="7658100" cy="1466850"/>
          </a:xfrm>
          <a:prstGeom prst="rect">
            <a:avLst/>
          </a:prstGeom>
        </p:spPr>
      </p:pic>
    </p:spTree>
    <p:extLst>
      <p:ext uri="{BB962C8B-B14F-4D97-AF65-F5344CB8AC3E}">
        <p14:creationId xmlns:p14="http://schemas.microsoft.com/office/powerpoint/2010/main" val="3092636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a:solidFill>
                  <a:srgbClr val="002060"/>
                </a:solidFill>
              </a:rPr>
              <a:t>Software Security and Assurance (contd)</a:t>
            </a:r>
          </a:p>
        </p:txBody>
      </p:sp>
      <p:pic>
        <p:nvPicPr>
          <p:cNvPr id="2" name="Picture 1"/>
          <p:cNvPicPr>
            <a:picLocks noChangeAspect="1"/>
          </p:cNvPicPr>
          <p:nvPr/>
        </p:nvPicPr>
        <p:blipFill>
          <a:blip r:embed="rId3"/>
          <a:stretch>
            <a:fillRect/>
          </a:stretch>
        </p:blipFill>
        <p:spPr>
          <a:xfrm>
            <a:off x="704483" y="1441450"/>
            <a:ext cx="7705725" cy="2933700"/>
          </a:xfrm>
          <a:prstGeom prst="rect">
            <a:avLst/>
          </a:prstGeom>
        </p:spPr>
      </p:pic>
    </p:spTree>
    <p:extLst>
      <p:ext uri="{BB962C8B-B14F-4D97-AF65-F5344CB8AC3E}">
        <p14:creationId xmlns:p14="http://schemas.microsoft.com/office/powerpoint/2010/main" val="3212125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7968" cy="369332"/>
          </a:xfrm>
          <a:prstGeom prst="rect">
            <a:avLst/>
          </a:prstGeom>
          <a:noFill/>
        </p:spPr>
        <p:txBody>
          <a:bodyPr wrap="none" rtlCol="0">
            <a:spAutoFit/>
          </a:bodyPr>
          <a:lstStyle/>
          <a:p>
            <a:r>
              <a:rPr lang="en-US" b="1">
                <a:solidFill>
                  <a:srgbClr val="002060"/>
                </a:solidFill>
              </a:rPr>
              <a:t>Software Security and Assurance (contd)</a:t>
            </a:r>
          </a:p>
        </p:txBody>
      </p:sp>
      <p:pic>
        <p:nvPicPr>
          <p:cNvPr id="2" name="Picture 1"/>
          <p:cNvPicPr>
            <a:picLocks noChangeAspect="1"/>
          </p:cNvPicPr>
          <p:nvPr/>
        </p:nvPicPr>
        <p:blipFill>
          <a:blip r:embed="rId3"/>
          <a:stretch>
            <a:fillRect/>
          </a:stretch>
        </p:blipFill>
        <p:spPr>
          <a:xfrm>
            <a:off x="590183" y="892175"/>
            <a:ext cx="7820025" cy="3524250"/>
          </a:xfrm>
          <a:prstGeom prst="rect">
            <a:avLst/>
          </a:prstGeom>
        </p:spPr>
      </p:pic>
      <p:pic>
        <p:nvPicPr>
          <p:cNvPr id="5" name="Picture 4"/>
          <p:cNvPicPr>
            <a:picLocks noChangeAspect="1"/>
          </p:cNvPicPr>
          <p:nvPr/>
        </p:nvPicPr>
        <p:blipFill>
          <a:blip r:embed="rId4"/>
          <a:stretch>
            <a:fillRect/>
          </a:stretch>
        </p:blipFill>
        <p:spPr>
          <a:xfrm>
            <a:off x="590183" y="4914900"/>
            <a:ext cx="8029575" cy="1371600"/>
          </a:xfrm>
          <a:prstGeom prst="rect">
            <a:avLst/>
          </a:prstGeom>
        </p:spPr>
      </p:pic>
    </p:spTree>
    <p:extLst>
      <p:ext uri="{BB962C8B-B14F-4D97-AF65-F5344CB8AC3E}">
        <p14:creationId xmlns:p14="http://schemas.microsoft.com/office/powerpoint/2010/main" val="3403157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00409" cy="369332"/>
          </a:xfrm>
          <a:prstGeom prst="rect">
            <a:avLst/>
          </a:prstGeom>
          <a:noFill/>
        </p:spPr>
        <p:txBody>
          <a:bodyPr wrap="none" rtlCol="0">
            <a:spAutoFit/>
          </a:bodyPr>
          <a:lstStyle/>
          <a:p>
            <a:r>
              <a:rPr lang="en-US" b="1" smtClean="0">
                <a:solidFill>
                  <a:srgbClr val="002060"/>
                </a:solidFill>
              </a:rPr>
              <a:t>Service Oriented Architecture </a:t>
            </a:r>
            <a:r>
              <a:rPr lang="en-US" b="1" smtClean="0">
                <a:solidFill>
                  <a:srgbClr val="002060"/>
                </a:solidFill>
              </a:rPr>
              <a:t>(SOA)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84187" y="1752599"/>
            <a:ext cx="8124825" cy="3352800"/>
          </a:xfrm>
          <a:prstGeom prst="rect">
            <a:avLst/>
          </a:prstGeom>
        </p:spPr>
      </p:pic>
    </p:spTree>
    <p:extLst>
      <p:ext uri="{BB962C8B-B14F-4D97-AF65-F5344CB8AC3E}">
        <p14:creationId xmlns:p14="http://schemas.microsoft.com/office/powerpoint/2010/main" val="2837689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98431" cy="369332"/>
          </a:xfrm>
          <a:prstGeom prst="rect">
            <a:avLst/>
          </a:prstGeom>
          <a:noFill/>
        </p:spPr>
        <p:txBody>
          <a:bodyPr wrap="none" rtlCol="0">
            <a:spAutoFit/>
          </a:bodyPr>
          <a:lstStyle/>
          <a:p>
            <a:r>
              <a:rPr lang="en-US" b="1" smtClean="0">
                <a:solidFill>
                  <a:srgbClr val="002060"/>
                </a:solidFill>
              </a:rPr>
              <a:t>Audit and Assurance Mechanisms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380200" y="1245359"/>
            <a:ext cx="6219825" cy="3657600"/>
          </a:xfrm>
          <a:prstGeom prst="rect">
            <a:avLst/>
          </a:prstGeom>
        </p:spPr>
      </p:pic>
    </p:spTree>
    <p:extLst>
      <p:ext uri="{BB962C8B-B14F-4D97-AF65-F5344CB8AC3E}">
        <p14:creationId xmlns:p14="http://schemas.microsoft.com/office/powerpoint/2010/main" val="567577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831707" cy="369332"/>
          </a:xfrm>
          <a:prstGeom prst="rect">
            <a:avLst/>
          </a:prstGeom>
          <a:noFill/>
        </p:spPr>
        <p:txBody>
          <a:bodyPr wrap="none" rtlCol="0">
            <a:spAutoFit/>
          </a:bodyPr>
          <a:lstStyle/>
          <a:p>
            <a:r>
              <a:rPr lang="en-US" b="1" smtClean="0">
                <a:solidFill>
                  <a:srgbClr val="002060"/>
                </a:solidFill>
              </a:rPr>
              <a:t>Assessing the effectiveness of software security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31061"/>
            <a:ext cx="7848600" cy="3095625"/>
          </a:xfrm>
          <a:prstGeom prst="rect">
            <a:avLst/>
          </a:prstGeom>
        </p:spPr>
      </p:pic>
    </p:spTree>
    <p:extLst>
      <p:ext uri="{BB962C8B-B14F-4D97-AF65-F5344CB8AC3E}">
        <p14:creationId xmlns:p14="http://schemas.microsoft.com/office/powerpoint/2010/main" val="1892433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460662" cy="369332"/>
          </a:xfrm>
          <a:prstGeom prst="rect">
            <a:avLst/>
          </a:prstGeom>
          <a:noFill/>
        </p:spPr>
        <p:txBody>
          <a:bodyPr wrap="none" rtlCol="0">
            <a:spAutoFit/>
          </a:bodyPr>
          <a:lstStyle/>
          <a:p>
            <a:r>
              <a:rPr lang="en-US" b="1" smtClean="0">
                <a:solidFill>
                  <a:srgbClr val="002060"/>
                </a:solidFill>
              </a:rPr>
              <a:t>Assessing the effectiveness of software security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0087" y="2024062"/>
            <a:ext cx="7743825" cy="2809875"/>
          </a:xfrm>
          <a:prstGeom prst="rect">
            <a:avLst/>
          </a:prstGeom>
        </p:spPr>
      </p:pic>
    </p:spTree>
    <p:extLst>
      <p:ext uri="{BB962C8B-B14F-4D97-AF65-F5344CB8AC3E}">
        <p14:creationId xmlns:p14="http://schemas.microsoft.com/office/powerpoint/2010/main" val="108715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080622" cy="369332"/>
          </a:xfrm>
          <a:prstGeom prst="rect">
            <a:avLst/>
          </a:prstGeom>
          <a:noFill/>
        </p:spPr>
        <p:txBody>
          <a:bodyPr wrap="none" rtlCol="0">
            <a:spAutoFit/>
          </a:bodyPr>
          <a:lstStyle/>
          <a:p>
            <a:r>
              <a:rPr lang="en-US" b="1" smtClean="0">
                <a:solidFill>
                  <a:srgbClr val="002060"/>
                </a:solidFill>
              </a:rPr>
              <a:t>Assessing the Security Impact of Acquired Software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2250601"/>
            <a:ext cx="7620000" cy="1428750"/>
          </a:xfrm>
          <a:prstGeom prst="rect">
            <a:avLst/>
          </a:prstGeom>
        </p:spPr>
      </p:pic>
    </p:spTree>
    <p:extLst>
      <p:ext uri="{BB962C8B-B14F-4D97-AF65-F5344CB8AC3E}">
        <p14:creationId xmlns:p14="http://schemas.microsoft.com/office/powerpoint/2010/main" val="3580438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506939" cy="369332"/>
          </a:xfrm>
          <a:prstGeom prst="rect">
            <a:avLst/>
          </a:prstGeom>
          <a:noFill/>
        </p:spPr>
        <p:txBody>
          <a:bodyPr wrap="none" rtlCol="0">
            <a:spAutoFit/>
          </a:bodyPr>
          <a:lstStyle/>
          <a:p>
            <a:r>
              <a:rPr lang="en-US" b="1" smtClean="0">
                <a:solidFill>
                  <a:srgbClr val="002060"/>
                </a:solidFill>
              </a:rPr>
              <a:t>Client/Server Systems and Local Environment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9600" y="1804987"/>
            <a:ext cx="7924800" cy="3248025"/>
          </a:xfrm>
          <a:prstGeom prst="rect">
            <a:avLst/>
          </a:prstGeom>
        </p:spPr>
      </p:pic>
    </p:spTree>
    <p:extLst>
      <p:ext uri="{BB962C8B-B14F-4D97-AF65-F5344CB8AC3E}">
        <p14:creationId xmlns:p14="http://schemas.microsoft.com/office/powerpoint/2010/main" val="1415782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409127" cy="369332"/>
          </a:xfrm>
          <a:prstGeom prst="rect">
            <a:avLst/>
          </a:prstGeom>
          <a:noFill/>
        </p:spPr>
        <p:txBody>
          <a:bodyPr wrap="none" rtlCol="0">
            <a:spAutoFit/>
          </a:bodyPr>
          <a:lstStyle/>
          <a:p>
            <a:r>
              <a:rPr lang="en-US" b="1" smtClean="0">
                <a:solidFill>
                  <a:srgbClr val="002060"/>
                </a:solidFill>
              </a:rPr>
              <a:t>Code Repositories and Application Programming Interfaces (APIs)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9600" y="1881187"/>
            <a:ext cx="7924800" cy="3095625"/>
          </a:xfrm>
          <a:prstGeom prst="rect">
            <a:avLst/>
          </a:prstGeom>
        </p:spPr>
      </p:pic>
    </p:spTree>
    <p:extLst>
      <p:ext uri="{BB962C8B-B14F-4D97-AF65-F5344CB8AC3E}">
        <p14:creationId xmlns:p14="http://schemas.microsoft.com/office/powerpoint/2010/main" val="2731478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78910" cy="369332"/>
          </a:xfrm>
          <a:prstGeom prst="rect">
            <a:avLst/>
          </a:prstGeom>
          <a:noFill/>
        </p:spPr>
        <p:txBody>
          <a:bodyPr wrap="none" rtlCol="0">
            <a:spAutoFit/>
          </a:bodyPr>
          <a:lstStyle/>
          <a:p>
            <a:r>
              <a:rPr lang="en-US" b="1" smtClean="0">
                <a:solidFill>
                  <a:srgbClr val="002060"/>
                </a:solidFill>
              </a:rPr>
              <a:t>Database and Data Warehousing Environments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19137" y="1704975"/>
            <a:ext cx="7705725" cy="3448050"/>
          </a:xfrm>
          <a:prstGeom prst="rect">
            <a:avLst/>
          </a:prstGeom>
        </p:spPr>
      </p:pic>
    </p:spTree>
    <p:extLst>
      <p:ext uri="{BB962C8B-B14F-4D97-AF65-F5344CB8AC3E}">
        <p14:creationId xmlns:p14="http://schemas.microsoft.com/office/powerpoint/2010/main" val="2973302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18117" cy="369332"/>
          </a:xfrm>
          <a:prstGeom prst="rect">
            <a:avLst/>
          </a:prstGeom>
          <a:noFill/>
        </p:spPr>
        <p:txBody>
          <a:bodyPr wrap="none" rtlCol="0">
            <a:spAutoFit/>
          </a:bodyPr>
          <a:lstStyle/>
          <a:p>
            <a:r>
              <a:rPr lang="en-US" b="1" smtClean="0">
                <a:solidFill>
                  <a:srgbClr val="002060"/>
                </a:solidFill>
              </a:rPr>
              <a:t>Types of Databases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81087" y="1619250"/>
            <a:ext cx="6981825" cy="3619500"/>
          </a:xfrm>
          <a:prstGeom prst="rect">
            <a:avLst/>
          </a:prstGeom>
        </p:spPr>
      </p:pic>
    </p:spTree>
    <p:extLst>
      <p:ext uri="{BB962C8B-B14F-4D97-AF65-F5344CB8AC3E}">
        <p14:creationId xmlns:p14="http://schemas.microsoft.com/office/powerpoint/2010/main" val="3287022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56076" cy="369332"/>
          </a:xfrm>
          <a:prstGeom prst="rect">
            <a:avLst/>
          </a:prstGeom>
          <a:noFill/>
        </p:spPr>
        <p:txBody>
          <a:bodyPr wrap="none" rtlCol="0">
            <a:spAutoFit/>
          </a:bodyPr>
          <a:lstStyle/>
          <a:p>
            <a:r>
              <a:rPr lang="en-US" b="1" smtClean="0">
                <a:solidFill>
                  <a:srgbClr val="002060"/>
                </a:solidFill>
              </a:rPr>
              <a:t>Types of Databases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33412" y="1652587"/>
            <a:ext cx="7877175" cy="3552825"/>
          </a:xfrm>
          <a:prstGeom prst="rect">
            <a:avLst/>
          </a:prstGeom>
        </p:spPr>
      </p:pic>
    </p:spTree>
    <p:extLst>
      <p:ext uri="{BB962C8B-B14F-4D97-AF65-F5344CB8AC3E}">
        <p14:creationId xmlns:p14="http://schemas.microsoft.com/office/powerpoint/2010/main" val="2776360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56076" cy="369332"/>
          </a:xfrm>
          <a:prstGeom prst="rect">
            <a:avLst/>
          </a:prstGeom>
          <a:noFill/>
        </p:spPr>
        <p:txBody>
          <a:bodyPr wrap="none" rtlCol="0">
            <a:spAutoFit/>
          </a:bodyPr>
          <a:lstStyle/>
          <a:p>
            <a:r>
              <a:rPr lang="en-US" b="1" smtClean="0">
                <a:solidFill>
                  <a:srgbClr val="002060"/>
                </a:solidFill>
              </a:rPr>
              <a:t>Types of Databases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85787" y="1619250"/>
            <a:ext cx="7972425" cy="3619500"/>
          </a:xfrm>
          <a:prstGeom prst="rect">
            <a:avLst/>
          </a:prstGeom>
        </p:spPr>
      </p:pic>
    </p:spTree>
    <p:extLst>
      <p:ext uri="{BB962C8B-B14F-4D97-AF65-F5344CB8AC3E}">
        <p14:creationId xmlns:p14="http://schemas.microsoft.com/office/powerpoint/2010/main" val="538387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56076" cy="369332"/>
          </a:xfrm>
          <a:prstGeom prst="rect">
            <a:avLst/>
          </a:prstGeom>
          <a:noFill/>
        </p:spPr>
        <p:txBody>
          <a:bodyPr wrap="none" rtlCol="0">
            <a:spAutoFit/>
          </a:bodyPr>
          <a:lstStyle/>
          <a:p>
            <a:r>
              <a:rPr lang="en-US" b="1" smtClean="0">
                <a:solidFill>
                  <a:srgbClr val="002060"/>
                </a:solidFill>
              </a:rPr>
              <a:t>Types of Databases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23900" y="2162175"/>
            <a:ext cx="7696200" cy="2533650"/>
          </a:xfrm>
          <a:prstGeom prst="rect">
            <a:avLst/>
          </a:prstGeom>
        </p:spPr>
      </p:pic>
    </p:spTree>
    <p:extLst>
      <p:ext uri="{BB962C8B-B14F-4D97-AF65-F5344CB8AC3E}">
        <p14:creationId xmlns:p14="http://schemas.microsoft.com/office/powerpoint/2010/main" val="166947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56076" cy="369332"/>
          </a:xfrm>
          <a:prstGeom prst="rect">
            <a:avLst/>
          </a:prstGeom>
          <a:noFill/>
        </p:spPr>
        <p:txBody>
          <a:bodyPr wrap="none" rtlCol="0">
            <a:spAutoFit/>
          </a:bodyPr>
          <a:lstStyle/>
          <a:p>
            <a:r>
              <a:rPr lang="en-US" b="1" smtClean="0">
                <a:solidFill>
                  <a:srgbClr val="002060"/>
                </a:solidFill>
              </a:rPr>
              <a:t>Types of Databases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62025" y="1557337"/>
            <a:ext cx="7219950" cy="3743325"/>
          </a:xfrm>
          <a:prstGeom prst="rect">
            <a:avLst/>
          </a:prstGeom>
        </p:spPr>
      </p:pic>
    </p:spTree>
    <p:extLst>
      <p:ext uri="{BB962C8B-B14F-4D97-AF65-F5344CB8AC3E}">
        <p14:creationId xmlns:p14="http://schemas.microsoft.com/office/powerpoint/2010/main" val="40158347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445174" cy="369332"/>
          </a:xfrm>
          <a:prstGeom prst="rect">
            <a:avLst/>
          </a:prstGeom>
          <a:noFill/>
        </p:spPr>
        <p:txBody>
          <a:bodyPr wrap="none" rtlCol="0">
            <a:spAutoFit/>
          </a:bodyPr>
          <a:lstStyle/>
          <a:p>
            <a:r>
              <a:rPr lang="en-US" b="1" smtClean="0">
                <a:solidFill>
                  <a:srgbClr val="002060"/>
                </a:solidFill>
              </a:rPr>
              <a:t>Introduction to Data Warehousing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1215930"/>
            <a:ext cx="8010525" cy="3143250"/>
          </a:xfrm>
          <a:prstGeom prst="rect">
            <a:avLst/>
          </a:prstGeom>
        </p:spPr>
      </p:pic>
      <p:pic>
        <p:nvPicPr>
          <p:cNvPr id="3" name="Picture 2"/>
          <p:cNvPicPr>
            <a:picLocks noChangeAspect="1"/>
          </p:cNvPicPr>
          <p:nvPr/>
        </p:nvPicPr>
        <p:blipFill>
          <a:blip r:embed="rId4"/>
          <a:stretch>
            <a:fillRect/>
          </a:stretch>
        </p:blipFill>
        <p:spPr>
          <a:xfrm>
            <a:off x="566737" y="3396373"/>
            <a:ext cx="3457575" cy="2771775"/>
          </a:xfrm>
          <a:prstGeom prst="rect">
            <a:avLst/>
          </a:prstGeom>
        </p:spPr>
      </p:pic>
    </p:spTree>
    <p:extLst>
      <p:ext uri="{BB962C8B-B14F-4D97-AF65-F5344CB8AC3E}">
        <p14:creationId xmlns:p14="http://schemas.microsoft.com/office/powerpoint/2010/main" val="2797084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85168" cy="369332"/>
          </a:xfrm>
          <a:prstGeom prst="rect">
            <a:avLst/>
          </a:prstGeom>
          <a:noFill/>
        </p:spPr>
        <p:txBody>
          <a:bodyPr wrap="none" rtlCol="0">
            <a:spAutoFit/>
          </a:bodyPr>
          <a:lstStyle/>
          <a:p>
            <a:r>
              <a:rPr lang="en-US" b="1" smtClean="0">
                <a:solidFill>
                  <a:srgbClr val="002060"/>
                </a:solidFill>
              </a:rPr>
              <a:t>Database Normalization</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38175" y="2133600"/>
            <a:ext cx="7867650" cy="2590800"/>
          </a:xfrm>
          <a:prstGeom prst="rect">
            <a:avLst/>
          </a:prstGeom>
        </p:spPr>
      </p:pic>
    </p:spTree>
    <p:extLst>
      <p:ext uri="{BB962C8B-B14F-4D97-AF65-F5344CB8AC3E}">
        <p14:creationId xmlns:p14="http://schemas.microsoft.com/office/powerpoint/2010/main" val="253371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620828" cy="369332"/>
          </a:xfrm>
          <a:prstGeom prst="rect">
            <a:avLst/>
          </a:prstGeom>
          <a:noFill/>
        </p:spPr>
        <p:txBody>
          <a:bodyPr wrap="none" rtlCol="0">
            <a:spAutoFit/>
          </a:bodyPr>
          <a:lstStyle/>
          <a:p>
            <a:r>
              <a:rPr lang="en-US" b="1" smtClean="0">
                <a:solidFill>
                  <a:srgbClr val="002060"/>
                </a:solidFill>
              </a:rPr>
              <a:t>DBMS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433867" y="1303858"/>
            <a:ext cx="4229100" cy="3076575"/>
          </a:xfrm>
          <a:prstGeom prst="rect">
            <a:avLst/>
          </a:prstGeom>
        </p:spPr>
      </p:pic>
    </p:spTree>
    <p:extLst>
      <p:ext uri="{BB962C8B-B14F-4D97-AF65-F5344CB8AC3E}">
        <p14:creationId xmlns:p14="http://schemas.microsoft.com/office/powerpoint/2010/main" val="300412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40951" cy="369332"/>
          </a:xfrm>
          <a:prstGeom prst="rect">
            <a:avLst/>
          </a:prstGeom>
          <a:noFill/>
        </p:spPr>
        <p:txBody>
          <a:bodyPr wrap="none" rtlCol="0">
            <a:spAutoFit/>
          </a:bodyPr>
          <a:lstStyle/>
          <a:p>
            <a:r>
              <a:rPr lang="en-US" b="1" smtClean="0">
                <a:solidFill>
                  <a:srgbClr val="002060"/>
                </a:solidFill>
              </a:rPr>
              <a:t>Distributed Data Processing and Agents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76250" y="1728787"/>
            <a:ext cx="8191500" cy="3400425"/>
          </a:xfrm>
          <a:prstGeom prst="rect">
            <a:avLst/>
          </a:prstGeom>
        </p:spPr>
      </p:pic>
    </p:spTree>
    <p:extLst>
      <p:ext uri="{BB962C8B-B14F-4D97-AF65-F5344CB8AC3E}">
        <p14:creationId xmlns:p14="http://schemas.microsoft.com/office/powerpoint/2010/main" val="19437341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56122" cy="369332"/>
          </a:xfrm>
          <a:prstGeom prst="rect">
            <a:avLst/>
          </a:prstGeom>
          <a:noFill/>
        </p:spPr>
        <p:txBody>
          <a:bodyPr wrap="none" rtlCol="0">
            <a:spAutoFit/>
          </a:bodyPr>
          <a:lstStyle/>
          <a:p>
            <a:r>
              <a:rPr lang="en-US" b="1" smtClean="0">
                <a:solidFill>
                  <a:srgbClr val="002060"/>
                </a:solidFill>
              </a:rPr>
              <a:t>Malware - Types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90600" y="1585912"/>
            <a:ext cx="7162800" cy="3686175"/>
          </a:xfrm>
          <a:prstGeom prst="rect">
            <a:avLst/>
          </a:prstGeom>
        </p:spPr>
      </p:pic>
    </p:spTree>
    <p:extLst>
      <p:ext uri="{BB962C8B-B14F-4D97-AF65-F5344CB8AC3E}">
        <p14:creationId xmlns:p14="http://schemas.microsoft.com/office/powerpoint/2010/main" val="41241374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71684" cy="369332"/>
          </a:xfrm>
          <a:prstGeom prst="rect">
            <a:avLst/>
          </a:prstGeom>
          <a:noFill/>
        </p:spPr>
        <p:txBody>
          <a:bodyPr wrap="none" rtlCol="0">
            <a:spAutoFit/>
          </a:bodyPr>
          <a:lstStyle/>
          <a:p>
            <a:r>
              <a:rPr lang="en-US" b="1">
                <a:solidFill>
                  <a:srgbClr val="002060"/>
                </a:solidFill>
              </a:rPr>
              <a:t>Protection against </a:t>
            </a:r>
            <a:r>
              <a:rPr lang="en-US" b="1" smtClean="0">
                <a:solidFill>
                  <a:srgbClr val="002060"/>
                </a:solidFill>
              </a:rPr>
              <a:t>Malware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62000" y="1924050"/>
            <a:ext cx="7620000" cy="3009900"/>
          </a:xfrm>
          <a:prstGeom prst="rect">
            <a:avLst/>
          </a:prstGeom>
        </p:spPr>
      </p:pic>
    </p:spTree>
    <p:extLst>
      <p:ext uri="{BB962C8B-B14F-4D97-AF65-F5344CB8AC3E}">
        <p14:creationId xmlns:p14="http://schemas.microsoft.com/office/powerpoint/2010/main" val="35450326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82693" cy="369332"/>
          </a:xfrm>
          <a:prstGeom prst="rect">
            <a:avLst/>
          </a:prstGeom>
          <a:noFill/>
        </p:spPr>
        <p:txBody>
          <a:bodyPr wrap="none" rtlCol="0">
            <a:spAutoFit/>
          </a:bodyPr>
          <a:lstStyle/>
          <a:p>
            <a:r>
              <a:rPr lang="en-US" b="1">
                <a:solidFill>
                  <a:srgbClr val="002060"/>
                </a:solidFill>
              </a:rPr>
              <a:t>Importance of Knowledge Management</a:t>
            </a:r>
          </a:p>
        </p:txBody>
      </p:sp>
      <p:pic>
        <p:nvPicPr>
          <p:cNvPr id="2" name="Picture 1"/>
          <p:cNvPicPr>
            <a:picLocks noChangeAspect="1"/>
          </p:cNvPicPr>
          <p:nvPr/>
        </p:nvPicPr>
        <p:blipFill>
          <a:blip r:embed="rId3"/>
          <a:stretch>
            <a:fillRect/>
          </a:stretch>
        </p:blipFill>
        <p:spPr>
          <a:xfrm>
            <a:off x="590550" y="2052637"/>
            <a:ext cx="7962900" cy="2752725"/>
          </a:xfrm>
          <a:prstGeom prst="rect">
            <a:avLst/>
          </a:prstGeom>
        </p:spPr>
      </p:pic>
    </p:spTree>
    <p:extLst>
      <p:ext uri="{BB962C8B-B14F-4D97-AF65-F5344CB8AC3E}">
        <p14:creationId xmlns:p14="http://schemas.microsoft.com/office/powerpoint/2010/main" val="29752517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76601" cy="369332"/>
          </a:xfrm>
          <a:prstGeom prst="rect">
            <a:avLst/>
          </a:prstGeom>
          <a:noFill/>
        </p:spPr>
        <p:txBody>
          <a:bodyPr wrap="none" rtlCol="0">
            <a:spAutoFit/>
          </a:bodyPr>
          <a:lstStyle/>
          <a:p>
            <a:r>
              <a:rPr lang="en-US" b="1" smtClean="0">
                <a:solidFill>
                  <a:srgbClr val="002060"/>
                </a:solidFill>
              </a:rPr>
              <a:t>Knowledge Based System (Atificial Intelligence)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33437" y="1704975"/>
            <a:ext cx="7477125" cy="3448050"/>
          </a:xfrm>
          <a:prstGeom prst="rect">
            <a:avLst/>
          </a:prstGeom>
        </p:spPr>
      </p:pic>
    </p:spTree>
    <p:extLst>
      <p:ext uri="{BB962C8B-B14F-4D97-AF65-F5344CB8AC3E}">
        <p14:creationId xmlns:p14="http://schemas.microsoft.com/office/powerpoint/2010/main" val="948681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685925"/>
            <a:ext cx="8105775" cy="3486150"/>
          </a:xfrm>
          <a:prstGeom prst="rect">
            <a:avLst/>
          </a:prstGeom>
        </p:spPr>
      </p:pic>
      <p:sp>
        <p:nvSpPr>
          <p:cNvPr id="5" name="TextBox 4"/>
          <p:cNvSpPr txBox="1"/>
          <p:nvPr/>
        </p:nvSpPr>
        <p:spPr>
          <a:xfrm>
            <a:off x="704483" y="288758"/>
            <a:ext cx="4289892" cy="369332"/>
          </a:xfrm>
          <a:prstGeom prst="rect">
            <a:avLst/>
          </a:prstGeom>
          <a:noFill/>
        </p:spPr>
        <p:txBody>
          <a:bodyPr wrap="none" rtlCol="0">
            <a:spAutoFit/>
          </a:bodyPr>
          <a:lstStyle/>
          <a:p>
            <a:r>
              <a:rPr lang="en-US" b="1" smtClean="0">
                <a:solidFill>
                  <a:srgbClr val="002060"/>
                </a:solidFill>
              </a:rPr>
              <a:t>Knowledge Based System – Expert System</a:t>
            </a:r>
            <a:endParaRPr lang="en-US" b="1">
              <a:solidFill>
                <a:srgbClr val="002060"/>
              </a:solidFill>
            </a:endParaRPr>
          </a:p>
        </p:txBody>
      </p:sp>
    </p:spTree>
    <p:extLst>
      <p:ext uri="{BB962C8B-B14F-4D97-AF65-F5344CB8AC3E}">
        <p14:creationId xmlns:p14="http://schemas.microsoft.com/office/powerpoint/2010/main" val="3753814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6737" y="1733550"/>
            <a:ext cx="8010525" cy="3390900"/>
          </a:xfrm>
          <a:prstGeom prst="rect">
            <a:avLst/>
          </a:prstGeom>
        </p:spPr>
      </p:pic>
      <p:sp>
        <p:nvSpPr>
          <p:cNvPr id="5" name="TextBox 4"/>
          <p:cNvSpPr txBox="1"/>
          <p:nvPr/>
        </p:nvSpPr>
        <p:spPr>
          <a:xfrm>
            <a:off x="704483" y="288758"/>
            <a:ext cx="4472571" cy="369332"/>
          </a:xfrm>
          <a:prstGeom prst="rect">
            <a:avLst/>
          </a:prstGeom>
          <a:noFill/>
        </p:spPr>
        <p:txBody>
          <a:bodyPr wrap="none" rtlCol="0">
            <a:spAutoFit/>
          </a:bodyPr>
          <a:lstStyle/>
          <a:p>
            <a:r>
              <a:rPr lang="en-US" b="1" smtClean="0">
                <a:solidFill>
                  <a:srgbClr val="002060"/>
                </a:solidFill>
              </a:rPr>
              <a:t>Knowledge Based System – Neural Network</a:t>
            </a:r>
            <a:endParaRPr lang="en-US" b="1">
              <a:solidFill>
                <a:srgbClr val="002060"/>
              </a:solidFill>
            </a:endParaRPr>
          </a:p>
        </p:txBody>
      </p:sp>
    </p:spTree>
    <p:extLst>
      <p:ext uri="{BB962C8B-B14F-4D97-AF65-F5344CB8AC3E}">
        <p14:creationId xmlns:p14="http://schemas.microsoft.com/office/powerpoint/2010/main" val="23723462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081554" cy="369332"/>
          </a:xfrm>
          <a:prstGeom prst="rect">
            <a:avLst/>
          </a:prstGeom>
          <a:noFill/>
        </p:spPr>
        <p:txBody>
          <a:bodyPr wrap="none" rtlCol="0">
            <a:spAutoFit/>
          </a:bodyPr>
          <a:lstStyle/>
          <a:p>
            <a:r>
              <a:rPr lang="en-US" b="1" smtClean="0">
                <a:solidFill>
                  <a:srgbClr val="002060"/>
                </a:solidFill>
              </a:rPr>
              <a:t>Web Application Environment - Threats and Vulnerabilities vs Protection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4673" y="1053222"/>
            <a:ext cx="7981950" cy="2486025"/>
          </a:xfrm>
          <a:prstGeom prst="rect">
            <a:avLst/>
          </a:prstGeom>
        </p:spPr>
      </p:pic>
      <p:pic>
        <p:nvPicPr>
          <p:cNvPr id="5" name="Picture 4"/>
          <p:cNvPicPr>
            <a:picLocks noChangeAspect="1"/>
          </p:cNvPicPr>
          <p:nvPr/>
        </p:nvPicPr>
        <p:blipFill>
          <a:blip r:embed="rId4"/>
          <a:stretch>
            <a:fillRect/>
          </a:stretch>
        </p:blipFill>
        <p:spPr>
          <a:xfrm>
            <a:off x="704483" y="4067530"/>
            <a:ext cx="3505200" cy="2162175"/>
          </a:xfrm>
          <a:prstGeom prst="rect">
            <a:avLst/>
          </a:prstGeom>
        </p:spPr>
      </p:pic>
    </p:spTree>
    <p:extLst>
      <p:ext uri="{BB962C8B-B14F-4D97-AF65-F5344CB8AC3E}">
        <p14:creationId xmlns:p14="http://schemas.microsoft.com/office/powerpoint/2010/main" val="33937297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94363" cy="369332"/>
          </a:xfrm>
          <a:prstGeom prst="rect">
            <a:avLst/>
          </a:prstGeom>
          <a:noFill/>
        </p:spPr>
        <p:txBody>
          <a:bodyPr wrap="none" rtlCol="0">
            <a:spAutoFit/>
          </a:bodyPr>
          <a:lstStyle/>
          <a:p>
            <a:r>
              <a:rPr lang="en-US" b="1" smtClean="0">
                <a:solidFill>
                  <a:srgbClr val="002060"/>
                </a:solidFill>
              </a:rPr>
              <a:t>Web Application Environment - Security</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911200"/>
            <a:ext cx="5600700" cy="3343275"/>
          </a:xfrm>
          <a:prstGeom prst="rect">
            <a:avLst/>
          </a:prstGeom>
        </p:spPr>
      </p:pic>
      <p:pic>
        <p:nvPicPr>
          <p:cNvPr id="5" name="Picture 4"/>
          <p:cNvPicPr>
            <a:picLocks noChangeAspect="1"/>
          </p:cNvPicPr>
          <p:nvPr/>
        </p:nvPicPr>
        <p:blipFill>
          <a:blip r:embed="rId4"/>
          <a:stretch>
            <a:fillRect/>
          </a:stretch>
        </p:blipFill>
        <p:spPr>
          <a:xfrm>
            <a:off x="581664" y="4791644"/>
            <a:ext cx="7953375" cy="1314450"/>
          </a:xfrm>
          <a:prstGeom prst="rect">
            <a:avLst/>
          </a:prstGeom>
        </p:spPr>
      </p:pic>
    </p:spTree>
    <p:extLst>
      <p:ext uri="{BB962C8B-B14F-4D97-AF65-F5344CB8AC3E}">
        <p14:creationId xmlns:p14="http://schemas.microsoft.com/office/powerpoint/2010/main" val="1632017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777205" cy="369332"/>
          </a:xfrm>
          <a:prstGeom prst="rect">
            <a:avLst/>
          </a:prstGeom>
          <a:noFill/>
        </p:spPr>
        <p:txBody>
          <a:bodyPr wrap="none" rtlCol="0">
            <a:spAutoFit/>
          </a:bodyPr>
          <a:lstStyle/>
          <a:p>
            <a:r>
              <a:rPr lang="en-US" b="1" smtClean="0">
                <a:solidFill>
                  <a:srgbClr val="002060"/>
                </a:solidFill>
              </a:rPr>
              <a:t>Web Application Environment – Security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10194" y="989178"/>
            <a:ext cx="6076950" cy="2095500"/>
          </a:xfrm>
          <a:prstGeom prst="rect">
            <a:avLst/>
          </a:prstGeom>
        </p:spPr>
      </p:pic>
      <p:pic>
        <p:nvPicPr>
          <p:cNvPr id="6" name="Picture 5"/>
          <p:cNvPicPr>
            <a:picLocks noChangeAspect="1"/>
          </p:cNvPicPr>
          <p:nvPr/>
        </p:nvPicPr>
        <p:blipFill>
          <a:blip r:embed="rId4"/>
          <a:stretch>
            <a:fillRect/>
          </a:stretch>
        </p:blipFill>
        <p:spPr>
          <a:xfrm>
            <a:off x="810194" y="3616869"/>
            <a:ext cx="7762875" cy="1971675"/>
          </a:xfrm>
          <a:prstGeom prst="rect">
            <a:avLst/>
          </a:prstGeom>
        </p:spPr>
      </p:pic>
    </p:spTree>
    <p:extLst>
      <p:ext uri="{BB962C8B-B14F-4D97-AF65-F5344CB8AC3E}">
        <p14:creationId xmlns:p14="http://schemas.microsoft.com/office/powerpoint/2010/main" val="751508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166030" cy="369332"/>
          </a:xfrm>
          <a:prstGeom prst="rect">
            <a:avLst/>
          </a:prstGeom>
          <a:noFill/>
        </p:spPr>
        <p:txBody>
          <a:bodyPr wrap="none" rtlCol="0">
            <a:spAutoFit/>
          </a:bodyPr>
          <a:lstStyle/>
          <a:p>
            <a:r>
              <a:rPr lang="en-US" b="1" smtClean="0">
                <a:solidFill>
                  <a:srgbClr val="002060"/>
                </a:solidFill>
              </a:rPr>
              <a:t>Ten Best Practices for Secure Software Development</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885541" y="1401240"/>
            <a:ext cx="7181850" cy="3400425"/>
          </a:xfrm>
          <a:prstGeom prst="rect">
            <a:avLst/>
          </a:prstGeom>
        </p:spPr>
      </p:pic>
    </p:spTree>
    <p:extLst>
      <p:ext uri="{BB962C8B-B14F-4D97-AF65-F5344CB8AC3E}">
        <p14:creationId xmlns:p14="http://schemas.microsoft.com/office/powerpoint/2010/main" val="3007602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912429" cy="369332"/>
          </a:xfrm>
          <a:prstGeom prst="rect">
            <a:avLst/>
          </a:prstGeom>
          <a:noFill/>
        </p:spPr>
        <p:txBody>
          <a:bodyPr wrap="none" rtlCol="0">
            <a:spAutoFit/>
          </a:bodyPr>
          <a:lstStyle/>
          <a:p>
            <a:r>
              <a:rPr lang="en-US" b="1" smtClean="0">
                <a:solidFill>
                  <a:srgbClr val="002060"/>
                </a:solidFill>
              </a:rPr>
              <a:t>Applets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09625" y="1828800"/>
            <a:ext cx="7524750" cy="3200400"/>
          </a:xfrm>
          <a:prstGeom prst="rect">
            <a:avLst/>
          </a:prstGeom>
        </p:spPr>
      </p:pic>
    </p:spTree>
    <p:extLst>
      <p:ext uri="{BB962C8B-B14F-4D97-AF65-F5344CB8AC3E}">
        <p14:creationId xmlns:p14="http://schemas.microsoft.com/office/powerpoint/2010/main" val="33109751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112" y="2500312"/>
            <a:ext cx="5819775" cy="1857375"/>
          </a:xfrm>
          <a:prstGeom prst="rect">
            <a:avLst/>
          </a:prstGeom>
        </p:spPr>
      </p:pic>
    </p:spTree>
    <p:extLst>
      <p:ext uri="{BB962C8B-B14F-4D97-AF65-F5344CB8AC3E}">
        <p14:creationId xmlns:p14="http://schemas.microsoft.com/office/powerpoint/2010/main" val="2218511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2095500"/>
            <a:ext cx="8181975" cy="2667000"/>
          </a:xfrm>
          <a:prstGeom prst="rect">
            <a:avLst/>
          </a:prstGeom>
        </p:spPr>
      </p:pic>
    </p:spTree>
    <p:extLst>
      <p:ext uri="{BB962C8B-B14F-4D97-AF65-F5344CB8AC3E}">
        <p14:creationId xmlns:p14="http://schemas.microsoft.com/office/powerpoint/2010/main" val="26464597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962" y="1485900"/>
            <a:ext cx="8220075" cy="3886200"/>
          </a:xfrm>
          <a:prstGeom prst="rect">
            <a:avLst/>
          </a:prstGeom>
        </p:spPr>
      </p:pic>
    </p:spTree>
    <p:extLst>
      <p:ext uri="{BB962C8B-B14F-4D97-AF65-F5344CB8AC3E}">
        <p14:creationId xmlns:p14="http://schemas.microsoft.com/office/powerpoint/2010/main" val="41085463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2052637"/>
            <a:ext cx="8124825" cy="2752725"/>
          </a:xfrm>
          <a:prstGeom prst="rect">
            <a:avLst/>
          </a:prstGeom>
        </p:spPr>
      </p:pic>
    </p:spTree>
    <p:extLst>
      <p:ext uri="{BB962C8B-B14F-4D97-AF65-F5344CB8AC3E}">
        <p14:creationId xmlns:p14="http://schemas.microsoft.com/office/powerpoint/2010/main" val="36597290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457325"/>
            <a:ext cx="8229600" cy="3943350"/>
          </a:xfrm>
          <a:prstGeom prst="rect">
            <a:avLst/>
          </a:prstGeom>
        </p:spPr>
      </p:pic>
    </p:spTree>
    <p:extLst>
      <p:ext uri="{BB962C8B-B14F-4D97-AF65-F5344CB8AC3E}">
        <p14:creationId xmlns:p14="http://schemas.microsoft.com/office/powerpoint/2010/main" val="23339862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2119312"/>
            <a:ext cx="8201025" cy="2619375"/>
          </a:xfrm>
          <a:prstGeom prst="rect">
            <a:avLst/>
          </a:prstGeom>
        </p:spPr>
      </p:pic>
    </p:spTree>
    <p:extLst>
      <p:ext uri="{BB962C8B-B14F-4D97-AF65-F5344CB8AC3E}">
        <p14:creationId xmlns:p14="http://schemas.microsoft.com/office/powerpoint/2010/main" val="18881645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1466850"/>
            <a:ext cx="8162925" cy="3924300"/>
          </a:xfrm>
          <a:prstGeom prst="rect">
            <a:avLst/>
          </a:prstGeom>
        </p:spPr>
      </p:pic>
    </p:spTree>
    <p:extLst>
      <p:ext uri="{BB962C8B-B14F-4D97-AF65-F5344CB8AC3E}">
        <p14:creationId xmlns:p14="http://schemas.microsoft.com/office/powerpoint/2010/main" val="212791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2038350"/>
            <a:ext cx="8153400" cy="2781300"/>
          </a:xfrm>
          <a:prstGeom prst="rect">
            <a:avLst/>
          </a:prstGeom>
        </p:spPr>
      </p:pic>
    </p:spTree>
    <p:extLst>
      <p:ext uri="{BB962C8B-B14F-4D97-AF65-F5344CB8AC3E}">
        <p14:creationId xmlns:p14="http://schemas.microsoft.com/office/powerpoint/2010/main" val="35800859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1452562"/>
            <a:ext cx="8210550" cy="3952875"/>
          </a:xfrm>
          <a:prstGeom prst="rect">
            <a:avLst/>
          </a:prstGeom>
        </p:spPr>
      </p:pic>
    </p:spTree>
    <p:extLst>
      <p:ext uri="{BB962C8B-B14F-4D97-AF65-F5344CB8AC3E}">
        <p14:creationId xmlns:p14="http://schemas.microsoft.com/office/powerpoint/2010/main" val="18451506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2081212"/>
            <a:ext cx="8153400" cy="2695575"/>
          </a:xfrm>
          <a:prstGeom prst="rect">
            <a:avLst/>
          </a:prstGeom>
        </p:spPr>
      </p:pic>
    </p:spTree>
    <p:extLst>
      <p:ext uri="{BB962C8B-B14F-4D97-AF65-F5344CB8AC3E}">
        <p14:creationId xmlns:p14="http://schemas.microsoft.com/office/powerpoint/2010/main" val="897224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00850" cy="369332"/>
          </a:xfrm>
          <a:prstGeom prst="rect">
            <a:avLst/>
          </a:prstGeom>
          <a:noFill/>
        </p:spPr>
        <p:txBody>
          <a:bodyPr wrap="none" rtlCol="0">
            <a:spAutoFit/>
          </a:bodyPr>
          <a:lstStyle/>
          <a:p>
            <a:r>
              <a:rPr lang="en-US" b="1" smtClean="0">
                <a:solidFill>
                  <a:srgbClr val="002060"/>
                </a:solidFill>
              </a:rPr>
              <a:t>Programming Concepts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5325" y="1971675"/>
            <a:ext cx="7753350" cy="2914650"/>
          </a:xfrm>
          <a:prstGeom prst="rect">
            <a:avLst/>
          </a:prstGeom>
        </p:spPr>
      </p:pic>
    </p:spTree>
    <p:extLst>
      <p:ext uri="{BB962C8B-B14F-4D97-AF65-F5344CB8AC3E}">
        <p14:creationId xmlns:p14="http://schemas.microsoft.com/office/powerpoint/2010/main" val="5668693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775" y="1443037"/>
            <a:ext cx="8172450" cy="3971925"/>
          </a:xfrm>
          <a:prstGeom prst="rect">
            <a:avLst/>
          </a:prstGeom>
        </p:spPr>
      </p:pic>
    </p:spTree>
    <p:extLst>
      <p:ext uri="{BB962C8B-B14F-4D97-AF65-F5344CB8AC3E}">
        <p14:creationId xmlns:p14="http://schemas.microsoft.com/office/powerpoint/2010/main" val="16742544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2109787"/>
            <a:ext cx="8134350" cy="2638425"/>
          </a:xfrm>
          <a:prstGeom prst="rect">
            <a:avLst/>
          </a:prstGeom>
        </p:spPr>
      </p:pic>
    </p:spTree>
    <p:extLst>
      <p:ext uri="{BB962C8B-B14F-4D97-AF65-F5344CB8AC3E}">
        <p14:creationId xmlns:p14="http://schemas.microsoft.com/office/powerpoint/2010/main" val="33089706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775" y="1504310"/>
            <a:ext cx="8172450" cy="3876675"/>
          </a:xfrm>
          <a:prstGeom prst="rect">
            <a:avLst/>
          </a:prstGeom>
        </p:spPr>
      </p:pic>
    </p:spTree>
    <p:extLst>
      <p:ext uri="{BB962C8B-B14F-4D97-AF65-F5344CB8AC3E}">
        <p14:creationId xmlns:p14="http://schemas.microsoft.com/office/powerpoint/2010/main" val="6049938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2028825"/>
            <a:ext cx="8124825" cy="2800350"/>
          </a:xfrm>
          <a:prstGeom prst="rect">
            <a:avLst/>
          </a:prstGeom>
        </p:spPr>
      </p:pic>
    </p:spTree>
    <p:extLst>
      <p:ext uri="{BB962C8B-B14F-4D97-AF65-F5344CB8AC3E}">
        <p14:creationId xmlns:p14="http://schemas.microsoft.com/office/powerpoint/2010/main" val="36608924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1962" y="1466850"/>
            <a:ext cx="8220075" cy="3924300"/>
          </a:xfrm>
          <a:prstGeom prst="rect">
            <a:avLst/>
          </a:prstGeom>
        </p:spPr>
      </p:pic>
    </p:spTree>
    <p:extLst>
      <p:ext uri="{BB962C8B-B14F-4D97-AF65-F5344CB8AC3E}">
        <p14:creationId xmlns:p14="http://schemas.microsoft.com/office/powerpoint/2010/main" val="34280380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250" y="1976437"/>
            <a:ext cx="8191500" cy="2905125"/>
          </a:xfrm>
          <a:prstGeom prst="rect">
            <a:avLst/>
          </a:prstGeom>
        </p:spPr>
      </p:pic>
    </p:spTree>
    <p:extLst>
      <p:ext uri="{BB962C8B-B14F-4D97-AF65-F5344CB8AC3E}">
        <p14:creationId xmlns:p14="http://schemas.microsoft.com/office/powerpoint/2010/main" val="41273940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1447800"/>
            <a:ext cx="8210550" cy="3962400"/>
          </a:xfrm>
          <a:prstGeom prst="rect">
            <a:avLst/>
          </a:prstGeom>
        </p:spPr>
      </p:pic>
    </p:spTree>
    <p:extLst>
      <p:ext uri="{BB962C8B-B14F-4D97-AF65-F5344CB8AC3E}">
        <p14:creationId xmlns:p14="http://schemas.microsoft.com/office/powerpoint/2010/main" val="12966622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2095500"/>
            <a:ext cx="8201025" cy="2667000"/>
          </a:xfrm>
          <a:prstGeom prst="rect">
            <a:avLst/>
          </a:prstGeom>
        </p:spPr>
      </p:pic>
    </p:spTree>
    <p:extLst>
      <p:ext uri="{BB962C8B-B14F-4D97-AF65-F5344CB8AC3E}">
        <p14:creationId xmlns:p14="http://schemas.microsoft.com/office/powerpoint/2010/main" val="15444831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462087"/>
            <a:ext cx="8153400" cy="3933825"/>
          </a:xfrm>
          <a:prstGeom prst="rect">
            <a:avLst/>
          </a:prstGeom>
        </p:spPr>
      </p:pic>
    </p:spTree>
    <p:extLst>
      <p:ext uri="{BB962C8B-B14F-4D97-AF65-F5344CB8AC3E}">
        <p14:creationId xmlns:p14="http://schemas.microsoft.com/office/powerpoint/2010/main" val="22130527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9587" y="2085975"/>
            <a:ext cx="8124825" cy="2686050"/>
          </a:xfrm>
          <a:prstGeom prst="rect">
            <a:avLst/>
          </a:prstGeom>
        </p:spPr>
      </p:pic>
    </p:spTree>
    <p:extLst>
      <p:ext uri="{BB962C8B-B14F-4D97-AF65-F5344CB8AC3E}">
        <p14:creationId xmlns:p14="http://schemas.microsoft.com/office/powerpoint/2010/main" val="365188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19114" y="1387811"/>
            <a:ext cx="3296761" cy="369332"/>
          </a:xfrm>
          <a:prstGeom prst="rect">
            <a:avLst/>
          </a:prstGeom>
          <a:noFill/>
          <a:ln>
            <a:solidFill>
              <a:schemeClr val="tx1"/>
            </a:solidFill>
          </a:ln>
        </p:spPr>
        <p:txBody>
          <a:bodyPr wrap="square" rtlCol="0">
            <a:spAutoFit/>
          </a:bodyPr>
          <a:lstStyle/>
          <a:p>
            <a:r>
              <a:rPr lang="en-US" smtClean="0"/>
              <a:t>Interpreter</a:t>
            </a:r>
            <a:endParaRPr lang="en-US"/>
          </a:p>
        </p:txBody>
      </p:sp>
      <p:sp>
        <p:nvSpPr>
          <p:cNvPr id="4" name="TextBox 3"/>
          <p:cNvSpPr txBox="1"/>
          <p:nvPr/>
        </p:nvSpPr>
        <p:spPr>
          <a:xfrm>
            <a:off x="704483" y="288758"/>
            <a:ext cx="2403415" cy="369332"/>
          </a:xfrm>
          <a:prstGeom prst="rect">
            <a:avLst/>
          </a:prstGeom>
          <a:noFill/>
        </p:spPr>
        <p:txBody>
          <a:bodyPr wrap="none" rtlCol="0">
            <a:spAutoFit/>
          </a:bodyPr>
          <a:lstStyle/>
          <a:p>
            <a:r>
              <a:rPr lang="en-US" b="1" smtClean="0">
                <a:solidFill>
                  <a:srgbClr val="002060"/>
                </a:solidFill>
              </a:rPr>
              <a:t>Compiler vs Interpreter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6776" y="1743075"/>
            <a:ext cx="7990742" cy="3371850"/>
          </a:xfrm>
          <a:prstGeom prst="rect">
            <a:avLst/>
          </a:prstGeom>
        </p:spPr>
      </p:pic>
      <p:sp>
        <p:nvSpPr>
          <p:cNvPr id="3" name="TextBox 2"/>
          <p:cNvSpPr txBox="1"/>
          <p:nvPr/>
        </p:nvSpPr>
        <p:spPr>
          <a:xfrm>
            <a:off x="662280" y="1392701"/>
            <a:ext cx="1672958" cy="369332"/>
          </a:xfrm>
          <a:prstGeom prst="rect">
            <a:avLst/>
          </a:prstGeom>
          <a:noFill/>
          <a:ln>
            <a:solidFill>
              <a:schemeClr val="tx1"/>
            </a:solidFill>
          </a:ln>
        </p:spPr>
        <p:txBody>
          <a:bodyPr wrap="square" rtlCol="0">
            <a:spAutoFit/>
          </a:bodyPr>
          <a:lstStyle/>
          <a:p>
            <a:r>
              <a:rPr lang="en-US" smtClean="0"/>
              <a:t>DIfferences</a:t>
            </a:r>
            <a:endParaRPr lang="en-US"/>
          </a:p>
        </p:txBody>
      </p:sp>
      <p:sp>
        <p:nvSpPr>
          <p:cNvPr id="5" name="TextBox 4"/>
          <p:cNvSpPr txBox="1"/>
          <p:nvPr/>
        </p:nvSpPr>
        <p:spPr>
          <a:xfrm>
            <a:off x="2335239" y="1392701"/>
            <a:ext cx="2883876" cy="369332"/>
          </a:xfrm>
          <a:prstGeom prst="rect">
            <a:avLst/>
          </a:prstGeom>
          <a:noFill/>
          <a:ln>
            <a:solidFill>
              <a:schemeClr val="tx1"/>
            </a:solidFill>
          </a:ln>
        </p:spPr>
        <p:txBody>
          <a:bodyPr wrap="square" rtlCol="0">
            <a:spAutoFit/>
          </a:bodyPr>
          <a:lstStyle/>
          <a:p>
            <a:r>
              <a:rPr lang="en-US" smtClean="0"/>
              <a:t>Compiler</a:t>
            </a:r>
            <a:endParaRPr lang="en-US"/>
          </a:p>
        </p:txBody>
      </p:sp>
    </p:spTree>
    <p:extLst>
      <p:ext uri="{BB962C8B-B14F-4D97-AF65-F5344CB8AC3E}">
        <p14:creationId xmlns:p14="http://schemas.microsoft.com/office/powerpoint/2010/main" val="41164472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1485900"/>
            <a:ext cx="8201025" cy="3886200"/>
          </a:xfrm>
          <a:prstGeom prst="rect">
            <a:avLst/>
          </a:prstGeom>
        </p:spPr>
      </p:pic>
    </p:spTree>
    <p:extLst>
      <p:ext uri="{BB962C8B-B14F-4D97-AF65-F5344CB8AC3E}">
        <p14:creationId xmlns:p14="http://schemas.microsoft.com/office/powerpoint/2010/main" val="12457150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2081212"/>
            <a:ext cx="8162925" cy="2695575"/>
          </a:xfrm>
          <a:prstGeom prst="rect">
            <a:avLst/>
          </a:prstGeom>
        </p:spPr>
      </p:pic>
    </p:spTree>
    <p:extLst>
      <p:ext uri="{BB962C8B-B14F-4D97-AF65-F5344CB8AC3E}">
        <p14:creationId xmlns:p14="http://schemas.microsoft.com/office/powerpoint/2010/main" val="24466138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1485900"/>
            <a:ext cx="8181975" cy="3886200"/>
          </a:xfrm>
          <a:prstGeom prst="rect">
            <a:avLst/>
          </a:prstGeom>
        </p:spPr>
      </p:pic>
    </p:spTree>
    <p:extLst>
      <p:ext uri="{BB962C8B-B14F-4D97-AF65-F5344CB8AC3E}">
        <p14:creationId xmlns:p14="http://schemas.microsoft.com/office/powerpoint/2010/main" val="1559296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2105025"/>
            <a:ext cx="8229600" cy="2647950"/>
          </a:xfrm>
          <a:prstGeom prst="rect">
            <a:avLst/>
          </a:prstGeom>
        </p:spPr>
      </p:pic>
    </p:spTree>
    <p:extLst>
      <p:ext uri="{BB962C8B-B14F-4D97-AF65-F5344CB8AC3E}">
        <p14:creationId xmlns:p14="http://schemas.microsoft.com/office/powerpoint/2010/main" val="32987989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1962" y="1466850"/>
            <a:ext cx="8220075" cy="3924300"/>
          </a:xfrm>
          <a:prstGeom prst="rect">
            <a:avLst/>
          </a:prstGeom>
        </p:spPr>
      </p:pic>
    </p:spTree>
    <p:extLst>
      <p:ext uri="{BB962C8B-B14F-4D97-AF65-F5344CB8AC3E}">
        <p14:creationId xmlns:p14="http://schemas.microsoft.com/office/powerpoint/2010/main" val="36328165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775" y="2124075"/>
            <a:ext cx="8172450" cy="2609850"/>
          </a:xfrm>
          <a:prstGeom prst="rect">
            <a:avLst/>
          </a:prstGeom>
        </p:spPr>
      </p:pic>
    </p:spTree>
    <p:extLst>
      <p:ext uri="{BB962C8B-B14F-4D97-AF65-F5344CB8AC3E}">
        <p14:creationId xmlns:p14="http://schemas.microsoft.com/office/powerpoint/2010/main" val="9501621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775" y="1476375"/>
            <a:ext cx="8172450" cy="3905250"/>
          </a:xfrm>
          <a:prstGeom prst="rect">
            <a:avLst/>
          </a:prstGeom>
        </p:spPr>
      </p:pic>
    </p:spTree>
    <p:extLst>
      <p:ext uri="{BB962C8B-B14F-4D97-AF65-F5344CB8AC3E}">
        <p14:creationId xmlns:p14="http://schemas.microsoft.com/office/powerpoint/2010/main" val="5857971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2095500"/>
            <a:ext cx="8096250" cy="2667000"/>
          </a:xfrm>
          <a:prstGeom prst="rect">
            <a:avLst/>
          </a:prstGeom>
        </p:spPr>
      </p:pic>
    </p:spTree>
    <p:extLst>
      <p:ext uri="{BB962C8B-B14F-4D97-AF65-F5344CB8AC3E}">
        <p14:creationId xmlns:p14="http://schemas.microsoft.com/office/powerpoint/2010/main" val="31348765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1485900"/>
            <a:ext cx="8181975" cy="3886200"/>
          </a:xfrm>
          <a:prstGeom prst="rect">
            <a:avLst/>
          </a:prstGeom>
        </p:spPr>
      </p:pic>
    </p:spTree>
    <p:extLst>
      <p:ext uri="{BB962C8B-B14F-4D97-AF65-F5344CB8AC3E}">
        <p14:creationId xmlns:p14="http://schemas.microsoft.com/office/powerpoint/2010/main" val="2060410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00062" y="1509712"/>
            <a:ext cx="8143875" cy="3838575"/>
          </a:xfrm>
          <a:prstGeom prst="rect">
            <a:avLst/>
          </a:prstGeom>
        </p:spPr>
      </p:pic>
    </p:spTree>
    <p:extLst>
      <p:ext uri="{BB962C8B-B14F-4D97-AF65-F5344CB8AC3E}">
        <p14:creationId xmlns:p14="http://schemas.microsoft.com/office/powerpoint/2010/main" val="837731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TotalTime>
  <Words>8472</Words>
  <Application>Microsoft Office PowerPoint</Application>
  <PresentationFormat>On-screen Show (4:3)</PresentationFormat>
  <Paragraphs>788</Paragraphs>
  <Slides>100</Slides>
  <Notes>100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Calibri Light</vt:lpstr>
      <vt:lpstr>Office Theme</vt:lpstr>
      <vt:lpstr>Domain 8 – Software Development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Vineet Aggarwal (BAS)</cp:lastModifiedBy>
  <cp:revision>111</cp:revision>
  <dcterms:created xsi:type="dcterms:W3CDTF">2015-11-13T08:37:05Z</dcterms:created>
  <dcterms:modified xsi:type="dcterms:W3CDTF">2016-10-15T11:44:15Z</dcterms:modified>
</cp:coreProperties>
</file>