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94"/>
  </p:notesMasterIdLst>
  <p:sldIdLst>
    <p:sldId id="256" r:id="rId2"/>
    <p:sldId id="505" r:id="rId3"/>
    <p:sldId id="697" r:id="rId4"/>
    <p:sldId id="725" r:id="rId5"/>
    <p:sldId id="698" r:id="rId6"/>
    <p:sldId id="699" r:id="rId7"/>
    <p:sldId id="700" r:id="rId8"/>
    <p:sldId id="701" r:id="rId9"/>
    <p:sldId id="702" r:id="rId10"/>
    <p:sldId id="703" r:id="rId11"/>
    <p:sldId id="704" r:id="rId12"/>
    <p:sldId id="705" r:id="rId13"/>
    <p:sldId id="706" r:id="rId14"/>
    <p:sldId id="707" r:id="rId15"/>
    <p:sldId id="708" r:id="rId16"/>
    <p:sldId id="709" r:id="rId17"/>
    <p:sldId id="710" r:id="rId18"/>
    <p:sldId id="711" r:id="rId19"/>
    <p:sldId id="712" r:id="rId20"/>
    <p:sldId id="713" r:id="rId21"/>
    <p:sldId id="714" r:id="rId22"/>
    <p:sldId id="715" r:id="rId23"/>
    <p:sldId id="716" r:id="rId24"/>
    <p:sldId id="717" r:id="rId25"/>
    <p:sldId id="718" r:id="rId26"/>
    <p:sldId id="719" r:id="rId27"/>
    <p:sldId id="720" r:id="rId28"/>
    <p:sldId id="724" r:id="rId29"/>
    <p:sldId id="726" r:id="rId30"/>
    <p:sldId id="727" r:id="rId31"/>
    <p:sldId id="728" r:id="rId32"/>
    <p:sldId id="729" r:id="rId33"/>
    <p:sldId id="730" r:id="rId34"/>
    <p:sldId id="732" r:id="rId35"/>
    <p:sldId id="733" r:id="rId36"/>
    <p:sldId id="735" r:id="rId37"/>
    <p:sldId id="736" r:id="rId38"/>
    <p:sldId id="779" r:id="rId39"/>
    <p:sldId id="738" r:id="rId40"/>
    <p:sldId id="739" r:id="rId41"/>
    <p:sldId id="740" r:id="rId42"/>
    <p:sldId id="741" r:id="rId43"/>
    <p:sldId id="742" r:id="rId44"/>
    <p:sldId id="743" r:id="rId45"/>
    <p:sldId id="780" r:id="rId46"/>
    <p:sldId id="744" r:id="rId47"/>
    <p:sldId id="745" r:id="rId48"/>
    <p:sldId id="746" r:id="rId49"/>
    <p:sldId id="747" r:id="rId50"/>
    <p:sldId id="748" r:id="rId51"/>
    <p:sldId id="749" r:id="rId52"/>
    <p:sldId id="781" r:id="rId53"/>
    <p:sldId id="782" r:id="rId54"/>
    <p:sldId id="750" r:id="rId55"/>
    <p:sldId id="751" r:id="rId56"/>
    <p:sldId id="752" r:id="rId57"/>
    <p:sldId id="753" r:id="rId58"/>
    <p:sldId id="754" r:id="rId59"/>
    <p:sldId id="755" r:id="rId60"/>
    <p:sldId id="756" r:id="rId61"/>
    <p:sldId id="757" r:id="rId62"/>
    <p:sldId id="555" r:id="rId63"/>
    <p:sldId id="556" r:id="rId64"/>
    <p:sldId id="783" r:id="rId65"/>
    <p:sldId id="784" r:id="rId66"/>
    <p:sldId id="785" r:id="rId67"/>
    <p:sldId id="786" r:id="rId68"/>
    <p:sldId id="787" r:id="rId69"/>
    <p:sldId id="788" r:id="rId70"/>
    <p:sldId id="789" r:id="rId71"/>
    <p:sldId id="790" r:id="rId72"/>
    <p:sldId id="791" r:id="rId73"/>
    <p:sldId id="792" r:id="rId74"/>
    <p:sldId id="793" r:id="rId75"/>
    <p:sldId id="794" r:id="rId76"/>
    <p:sldId id="795" r:id="rId77"/>
    <p:sldId id="796" r:id="rId78"/>
    <p:sldId id="797" r:id="rId79"/>
    <p:sldId id="798" r:id="rId80"/>
    <p:sldId id="799" r:id="rId81"/>
    <p:sldId id="800" r:id="rId82"/>
    <p:sldId id="801" r:id="rId83"/>
    <p:sldId id="802" r:id="rId84"/>
    <p:sldId id="803" r:id="rId85"/>
    <p:sldId id="804" r:id="rId86"/>
    <p:sldId id="805" r:id="rId87"/>
    <p:sldId id="806" r:id="rId88"/>
    <p:sldId id="807" r:id="rId89"/>
    <p:sldId id="808" r:id="rId90"/>
    <p:sldId id="809" r:id="rId91"/>
    <p:sldId id="573" r:id="rId92"/>
    <p:sldId id="430"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79536" autoAdjust="0"/>
  </p:normalViewPr>
  <p:slideViewPr>
    <p:cSldViewPr snapToGrid="0">
      <p:cViewPr varScale="1">
        <p:scale>
          <a:sx n="68" d="100"/>
          <a:sy n="68" d="100"/>
        </p:scale>
        <p:origin x="1212"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217550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288897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642297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170400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2879437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21475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230848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2147882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135281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86927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226134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307789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2214392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201479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4281298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123249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470980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317367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2929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149346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4207931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85548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1694830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1976577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1504391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3128004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645398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182041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18487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336103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361599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333150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1496445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2429955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1331625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3287687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3782778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1218079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197359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706045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1123687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278129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1828215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2478729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1720134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3074171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3998848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2710821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2979002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685606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1750861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18181537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154109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3690536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30211138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5420425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62</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63</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64</a:t>
            </a:fld>
            <a:endParaRPr lang="en-US"/>
          </a:p>
        </p:txBody>
      </p:sp>
    </p:spTree>
    <p:extLst>
      <p:ext uri="{BB962C8B-B14F-4D97-AF65-F5344CB8AC3E}">
        <p14:creationId xmlns:p14="http://schemas.microsoft.com/office/powerpoint/2010/main" val="2319886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65</a:t>
            </a:fld>
            <a:endParaRPr lang="en-US"/>
          </a:p>
        </p:txBody>
      </p:sp>
    </p:spTree>
    <p:extLst>
      <p:ext uri="{BB962C8B-B14F-4D97-AF65-F5344CB8AC3E}">
        <p14:creationId xmlns:p14="http://schemas.microsoft.com/office/powerpoint/2010/main" val="2738122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66</a:t>
            </a:fld>
            <a:endParaRPr lang="en-US"/>
          </a:p>
        </p:txBody>
      </p:sp>
    </p:spTree>
    <p:extLst>
      <p:ext uri="{BB962C8B-B14F-4D97-AF65-F5344CB8AC3E}">
        <p14:creationId xmlns:p14="http://schemas.microsoft.com/office/powerpoint/2010/main" val="20997838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67</a:t>
            </a:fld>
            <a:endParaRPr lang="en-US"/>
          </a:p>
        </p:txBody>
      </p:sp>
    </p:spTree>
    <p:extLst>
      <p:ext uri="{BB962C8B-B14F-4D97-AF65-F5344CB8AC3E}">
        <p14:creationId xmlns:p14="http://schemas.microsoft.com/office/powerpoint/2010/main" val="34271435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68</a:t>
            </a:fld>
            <a:endParaRPr lang="en-US"/>
          </a:p>
        </p:txBody>
      </p:sp>
    </p:spTree>
    <p:extLst>
      <p:ext uri="{BB962C8B-B14F-4D97-AF65-F5344CB8AC3E}">
        <p14:creationId xmlns:p14="http://schemas.microsoft.com/office/powerpoint/2010/main" val="16439830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69</a:t>
            </a:fld>
            <a:endParaRPr lang="en-US"/>
          </a:p>
        </p:txBody>
      </p:sp>
    </p:spTree>
    <p:extLst>
      <p:ext uri="{BB962C8B-B14F-4D97-AF65-F5344CB8AC3E}">
        <p14:creationId xmlns:p14="http://schemas.microsoft.com/office/powerpoint/2010/main" val="16285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30131975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70</a:t>
            </a:fld>
            <a:endParaRPr lang="en-US"/>
          </a:p>
        </p:txBody>
      </p:sp>
    </p:spTree>
    <p:extLst>
      <p:ext uri="{BB962C8B-B14F-4D97-AF65-F5344CB8AC3E}">
        <p14:creationId xmlns:p14="http://schemas.microsoft.com/office/powerpoint/2010/main" val="40273907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71</a:t>
            </a:fld>
            <a:endParaRPr lang="en-US"/>
          </a:p>
        </p:txBody>
      </p:sp>
    </p:spTree>
    <p:extLst>
      <p:ext uri="{BB962C8B-B14F-4D97-AF65-F5344CB8AC3E}">
        <p14:creationId xmlns:p14="http://schemas.microsoft.com/office/powerpoint/2010/main" val="13047209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72</a:t>
            </a:fld>
            <a:endParaRPr lang="en-US"/>
          </a:p>
        </p:txBody>
      </p:sp>
    </p:spTree>
    <p:extLst>
      <p:ext uri="{BB962C8B-B14F-4D97-AF65-F5344CB8AC3E}">
        <p14:creationId xmlns:p14="http://schemas.microsoft.com/office/powerpoint/2010/main" val="1922782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73</a:t>
            </a:fld>
            <a:endParaRPr lang="en-US"/>
          </a:p>
        </p:txBody>
      </p:sp>
    </p:spTree>
    <p:extLst>
      <p:ext uri="{BB962C8B-B14F-4D97-AF65-F5344CB8AC3E}">
        <p14:creationId xmlns:p14="http://schemas.microsoft.com/office/powerpoint/2010/main" val="7968203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74</a:t>
            </a:fld>
            <a:endParaRPr lang="en-US"/>
          </a:p>
        </p:txBody>
      </p:sp>
    </p:spTree>
    <p:extLst>
      <p:ext uri="{BB962C8B-B14F-4D97-AF65-F5344CB8AC3E}">
        <p14:creationId xmlns:p14="http://schemas.microsoft.com/office/powerpoint/2010/main" val="5476518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75</a:t>
            </a:fld>
            <a:endParaRPr lang="en-US"/>
          </a:p>
        </p:txBody>
      </p:sp>
    </p:spTree>
    <p:extLst>
      <p:ext uri="{BB962C8B-B14F-4D97-AF65-F5344CB8AC3E}">
        <p14:creationId xmlns:p14="http://schemas.microsoft.com/office/powerpoint/2010/main" val="3275912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76</a:t>
            </a:fld>
            <a:endParaRPr lang="en-US"/>
          </a:p>
        </p:txBody>
      </p:sp>
    </p:spTree>
    <p:extLst>
      <p:ext uri="{BB962C8B-B14F-4D97-AF65-F5344CB8AC3E}">
        <p14:creationId xmlns:p14="http://schemas.microsoft.com/office/powerpoint/2010/main" val="3794839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77</a:t>
            </a:fld>
            <a:endParaRPr lang="en-US"/>
          </a:p>
        </p:txBody>
      </p:sp>
    </p:spTree>
    <p:extLst>
      <p:ext uri="{BB962C8B-B14F-4D97-AF65-F5344CB8AC3E}">
        <p14:creationId xmlns:p14="http://schemas.microsoft.com/office/powerpoint/2010/main" val="12873893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78</a:t>
            </a:fld>
            <a:endParaRPr lang="en-US"/>
          </a:p>
        </p:txBody>
      </p:sp>
    </p:spTree>
    <p:extLst>
      <p:ext uri="{BB962C8B-B14F-4D97-AF65-F5344CB8AC3E}">
        <p14:creationId xmlns:p14="http://schemas.microsoft.com/office/powerpoint/2010/main" val="34832077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79</a:t>
            </a:fld>
            <a:endParaRPr lang="en-US"/>
          </a:p>
        </p:txBody>
      </p:sp>
    </p:spTree>
    <p:extLst>
      <p:ext uri="{BB962C8B-B14F-4D97-AF65-F5344CB8AC3E}">
        <p14:creationId xmlns:p14="http://schemas.microsoft.com/office/powerpoint/2010/main" val="205233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27685813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80</a:t>
            </a:fld>
            <a:endParaRPr lang="en-US"/>
          </a:p>
        </p:txBody>
      </p:sp>
    </p:spTree>
    <p:extLst>
      <p:ext uri="{BB962C8B-B14F-4D97-AF65-F5344CB8AC3E}">
        <p14:creationId xmlns:p14="http://schemas.microsoft.com/office/powerpoint/2010/main" val="448955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81</a:t>
            </a:fld>
            <a:endParaRPr lang="en-US"/>
          </a:p>
        </p:txBody>
      </p:sp>
    </p:spTree>
    <p:extLst>
      <p:ext uri="{BB962C8B-B14F-4D97-AF65-F5344CB8AC3E}">
        <p14:creationId xmlns:p14="http://schemas.microsoft.com/office/powerpoint/2010/main" val="13994190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82</a:t>
            </a:fld>
            <a:endParaRPr lang="en-US"/>
          </a:p>
        </p:txBody>
      </p:sp>
    </p:spTree>
    <p:extLst>
      <p:ext uri="{BB962C8B-B14F-4D97-AF65-F5344CB8AC3E}">
        <p14:creationId xmlns:p14="http://schemas.microsoft.com/office/powerpoint/2010/main" val="14026829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83</a:t>
            </a:fld>
            <a:endParaRPr lang="en-US"/>
          </a:p>
        </p:txBody>
      </p:sp>
    </p:spTree>
    <p:extLst>
      <p:ext uri="{BB962C8B-B14F-4D97-AF65-F5344CB8AC3E}">
        <p14:creationId xmlns:p14="http://schemas.microsoft.com/office/powerpoint/2010/main" val="33452862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84</a:t>
            </a:fld>
            <a:endParaRPr lang="en-US"/>
          </a:p>
        </p:txBody>
      </p:sp>
    </p:spTree>
    <p:extLst>
      <p:ext uri="{BB962C8B-B14F-4D97-AF65-F5344CB8AC3E}">
        <p14:creationId xmlns:p14="http://schemas.microsoft.com/office/powerpoint/2010/main" val="21517353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85</a:t>
            </a:fld>
            <a:endParaRPr lang="en-US"/>
          </a:p>
        </p:txBody>
      </p:sp>
    </p:spTree>
    <p:extLst>
      <p:ext uri="{BB962C8B-B14F-4D97-AF65-F5344CB8AC3E}">
        <p14:creationId xmlns:p14="http://schemas.microsoft.com/office/powerpoint/2010/main" val="26989979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86</a:t>
            </a:fld>
            <a:endParaRPr lang="en-US"/>
          </a:p>
        </p:txBody>
      </p:sp>
    </p:spTree>
    <p:extLst>
      <p:ext uri="{BB962C8B-B14F-4D97-AF65-F5344CB8AC3E}">
        <p14:creationId xmlns:p14="http://schemas.microsoft.com/office/powerpoint/2010/main" val="20206268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87</a:t>
            </a:fld>
            <a:endParaRPr lang="en-US"/>
          </a:p>
        </p:txBody>
      </p:sp>
    </p:spTree>
    <p:extLst>
      <p:ext uri="{BB962C8B-B14F-4D97-AF65-F5344CB8AC3E}">
        <p14:creationId xmlns:p14="http://schemas.microsoft.com/office/powerpoint/2010/main" val="22763454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88</a:t>
            </a:fld>
            <a:endParaRPr lang="en-US"/>
          </a:p>
        </p:txBody>
      </p:sp>
    </p:spTree>
    <p:extLst>
      <p:ext uri="{BB962C8B-B14F-4D97-AF65-F5344CB8AC3E}">
        <p14:creationId xmlns:p14="http://schemas.microsoft.com/office/powerpoint/2010/main" val="3484194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89</a:t>
            </a:fld>
            <a:endParaRPr lang="en-US"/>
          </a:p>
        </p:txBody>
      </p:sp>
    </p:spTree>
    <p:extLst>
      <p:ext uri="{BB962C8B-B14F-4D97-AF65-F5344CB8AC3E}">
        <p14:creationId xmlns:p14="http://schemas.microsoft.com/office/powerpoint/2010/main" val="54223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2129817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90</a:t>
            </a:fld>
            <a:endParaRPr lang="en-US"/>
          </a:p>
        </p:txBody>
      </p:sp>
    </p:spTree>
    <p:extLst>
      <p:ext uri="{BB962C8B-B14F-4D97-AF65-F5344CB8AC3E}">
        <p14:creationId xmlns:p14="http://schemas.microsoft.com/office/powerpoint/2010/main" val="9659955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91</a:t>
            </a:fld>
            <a:endParaRPr lang="en-US"/>
          </a:p>
        </p:txBody>
      </p:sp>
    </p:spTree>
    <p:extLst>
      <p:ext uri="{BB962C8B-B14F-4D97-AF65-F5344CB8AC3E}">
        <p14:creationId xmlns:p14="http://schemas.microsoft.com/office/powerpoint/2010/main" val="23689348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92</a:t>
            </a:fld>
            <a:endParaRPr lang="en-US"/>
          </a:p>
        </p:txBody>
      </p:sp>
    </p:spTree>
    <p:extLst>
      <p:ext uri="{BB962C8B-B14F-4D97-AF65-F5344CB8AC3E}">
        <p14:creationId xmlns:p14="http://schemas.microsoft.com/office/powerpoint/2010/main" val="253109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918302" cy="1554480"/>
          </a:xfrm>
        </p:spPr>
        <p:txBody>
          <a:bodyPr/>
          <a:lstStyle/>
          <a:p>
            <a:r>
              <a:rPr lang="en-US" b="1" smtClean="0">
                <a:solidFill>
                  <a:srgbClr val="002060"/>
                </a:solidFill>
              </a:rPr>
              <a:t>Domain 5 – </a:t>
            </a:r>
            <a:r>
              <a:rPr lang="en-US" b="1">
                <a:solidFill>
                  <a:srgbClr val="002060"/>
                </a:solidFill>
              </a:rPr>
              <a:t>Identity and Access Management</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71996" cy="369332"/>
          </a:xfrm>
          <a:prstGeom prst="rect">
            <a:avLst/>
          </a:prstGeom>
          <a:noFill/>
        </p:spPr>
        <p:txBody>
          <a:bodyPr wrap="none" rtlCol="0">
            <a:spAutoFit/>
          </a:bodyPr>
          <a:lstStyle/>
          <a:p>
            <a:r>
              <a:rPr lang="en-US" b="1" smtClean="0">
                <a:solidFill>
                  <a:srgbClr val="002060"/>
                </a:solidFill>
              </a:rPr>
              <a:t>Identification Methods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66750" y="1662112"/>
            <a:ext cx="7810500" cy="3533775"/>
          </a:xfrm>
          <a:prstGeom prst="rect">
            <a:avLst/>
          </a:prstGeom>
        </p:spPr>
      </p:pic>
    </p:spTree>
    <p:extLst>
      <p:ext uri="{BB962C8B-B14F-4D97-AF65-F5344CB8AC3E}">
        <p14:creationId xmlns:p14="http://schemas.microsoft.com/office/powerpoint/2010/main" val="946889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43159" cy="369332"/>
          </a:xfrm>
          <a:prstGeom prst="rect">
            <a:avLst/>
          </a:prstGeom>
          <a:noFill/>
        </p:spPr>
        <p:txBody>
          <a:bodyPr wrap="none" rtlCol="0">
            <a:spAutoFit/>
          </a:bodyPr>
          <a:lstStyle/>
          <a:p>
            <a:r>
              <a:rPr lang="en-US" b="1" smtClean="0">
                <a:solidFill>
                  <a:srgbClr val="002060"/>
                </a:solidFill>
              </a:rPr>
              <a:t>Guidelines for User Identification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567741" y="1466996"/>
            <a:ext cx="5895975" cy="2686050"/>
          </a:xfrm>
          <a:prstGeom prst="rect">
            <a:avLst/>
          </a:prstGeom>
        </p:spPr>
      </p:pic>
    </p:spTree>
    <p:extLst>
      <p:ext uri="{BB962C8B-B14F-4D97-AF65-F5344CB8AC3E}">
        <p14:creationId xmlns:p14="http://schemas.microsoft.com/office/powerpoint/2010/main" val="2818294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558346" cy="369332"/>
          </a:xfrm>
          <a:prstGeom prst="rect">
            <a:avLst/>
          </a:prstGeom>
          <a:noFill/>
        </p:spPr>
        <p:txBody>
          <a:bodyPr wrap="none" rtlCol="0">
            <a:spAutoFit/>
          </a:bodyPr>
          <a:lstStyle/>
          <a:p>
            <a:r>
              <a:rPr lang="en-US" b="1" smtClean="0">
                <a:solidFill>
                  <a:srgbClr val="002060"/>
                </a:solidFill>
              </a:rPr>
              <a:t>Verifying Identification Information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11935"/>
            <a:ext cx="7610475" cy="3152775"/>
          </a:xfrm>
          <a:prstGeom prst="rect">
            <a:avLst/>
          </a:prstGeom>
        </p:spPr>
      </p:pic>
    </p:spTree>
    <p:extLst>
      <p:ext uri="{BB962C8B-B14F-4D97-AF65-F5344CB8AC3E}">
        <p14:creationId xmlns:p14="http://schemas.microsoft.com/office/powerpoint/2010/main" val="185098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90627" cy="369332"/>
          </a:xfrm>
          <a:prstGeom prst="rect">
            <a:avLst/>
          </a:prstGeom>
          <a:noFill/>
        </p:spPr>
        <p:txBody>
          <a:bodyPr wrap="none" rtlCol="0">
            <a:spAutoFit/>
          </a:bodyPr>
          <a:lstStyle/>
          <a:p>
            <a:r>
              <a:rPr lang="en-US" b="1" smtClean="0">
                <a:solidFill>
                  <a:srgbClr val="002060"/>
                </a:solidFill>
              </a:rPr>
              <a:t>Strong Authentication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1500" y="2181225"/>
            <a:ext cx="8001000" cy="2495550"/>
          </a:xfrm>
          <a:prstGeom prst="rect">
            <a:avLst/>
          </a:prstGeom>
        </p:spPr>
      </p:pic>
    </p:spTree>
    <p:extLst>
      <p:ext uri="{BB962C8B-B14F-4D97-AF65-F5344CB8AC3E}">
        <p14:creationId xmlns:p14="http://schemas.microsoft.com/office/powerpoint/2010/main" val="2302468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11154" cy="369332"/>
          </a:xfrm>
          <a:prstGeom prst="rect">
            <a:avLst/>
          </a:prstGeom>
          <a:noFill/>
        </p:spPr>
        <p:txBody>
          <a:bodyPr wrap="none" rtlCol="0">
            <a:spAutoFit/>
          </a:bodyPr>
          <a:lstStyle/>
          <a:p>
            <a:r>
              <a:rPr lang="en-US" b="1" smtClean="0">
                <a:solidFill>
                  <a:srgbClr val="002060"/>
                </a:solidFill>
              </a:rPr>
              <a:t>Biometrics – Characteristics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0075" y="1838325"/>
            <a:ext cx="7943850" cy="3181350"/>
          </a:xfrm>
          <a:prstGeom prst="rect">
            <a:avLst/>
          </a:prstGeom>
        </p:spPr>
      </p:pic>
    </p:spTree>
    <p:extLst>
      <p:ext uri="{BB962C8B-B14F-4D97-AF65-F5344CB8AC3E}">
        <p14:creationId xmlns:p14="http://schemas.microsoft.com/office/powerpoint/2010/main" val="300819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23091" cy="369332"/>
          </a:xfrm>
          <a:prstGeom prst="rect">
            <a:avLst/>
          </a:prstGeom>
          <a:noFill/>
        </p:spPr>
        <p:txBody>
          <a:bodyPr wrap="none" rtlCol="0">
            <a:spAutoFit/>
          </a:bodyPr>
          <a:lstStyle/>
          <a:p>
            <a:r>
              <a:rPr lang="en-US" b="1" smtClean="0">
                <a:solidFill>
                  <a:srgbClr val="002060"/>
                </a:solidFill>
              </a:rPr>
              <a:t>Biometrics -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85862" y="1700212"/>
            <a:ext cx="6772275" cy="3457575"/>
          </a:xfrm>
          <a:prstGeom prst="rect">
            <a:avLst/>
          </a:prstGeom>
        </p:spPr>
      </p:pic>
    </p:spTree>
    <p:extLst>
      <p:ext uri="{BB962C8B-B14F-4D97-AF65-F5344CB8AC3E}">
        <p14:creationId xmlns:p14="http://schemas.microsoft.com/office/powerpoint/2010/main" val="288477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54739" cy="369332"/>
          </a:xfrm>
          <a:prstGeom prst="rect">
            <a:avLst/>
          </a:prstGeom>
          <a:noFill/>
        </p:spPr>
        <p:txBody>
          <a:bodyPr wrap="none" rtlCol="0">
            <a:spAutoFit/>
          </a:bodyPr>
          <a:lstStyle/>
          <a:p>
            <a:r>
              <a:rPr lang="en-US" b="1" smtClean="0">
                <a:solidFill>
                  <a:srgbClr val="002060"/>
                </a:solidFill>
              </a:rPr>
              <a:t>FRR, FAR and CER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4825" y="1762125"/>
            <a:ext cx="8134350" cy="3333750"/>
          </a:xfrm>
          <a:prstGeom prst="rect">
            <a:avLst/>
          </a:prstGeom>
        </p:spPr>
      </p:pic>
    </p:spTree>
    <p:extLst>
      <p:ext uri="{BB962C8B-B14F-4D97-AF65-F5344CB8AC3E}">
        <p14:creationId xmlns:p14="http://schemas.microsoft.com/office/powerpoint/2010/main" val="313871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5774" cy="369332"/>
          </a:xfrm>
          <a:prstGeom prst="rect">
            <a:avLst/>
          </a:prstGeom>
          <a:noFill/>
        </p:spPr>
        <p:txBody>
          <a:bodyPr wrap="none" rtlCol="0">
            <a:spAutoFit/>
          </a:bodyPr>
          <a:lstStyle/>
          <a:p>
            <a:r>
              <a:rPr lang="en-US" b="1" smtClean="0">
                <a:solidFill>
                  <a:srgbClr val="002060"/>
                </a:solidFill>
              </a:rPr>
              <a:t>Passwords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9587" y="1747837"/>
            <a:ext cx="8124825" cy="3362325"/>
          </a:xfrm>
          <a:prstGeom prst="rect">
            <a:avLst/>
          </a:prstGeom>
        </p:spPr>
      </p:pic>
    </p:spTree>
    <p:extLst>
      <p:ext uri="{BB962C8B-B14F-4D97-AF65-F5344CB8AC3E}">
        <p14:creationId xmlns:p14="http://schemas.microsoft.com/office/powerpoint/2010/main" val="243100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07895" cy="369332"/>
          </a:xfrm>
          <a:prstGeom prst="rect">
            <a:avLst/>
          </a:prstGeom>
          <a:noFill/>
        </p:spPr>
        <p:txBody>
          <a:bodyPr wrap="none" rtlCol="0">
            <a:spAutoFit/>
          </a:bodyPr>
          <a:lstStyle/>
          <a:p>
            <a:r>
              <a:rPr lang="en-US" b="1" smtClean="0">
                <a:solidFill>
                  <a:srgbClr val="002060"/>
                </a:solidFill>
              </a:rPr>
              <a:t>Passwords -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33412" y="1747837"/>
            <a:ext cx="7877175" cy="3362325"/>
          </a:xfrm>
          <a:prstGeom prst="rect">
            <a:avLst/>
          </a:prstGeom>
        </p:spPr>
      </p:pic>
    </p:spTree>
    <p:extLst>
      <p:ext uri="{BB962C8B-B14F-4D97-AF65-F5344CB8AC3E}">
        <p14:creationId xmlns:p14="http://schemas.microsoft.com/office/powerpoint/2010/main" val="3853576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836511" cy="369332"/>
          </a:xfrm>
          <a:prstGeom prst="rect">
            <a:avLst/>
          </a:prstGeom>
          <a:noFill/>
        </p:spPr>
        <p:txBody>
          <a:bodyPr wrap="none" rtlCol="0">
            <a:spAutoFit/>
          </a:bodyPr>
          <a:lstStyle/>
          <a:p>
            <a:r>
              <a:rPr lang="en-US" b="1" smtClean="0">
                <a:solidFill>
                  <a:srgbClr val="002060"/>
                </a:solidFill>
              </a:rPr>
              <a:t>Tokens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304339"/>
            <a:ext cx="7581900" cy="1885950"/>
          </a:xfrm>
          <a:prstGeom prst="rect">
            <a:avLst/>
          </a:prstGeom>
        </p:spPr>
      </p:pic>
    </p:spTree>
    <p:extLst>
      <p:ext uri="{BB962C8B-B14F-4D97-AF65-F5344CB8AC3E}">
        <p14:creationId xmlns:p14="http://schemas.microsoft.com/office/powerpoint/2010/main" val="2440873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76275" y="1590675"/>
            <a:ext cx="7791450" cy="3676650"/>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33020" cy="369332"/>
          </a:xfrm>
          <a:prstGeom prst="rect">
            <a:avLst/>
          </a:prstGeom>
          <a:noFill/>
        </p:spPr>
        <p:txBody>
          <a:bodyPr wrap="none" rtlCol="0">
            <a:spAutoFit/>
          </a:bodyPr>
          <a:lstStyle/>
          <a:p>
            <a:r>
              <a:rPr lang="en-US" b="1" smtClean="0">
                <a:solidFill>
                  <a:srgbClr val="002060"/>
                </a:solidFill>
              </a:rPr>
              <a:t>Token Device - Synchronous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8162" y="1652587"/>
            <a:ext cx="8067675" cy="3552825"/>
          </a:xfrm>
          <a:prstGeom prst="rect">
            <a:avLst/>
          </a:prstGeom>
        </p:spPr>
      </p:pic>
    </p:spTree>
    <p:extLst>
      <p:ext uri="{BB962C8B-B14F-4D97-AF65-F5344CB8AC3E}">
        <p14:creationId xmlns:p14="http://schemas.microsoft.com/office/powerpoint/2010/main" val="3711832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72289" cy="369332"/>
          </a:xfrm>
          <a:prstGeom prst="rect">
            <a:avLst/>
          </a:prstGeom>
          <a:noFill/>
        </p:spPr>
        <p:txBody>
          <a:bodyPr wrap="none" rtlCol="0">
            <a:spAutoFit/>
          </a:bodyPr>
          <a:lstStyle/>
          <a:p>
            <a:r>
              <a:rPr lang="en-US" b="1" smtClean="0">
                <a:solidFill>
                  <a:srgbClr val="002060"/>
                </a:solidFill>
              </a:rPr>
              <a:t>Token Device - Asynchronous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0075" y="1681162"/>
            <a:ext cx="7943850" cy="3495675"/>
          </a:xfrm>
          <a:prstGeom prst="rect">
            <a:avLst/>
          </a:prstGeom>
        </p:spPr>
      </p:pic>
    </p:spTree>
    <p:extLst>
      <p:ext uri="{BB962C8B-B14F-4D97-AF65-F5344CB8AC3E}">
        <p14:creationId xmlns:p14="http://schemas.microsoft.com/office/powerpoint/2010/main" val="1920154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08122" cy="369332"/>
          </a:xfrm>
          <a:prstGeom prst="rect">
            <a:avLst/>
          </a:prstGeom>
          <a:noFill/>
        </p:spPr>
        <p:txBody>
          <a:bodyPr wrap="none" rtlCol="0">
            <a:spAutoFit/>
          </a:bodyPr>
          <a:lstStyle/>
          <a:p>
            <a:r>
              <a:rPr lang="en-US" b="1" smtClean="0">
                <a:solidFill>
                  <a:srgbClr val="002060"/>
                </a:solidFill>
              </a:rPr>
              <a:t>Memory Cards and Smart Cards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76275" y="1862137"/>
            <a:ext cx="7791450" cy="3133725"/>
          </a:xfrm>
          <a:prstGeom prst="rect">
            <a:avLst/>
          </a:prstGeom>
        </p:spPr>
      </p:pic>
    </p:spTree>
    <p:extLst>
      <p:ext uri="{BB962C8B-B14F-4D97-AF65-F5344CB8AC3E}">
        <p14:creationId xmlns:p14="http://schemas.microsoft.com/office/powerpoint/2010/main" val="2529840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89629" cy="369332"/>
          </a:xfrm>
          <a:prstGeom prst="rect">
            <a:avLst/>
          </a:prstGeom>
          <a:noFill/>
        </p:spPr>
        <p:txBody>
          <a:bodyPr wrap="none" rtlCol="0">
            <a:spAutoFit/>
          </a:bodyPr>
          <a:lstStyle/>
          <a:p>
            <a:r>
              <a:rPr lang="en-US" b="1" smtClean="0">
                <a:solidFill>
                  <a:srgbClr val="002060"/>
                </a:solidFill>
              </a:rPr>
              <a:t>Attacks on Smart Cards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0294" y="1725710"/>
            <a:ext cx="7915275" cy="1971675"/>
          </a:xfrm>
          <a:prstGeom prst="rect">
            <a:avLst/>
          </a:prstGeom>
        </p:spPr>
      </p:pic>
    </p:spTree>
    <p:extLst>
      <p:ext uri="{BB962C8B-B14F-4D97-AF65-F5344CB8AC3E}">
        <p14:creationId xmlns:p14="http://schemas.microsoft.com/office/powerpoint/2010/main" val="281727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71649" cy="369332"/>
          </a:xfrm>
          <a:prstGeom prst="rect">
            <a:avLst/>
          </a:prstGeom>
          <a:noFill/>
        </p:spPr>
        <p:txBody>
          <a:bodyPr wrap="none" rtlCol="0">
            <a:spAutoFit/>
          </a:bodyPr>
          <a:lstStyle/>
          <a:p>
            <a:r>
              <a:rPr lang="en-US" b="1" smtClean="0">
                <a:solidFill>
                  <a:srgbClr val="002060"/>
                </a:solidFill>
              </a:rPr>
              <a:t>Access Criteria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47700" y="1562100"/>
            <a:ext cx="7848600" cy="3733800"/>
          </a:xfrm>
          <a:prstGeom prst="rect">
            <a:avLst/>
          </a:prstGeom>
        </p:spPr>
      </p:pic>
    </p:spTree>
    <p:extLst>
      <p:ext uri="{BB962C8B-B14F-4D97-AF65-F5344CB8AC3E}">
        <p14:creationId xmlns:p14="http://schemas.microsoft.com/office/powerpoint/2010/main" val="1152211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22907" cy="369332"/>
          </a:xfrm>
          <a:prstGeom prst="rect">
            <a:avLst/>
          </a:prstGeom>
          <a:noFill/>
        </p:spPr>
        <p:txBody>
          <a:bodyPr wrap="none" rtlCol="0">
            <a:spAutoFit/>
          </a:bodyPr>
          <a:lstStyle/>
          <a:p>
            <a:r>
              <a:rPr lang="en-US" b="1" smtClean="0">
                <a:solidFill>
                  <a:srgbClr val="002060"/>
                </a:solidFill>
              </a:rPr>
              <a:t>Authorization Concepts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5532" y="1575435"/>
            <a:ext cx="7924800" cy="2609850"/>
          </a:xfrm>
          <a:prstGeom prst="rect">
            <a:avLst/>
          </a:prstGeom>
        </p:spPr>
      </p:pic>
    </p:spTree>
    <p:extLst>
      <p:ext uri="{BB962C8B-B14F-4D97-AF65-F5344CB8AC3E}">
        <p14:creationId xmlns:p14="http://schemas.microsoft.com/office/powerpoint/2010/main" val="513825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80192" cy="369332"/>
          </a:xfrm>
          <a:prstGeom prst="rect">
            <a:avLst/>
          </a:prstGeom>
          <a:noFill/>
        </p:spPr>
        <p:txBody>
          <a:bodyPr wrap="none" rtlCol="0">
            <a:spAutoFit/>
          </a:bodyPr>
          <a:lstStyle/>
          <a:p>
            <a:r>
              <a:rPr lang="en-US" b="1" smtClean="0">
                <a:solidFill>
                  <a:srgbClr val="002060"/>
                </a:solidFill>
              </a:rPr>
              <a:t>Identity Management - Implementation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202201"/>
            <a:ext cx="7096125" cy="3581400"/>
          </a:xfrm>
          <a:prstGeom prst="rect">
            <a:avLst/>
          </a:prstGeom>
        </p:spPr>
      </p:pic>
    </p:spTree>
    <p:extLst>
      <p:ext uri="{BB962C8B-B14F-4D97-AF65-F5344CB8AC3E}">
        <p14:creationId xmlns:p14="http://schemas.microsoft.com/office/powerpoint/2010/main" val="2566469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26690" cy="369332"/>
          </a:xfrm>
          <a:prstGeom prst="rect">
            <a:avLst/>
          </a:prstGeom>
          <a:noFill/>
        </p:spPr>
        <p:txBody>
          <a:bodyPr wrap="none" rtlCol="0">
            <a:spAutoFit/>
          </a:bodyPr>
          <a:lstStyle/>
          <a:p>
            <a:r>
              <a:rPr lang="en-US" b="1" smtClean="0">
                <a:solidFill>
                  <a:srgbClr val="002060"/>
                </a:solidFill>
              </a:rPr>
              <a:t>Password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0550" y="1885950"/>
            <a:ext cx="7962900" cy="3086100"/>
          </a:xfrm>
          <a:prstGeom prst="rect">
            <a:avLst/>
          </a:prstGeom>
        </p:spPr>
      </p:pic>
    </p:spTree>
    <p:extLst>
      <p:ext uri="{BB962C8B-B14F-4D97-AF65-F5344CB8AC3E}">
        <p14:creationId xmlns:p14="http://schemas.microsoft.com/office/powerpoint/2010/main" val="61213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44113" cy="369332"/>
          </a:xfrm>
          <a:prstGeom prst="rect">
            <a:avLst/>
          </a:prstGeom>
          <a:noFill/>
        </p:spPr>
        <p:txBody>
          <a:bodyPr wrap="none" rtlCol="0">
            <a:spAutoFit/>
          </a:bodyPr>
          <a:lstStyle/>
          <a:p>
            <a:r>
              <a:rPr lang="en-US" b="1" smtClean="0">
                <a:solidFill>
                  <a:srgbClr val="002060"/>
                </a:solidFill>
              </a:rPr>
              <a:t>Profile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87317"/>
            <a:ext cx="7743825" cy="2695575"/>
          </a:xfrm>
          <a:prstGeom prst="rect">
            <a:avLst/>
          </a:prstGeom>
        </p:spPr>
      </p:pic>
    </p:spTree>
    <p:extLst>
      <p:ext uri="{BB962C8B-B14F-4D97-AF65-F5344CB8AC3E}">
        <p14:creationId xmlns:p14="http://schemas.microsoft.com/office/powerpoint/2010/main" val="2478157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40466" cy="369332"/>
          </a:xfrm>
          <a:prstGeom prst="rect">
            <a:avLst/>
          </a:prstGeom>
          <a:noFill/>
        </p:spPr>
        <p:txBody>
          <a:bodyPr wrap="none" rtlCol="0">
            <a:spAutoFit/>
          </a:bodyPr>
          <a:lstStyle/>
          <a:p>
            <a:r>
              <a:rPr lang="en-US" b="1" smtClean="0">
                <a:solidFill>
                  <a:srgbClr val="002060"/>
                </a:solidFill>
              </a:rPr>
              <a:t>Web Access Management</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14387" y="1544223"/>
            <a:ext cx="7515225" cy="3009900"/>
          </a:xfrm>
          <a:prstGeom prst="rect">
            <a:avLst/>
          </a:prstGeom>
        </p:spPr>
      </p:pic>
    </p:spTree>
    <p:extLst>
      <p:ext uri="{BB962C8B-B14F-4D97-AF65-F5344CB8AC3E}">
        <p14:creationId xmlns:p14="http://schemas.microsoft.com/office/powerpoint/2010/main" val="3365056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891" y="1080121"/>
            <a:ext cx="8048625" cy="3619500"/>
          </a:xfrm>
          <a:prstGeom prst="rect">
            <a:avLst/>
          </a:prstGeom>
        </p:spPr>
      </p:pic>
      <p:sp>
        <p:nvSpPr>
          <p:cNvPr id="6" name="TextBox 5"/>
          <p:cNvSpPr txBox="1"/>
          <p:nvPr/>
        </p:nvSpPr>
        <p:spPr>
          <a:xfrm>
            <a:off x="704483" y="288758"/>
            <a:ext cx="4764959" cy="369332"/>
          </a:xfrm>
          <a:prstGeom prst="rect">
            <a:avLst/>
          </a:prstGeom>
          <a:noFill/>
        </p:spPr>
        <p:txBody>
          <a:bodyPr wrap="none" rtlCol="0">
            <a:spAutoFit/>
          </a:bodyPr>
          <a:lstStyle/>
          <a:p>
            <a:r>
              <a:rPr lang="en-US" b="1" smtClean="0">
                <a:solidFill>
                  <a:srgbClr val="002060"/>
                </a:solidFill>
              </a:rPr>
              <a:t>Controlling Physical and Logical Access to Assets</a:t>
            </a:r>
            <a:endParaRPr lang="en-US" b="1">
              <a:solidFill>
                <a:srgbClr val="002060"/>
              </a:solidFill>
            </a:endParaRPr>
          </a:p>
        </p:txBody>
      </p:sp>
    </p:spTree>
    <p:extLst>
      <p:ext uri="{BB962C8B-B14F-4D97-AF65-F5344CB8AC3E}">
        <p14:creationId xmlns:p14="http://schemas.microsoft.com/office/powerpoint/2010/main" val="164228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35998" cy="369332"/>
          </a:xfrm>
          <a:prstGeom prst="rect">
            <a:avLst/>
          </a:prstGeom>
          <a:noFill/>
        </p:spPr>
        <p:txBody>
          <a:bodyPr wrap="none" rtlCol="0">
            <a:spAutoFit/>
          </a:bodyPr>
          <a:lstStyle/>
          <a:p>
            <a:r>
              <a:rPr lang="en-US" b="1" smtClean="0">
                <a:solidFill>
                  <a:srgbClr val="002060"/>
                </a:solidFill>
              </a:rPr>
              <a:t>Single Sign 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10517" y="1353795"/>
            <a:ext cx="7210425" cy="2771775"/>
          </a:xfrm>
          <a:prstGeom prst="rect">
            <a:avLst/>
          </a:prstGeom>
        </p:spPr>
      </p:pic>
    </p:spTree>
    <p:extLst>
      <p:ext uri="{BB962C8B-B14F-4D97-AF65-F5344CB8AC3E}">
        <p14:creationId xmlns:p14="http://schemas.microsoft.com/office/powerpoint/2010/main" val="3260356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38260" cy="369332"/>
          </a:xfrm>
          <a:prstGeom prst="rect">
            <a:avLst/>
          </a:prstGeom>
          <a:noFill/>
        </p:spPr>
        <p:txBody>
          <a:bodyPr wrap="none" rtlCol="0">
            <a:spAutoFit/>
          </a:bodyPr>
          <a:lstStyle/>
          <a:p>
            <a:r>
              <a:rPr lang="en-US" b="1" smtClean="0">
                <a:solidFill>
                  <a:srgbClr val="002060"/>
                </a:solidFill>
              </a:rPr>
              <a:t>SSO Technologies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8162" y="1600200"/>
            <a:ext cx="8067675" cy="3657600"/>
          </a:xfrm>
          <a:prstGeom prst="rect">
            <a:avLst/>
          </a:prstGeom>
        </p:spPr>
      </p:pic>
    </p:spTree>
    <p:extLst>
      <p:ext uri="{BB962C8B-B14F-4D97-AF65-F5344CB8AC3E}">
        <p14:creationId xmlns:p14="http://schemas.microsoft.com/office/powerpoint/2010/main" val="1365763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036887" cy="369332"/>
          </a:xfrm>
          <a:prstGeom prst="rect">
            <a:avLst/>
          </a:prstGeom>
          <a:noFill/>
        </p:spPr>
        <p:txBody>
          <a:bodyPr wrap="none" rtlCol="0">
            <a:spAutoFit/>
          </a:bodyPr>
          <a:lstStyle/>
          <a:p>
            <a:r>
              <a:rPr lang="en-US" b="1" smtClean="0">
                <a:solidFill>
                  <a:srgbClr val="002060"/>
                </a:solidFill>
              </a:rPr>
              <a:t>Kerberos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47675" y="1847850"/>
            <a:ext cx="8248650" cy="3162300"/>
          </a:xfrm>
          <a:prstGeom prst="rect">
            <a:avLst/>
          </a:prstGeom>
        </p:spPr>
      </p:pic>
    </p:spTree>
    <p:extLst>
      <p:ext uri="{BB962C8B-B14F-4D97-AF65-F5344CB8AC3E}">
        <p14:creationId xmlns:p14="http://schemas.microsoft.com/office/powerpoint/2010/main" val="2898763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12886" cy="369332"/>
          </a:xfrm>
          <a:prstGeom prst="rect">
            <a:avLst/>
          </a:prstGeom>
          <a:noFill/>
        </p:spPr>
        <p:txBody>
          <a:bodyPr wrap="none" rtlCol="0">
            <a:spAutoFit/>
          </a:bodyPr>
          <a:lstStyle/>
          <a:p>
            <a:r>
              <a:rPr lang="en-US" b="1" smtClean="0">
                <a:solidFill>
                  <a:srgbClr val="002060"/>
                </a:solidFill>
              </a:rPr>
              <a:t>Kerberos - Problems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2035565"/>
            <a:ext cx="7829550" cy="2533650"/>
          </a:xfrm>
          <a:prstGeom prst="rect">
            <a:avLst/>
          </a:prstGeom>
        </p:spPr>
      </p:pic>
    </p:spTree>
    <p:extLst>
      <p:ext uri="{BB962C8B-B14F-4D97-AF65-F5344CB8AC3E}">
        <p14:creationId xmlns:p14="http://schemas.microsoft.com/office/powerpoint/2010/main" val="3311228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42848" cy="369332"/>
          </a:xfrm>
          <a:prstGeom prst="rect">
            <a:avLst/>
          </a:prstGeom>
          <a:noFill/>
        </p:spPr>
        <p:txBody>
          <a:bodyPr wrap="none" rtlCol="0">
            <a:spAutoFit/>
          </a:bodyPr>
          <a:lstStyle/>
          <a:p>
            <a:r>
              <a:rPr lang="en-US" b="1" smtClean="0">
                <a:solidFill>
                  <a:srgbClr val="002060"/>
                </a:solidFill>
              </a:rPr>
              <a:t>Access Related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76275" y="1604962"/>
            <a:ext cx="7791450" cy="3648075"/>
          </a:xfrm>
          <a:prstGeom prst="rect">
            <a:avLst/>
          </a:prstGeom>
        </p:spPr>
      </p:pic>
    </p:spTree>
    <p:extLst>
      <p:ext uri="{BB962C8B-B14F-4D97-AF65-F5344CB8AC3E}">
        <p14:creationId xmlns:p14="http://schemas.microsoft.com/office/powerpoint/2010/main" val="1840177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12032" cy="369332"/>
          </a:xfrm>
          <a:prstGeom prst="rect">
            <a:avLst/>
          </a:prstGeom>
          <a:noFill/>
        </p:spPr>
        <p:txBody>
          <a:bodyPr wrap="none" rtlCol="0">
            <a:spAutoFit/>
          </a:bodyPr>
          <a:lstStyle/>
          <a:p>
            <a:r>
              <a:rPr lang="en-US" b="1" smtClean="0">
                <a:solidFill>
                  <a:srgbClr val="002060"/>
                </a:solidFill>
              </a:rPr>
              <a:t>Access Control Method based on Functionality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900237" y="2395537"/>
            <a:ext cx="5343525" cy="2066925"/>
          </a:xfrm>
          <a:prstGeom prst="rect">
            <a:avLst/>
          </a:prstGeom>
        </p:spPr>
      </p:pic>
    </p:spTree>
    <p:extLst>
      <p:ext uri="{BB962C8B-B14F-4D97-AF65-F5344CB8AC3E}">
        <p14:creationId xmlns:p14="http://schemas.microsoft.com/office/powerpoint/2010/main" val="1721876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12785" cy="369332"/>
          </a:xfrm>
          <a:prstGeom prst="rect">
            <a:avLst/>
          </a:prstGeom>
          <a:noFill/>
        </p:spPr>
        <p:txBody>
          <a:bodyPr wrap="none" rtlCol="0">
            <a:spAutoFit/>
          </a:bodyPr>
          <a:lstStyle/>
          <a:p>
            <a:r>
              <a:rPr lang="en-US" b="1" smtClean="0">
                <a:solidFill>
                  <a:srgbClr val="002060"/>
                </a:solidFill>
              </a:rPr>
              <a:t>Access Control Models - DAC</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42950" y="2200275"/>
            <a:ext cx="7658100" cy="2457450"/>
          </a:xfrm>
          <a:prstGeom prst="rect">
            <a:avLst/>
          </a:prstGeom>
        </p:spPr>
      </p:pic>
    </p:spTree>
    <p:extLst>
      <p:ext uri="{BB962C8B-B14F-4D97-AF65-F5344CB8AC3E}">
        <p14:creationId xmlns:p14="http://schemas.microsoft.com/office/powerpoint/2010/main" val="3732247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7687" y="1647825"/>
            <a:ext cx="8048625" cy="3562350"/>
          </a:xfrm>
          <a:prstGeom prst="rect">
            <a:avLst/>
          </a:prstGeom>
        </p:spPr>
      </p:pic>
      <p:sp>
        <p:nvSpPr>
          <p:cNvPr id="5" name="TextBox 4"/>
          <p:cNvSpPr txBox="1"/>
          <p:nvPr/>
        </p:nvSpPr>
        <p:spPr>
          <a:xfrm>
            <a:off x="704483" y="288758"/>
            <a:ext cx="2974276" cy="369332"/>
          </a:xfrm>
          <a:prstGeom prst="rect">
            <a:avLst/>
          </a:prstGeom>
          <a:noFill/>
        </p:spPr>
        <p:txBody>
          <a:bodyPr wrap="none" rtlCol="0">
            <a:spAutoFit/>
          </a:bodyPr>
          <a:lstStyle/>
          <a:p>
            <a:r>
              <a:rPr lang="en-US" b="1" smtClean="0">
                <a:solidFill>
                  <a:srgbClr val="002060"/>
                </a:solidFill>
              </a:rPr>
              <a:t>Access Control Models - MAC</a:t>
            </a:r>
            <a:endParaRPr lang="en-US" b="1">
              <a:solidFill>
                <a:srgbClr val="002060"/>
              </a:solidFill>
            </a:endParaRPr>
          </a:p>
        </p:txBody>
      </p:sp>
    </p:spTree>
    <p:extLst>
      <p:ext uri="{BB962C8B-B14F-4D97-AF65-F5344CB8AC3E}">
        <p14:creationId xmlns:p14="http://schemas.microsoft.com/office/powerpoint/2010/main" val="4292111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3029740" cy="369332"/>
          </a:xfrm>
          <a:prstGeom prst="rect">
            <a:avLst/>
          </a:prstGeom>
          <a:noFill/>
        </p:spPr>
        <p:txBody>
          <a:bodyPr wrap="none" rtlCol="0">
            <a:spAutoFit/>
          </a:bodyPr>
          <a:lstStyle/>
          <a:p>
            <a:r>
              <a:rPr lang="en-US" b="1" smtClean="0">
                <a:solidFill>
                  <a:srgbClr val="002060"/>
                </a:solidFill>
              </a:rPr>
              <a:t>Access Control Models - RBAC</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04837" y="1657350"/>
            <a:ext cx="7934325" cy="3543300"/>
          </a:xfrm>
          <a:prstGeom prst="rect">
            <a:avLst/>
          </a:prstGeom>
        </p:spPr>
      </p:pic>
    </p:spTree>
    <p:extLst>
      <p:ext uri="{BB962C8B-B14F-4D97-AF65-F5344CB8AC3E}">
        <p14:creationId xmlns:p14="http://schemas.microsoft.com/office/powerpoint/2010/main" val="3287302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23410" cy="369332"/>
          </a:xfrm>
          <a:prstGeom prst="rect">
            <a:avLst/>
          </a:prstGeom>
          <a:noFill/>
        </p:spPr>
        <p:txBody>
          <a:bodyPr wrap="none" rtlCol="0">
            <a:spAutoFit/>
          </a:bodyPr>
          <a:lstStyle/>
          <a:p>
            <a:r>
              <a:rPr lang="en-US" b="1" smtClean="0">
                <a:solidFill>
                  <a:srgbClr val="002060"/>
                </a:solidFill>
              </a:rPr>
              <a:t>Access Control - Concepts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85812" y="2286000"/>
            <a:ext cx="7572375" cy="2286000"/>
          </a:xfrm>
          <a:prstGeom prst="rect">
            <a:avLst/>
          </a:prstGeom>
        </p:spPr>
      </p:pic>
    </p:spTree>
    <p:extLst>
      <p:ext uri="{BB962C8B-B14F-4D97-AF65-F5344CB8AC3E}">
        <p14:creationId xmlns:p14="http://schemas.microsoft.com/office/powerpoint/2010/main" val="228860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824" y="1576593"/>
            <a:ext cx="8058150" cy="3095625"/>
          </a:xfrm>
          <a:prstGeom prst="rect">
            <a:avLst/>
          </a:prstGeom>
        </p:spPr>
      </p:pic>
      <p:sp>
        <p:nvSpPr>
          <p:cNvPr id="6" name="TextBox 5"/>
          <p:cNvSpPr txBox="1"/>
          <p:nvPr/>
        </p:nvSpPr>
        <p:spPr>
          <a:xfrm>
            <a:off x="704483" y="288758"/>
            <a:ext cx="5502917" cy="369332"/>
          </a:xfrm>
          <a:prstGeom prst="rect">
            <a:avLst/>
          </a:prstGeom>
          <a:noFill/>
        </p:spPr>
        <p:txBody>
          <a:bodyPr wrap="none" rtlCol="0">
            <a:spAutoFit/>
          </a:bodyPr>
          <a:lstStyle/>
          <a:p>
            <a:r>
              <a:rPr lang="en-US" b="1" smtClean="0">
                <a:solidFill>
                  <a:srgbClr val="002060"/>
                </a:solidFill>
              </a:rPr>
              <a:t>Controlling Physical and Logical Access to Assets (contd)</a:t>
            </a:r>
            <a:endParaRPr lang="en-US" b="1">
              <a:solidFill>
                <a:srgbClr val="002060"/>
              </a:solidFill>
            </a:endParaRPr>
          </a:p>
        </p:txBody>
      </p:sp>
    </p:spTree>
    <p:extLst>
      <p:ext uri="{BB962C8B-B14F-4D97-AF65-F5344CB8AC3E}">
        <p14:creationId xmlns:p14="http://schemas.microsoft.com/office/powerpoint/2010/main" val="3984488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74303" cy="369332"/>
          </a:xfrm>
          <a:prstGeom prst="rect">
            <a:avLst/>
          </a:prstGeom>
          <a:noFill/>
        </p:spPr>
        <p:txBody>
          <a:bodyPr wrap="none" rtlCol="0">
            <a:spAutoFit/>
          </a:bodyPr>
          <a:lstStyle/>
          <a:p>
            <a:r>
              <a:rPr lang="en-US" b="1" smtClean="0">
                <a:solidFill>
                  <a:srgbClr val="002060"/>
                </a:solidFill>
              </a:rPr>
              <a:t>Access Control Administration -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0610" y="1437687"/>
            <a:ext cx="8973050" cy="3781425"/>
          </a:xfrm>
          <a:prstGeom prst="rect">
            <a:avLst/>
          </a:prstGeom>
        </p:spPr>
      </p:pic>
    </p:spTree>
    <p:extLst>
      <p:ext uri="{BB962C8B-B14F-4D97-AF65-F5344CB8AC3E}">
        <p14:creationId xmlns:p14="http://schemas.microsoft.com/office/powerpoint/2010/main" val="507355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237203" cy="369332"/>
          </a:xfrm>
          <a:prstGeom prst="rect">
            <a:avLst/>
          </a:prstGeom>
          <a:noFill/>
        </p:spPr>
        <p:txBody>
          <a:bodyPr wrap="none" rtlCol="0">
            <a:spAutoFit/>
          </a:bodyPr>
          <a:lstStyle/>
          <a:p>
            <a:r>
              <a:rPr lang="en-US" b="1" smtClean="0">
                <a:solidFill>
                  <a:srgbClr val="002060"/>
                </a:solidFill>
              </a:rPr>
              <a:t>Remote Authentication Dial In User Service (RADIUS)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57139" y="1794875"/>
            <a:ext cx="8986861" cy="3156951"/>
          </a:xfrm>
          <a:prstGeom prst="rect">
            <a:avLst/>
          </a:prstGeom>
        </p:spPr>
      </p:pic>
    </p:spTree>
    <p:extLst>
      <p:ext uri="{BB962C8B-B14F-4D97-AF65-F5344CB8AC3E}">
        <p14:creationId xmlns:p14="http://schemas.microsoft.com/office/powerpoint/2010/main" val="3590191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10285" cy="369332"/>
          </a:xfrm>
          <a:prstGeom prst="rect">
            <a:avLst/>
          </a:prstGeom>
          <a:noFill/>
        </p:spPr>
        <p:txBody>
          <a:bodyPr wrap="none" rtlCol="0">
            <a:spAutoFit/>
          </a:bodyPr>
          <a:lstStyle/>
          <a:p>
            <a:r>
              <a:rPr lang="en-US" b="1" smtClean="0">
                <a:solidFill>
                  <a:srgbClr val="002060"/>
                </a:solidFill>
              </a:rPr>
              <a:t>TACACS and TACACS+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52512" y="1909762"/>
            <a:ext cx="7038975" cy="3038475"/>
          </a:xfrm>
          <a:prstGeom prst="rect">
            <a:avLst/>
          </a:prstGeom>
        </p:spPr>
      </p:pic>
    </p:spTree>
    <p:extLst>
      <p:ext uri="{BB962C8B-B14F-4D97-AF65-F5344CB8AC3E}">
        <p14:creationId xmlns:p14="http://schemas.microsoft.com/office/powerpoint/2010/main" val="2632464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200970" cy="369332"/>
          </a:xfrm>
          <a:prstGeom prst="rect">
            <a:avLst/>
          </a:prstGeom>
          <a:noFill/>
        </p:spPr>
        <p:txBody>
          <a:bodyPr wrap="none" rtlCol="0">
            <a:spAutoFit/>
          </a:bodyPr>
          <a:lstStyle/>
          <a:p>
            <a:r>
              <a:rPr lang="en-US" b="1" smtClean="0">
                <a:solidFill>
                  <a:srgbClr val="002060"/>
                </a:solidFill>
              </a:rPr>
              <a:t>DIAMETER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85800" y="2009775"/>
            <a:ext cx="7772400" cy="2838450"/>
          </a:xfrm>
          <a:prstGeom prst="rect">
            <a:avLst/>
          </a:prstGeom>
        </p:spPr>
      </p:pic>
    </p:spTree>
    <p:extLst>
      <p:ext uri="{BB962C8B-B14F-4D97-AF65-F5344CB8AC3E}">
        <p14:creationId xmlns:p14="http://schemas.microsoft.com/office/powerpoint/2010/main" val="2278518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56132" cy="369332"/>
          </a:xfrm>
          <a:prstGeom prst="rect">
            <a:avLst/>
          </a:prstGeom>
          <a:noFill/>
        </p:spPr>
        <p:txBody>
          <a:bodyPr wrap="none" rtlCol="0">
            <a:spAutoFit/>
          </a:bodyPr>
          <a:lstStyle/>
          <a:p>
            <a:r>
              <a:rPr lang="en-US" b="1" smtClean="0">
                <a:solidFill>
                  <a:srgbClr val="002060"/>
                </a:solidFill>
              </a:rPr>
              <a:t>Accountability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0330" y="1092402"/>
            <a:ext cx="7991475" cy="3095625"/>
          </a:xfrm>
          <a:prstGeom prst="rect">
            <a:avLst/>
          </a:prstGeom>
        </p:spPr>
      </p:pic>
    </p:spTree>
    <p:extLst>
      <p:ext uri="{BB962C8B-B14F-4D97-AF65-F5344CB8AC3E}">
        <p14:creationId xmlns:p14="http://schemas.microsoft.com/office/powerpoint/2010/main" val="2470761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56132" cy="369332"/>
          </a:xfrm>
          <a:prstGeom prst="rect">
            <a:avLst/>
          </a:prstGeom>
          <a:noFill/>
        </p:spPr>
        <p:txBody>
          <a:bodyPr wrap="none" rtlCol="0">
            <a:spAutoFit/>
          </a:bodyPr>
          <a:lstStyle/>
          <a:p>
            <a:r>
              <a:rPr lang="en-US" b="1" smtClean="0">
                <a:solidFill>
                  <a:srgbClr val="002060"/>
                </a:solidFill>
              </a:rPr>
              <a:t>Accountability</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212114" y="1008728"/>
            <a:ext cx="8785690" cy="4097843"/>
          </a:xfrm>
          <a:prstGeom prst="rect">
            <a:avLst/>
          </a:prstGeom>
        </p:spPr>
      </p:pic>
    </p:spTree>
    <p:extLst>
      <p:ext uri="{BB962C8B-B14F-4D97-AF65-F5344CB8AC3E}">
        <p14:creationId xmlns:p14="http://schemas.microsoft.com/office/powerpoint/2010/main" val="2192011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27085" cy="369332"/>
          </a:xfrm>
          <a:prstGeom prst="rect">
            <a:avLst/>
          </a:prstGeom>
          <a:noFill/>
        </p:spPr>
        <p:txBody>
          <a:bodyPr wrap="none" rtlCol="0">
            <a:spAutoFit/>
          </a:bodyPr>
          <a:lstStyle/>
          <a:p>
            <a:r>
              <a:rPr lang="en-US" b="1" smtClean="0">
                <a:solidFill>
                  <a:srgbClr val="002060"/>
                </a:solidFill>
              </a:rPr>
              <a:t>Session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689807" y="1414536"/>
            <a:ext cx="5876925" cy="3409950"/>
          </a:xfrm>
          <a:prstGeom prst="rect">
            <a:avLst/>
          </a:prstGeom>
        </p:spPr>
      </p:pic>
    </p:spTree>
    <p:extLst>
      <p:ext uri="{BB962C8B-B14F-4D97-AF65-F5344CB8AC3E}">
        <p14:creationId xmlns:p14="http://schemas.microsoft.com/office/powerpoint/2010/main" val="4104794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70987" cy="369332"/>
          </a:xfrm>
          <a:prstGeom prst="rect">
            <a:avLst/>
          </a:prstGeom>
          <a:noFill/>
        </p:spPr>
        <p:txBody>
          <a:bodyPr wrap="none" rtlCol="0">
            <a:spAutoFit/>
          </a:bodyPr>
          <a:lstStyle/>
          <a:p>
            <a:r>
              <a:rPr lang="en-US" b="1" smtClean="0">
                <a:solidFill>
                  <a:srgbClr val="002060"/>
                </a:solidFill>
              </a:rPr>
              <a:t>Registration and Proof of Identity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6262" y="2019300"/>
            <a:ext cx="7991475" cy="2819400"/>
          </a:xfrm>
          <a:prstGeom prst="rect">
            <a:avLst/>
          </a:prstGeom>
        </p:spPr>
      </p:pic>
    </p:spTree>
    <p:extLst>
      <p:ext uri="{BB962C8B-B14F-4D97-AF65-F5344CB8AC3E}">
        <p14:creationId xmlns:p14="http://schemas.microsoft.com/office/powerpoint/2010/main" val="3326749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56339" cy="369332"/>
          </a:xfrm>
          <a:prstGeom prst="rect">
            <a:avLst/>
          </a:prstGeom>
          <a:noFill/>
        </p:spPr>
        <p:txBody>
          <a:bodyPr wrap="none" rtlCol="0">
            <a:spAutoFit/>
          </a:bodyPr>
          <a:lstStyle/>
          <a:p>
            <a:r>
              <a:rPr lang="en-US" b="1" smtClean="0">
                <a:solidFill>
                  <a:srgbClr val="002060"/>
                </a:solidFill>
              </a:rPr>
              <a:t>Credential Management Systems (CMS)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23925" y="1619250"/>
            <a:ext cx="7296150" cy="3619500"/>
          </a:xfrm>
          <a:prstGeom prst="rect">
            <a:avLst/>
          </a:prstGeom>
        </p:spPr>
      </p:pic>
    </p:spTree>
    <p:extLst>
      <p:ext uri="{BB962C8B-B14F-4D97-AF65-F5344CB8AC3E}">
        <p14:creationId xmlns:p14="http://schemas.microsoft.com/office/powerpoint/2010/main" val="3103250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9150" y="1743075"/>
            <a:ext cx="7505700" cy="3371850"/>
          </a:xfrm>
          <a:prstGeom prst="rect">
            <a:avLst/>
          </a:prstGeom>
        </p:spPr>
      </p:pic>
      <p:sp>
        <p:nvSpPr>
          <p:cNvPr id="5" name="TextBox 4"/>
          <p:cNvSpPr txBox="1"/>
          <p:nvPr/>
        </p:nvSpPr>
        <p:spPr>
          <a:xfrm>
            <a:off x="704483" y="288758"/>
            <a:ext cx="5691302" cy="369332"/>
          </a:xfrm>
          <a:prstGeom prst="rect">
            <a:avLst/>
          </a:prstGeom>
          <a:noFill/>
        </p:spPr>
        <p:txBody>
          <a:bodyPr wrap="none" rtlCol="0">
            <a:spAutoFit/>
          </a:bodyPr>
          <a:lstStyle/>
          <a:p>
            <a:r>
              <a:rPr lang="en-US" b="1" smtClean="0">
                <a:solidFill>
                  <a:srgbClr val="002060"/>
                </a:solidFill>
              </a:rPr>
              <a:t>Credential Management Systems (CMS) – Risks vs Benefits</a:t>
            </a:r>
            <a:endParaRPr lang="en-US" b="1">
              <a:solidFill>
                <a:srgbClr val="002060"/>
              </a:solidFill>
            </a:endParaRPr>
          </a:p>
        </p:txBody>
      </p:sp>
    </p:spTree>
    <p:extLst>
      <p:ext uri="{BB962C8B-B14F-4D97-AF65-F5344CB8AC3E}">
        <p14:creationId xmlns:p14="http://schemas.microsoft.com/office/powerpoint/2010/main" val="1396894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15101" cy="369332"/>
          </a:xfrm>
          <a:prstGeom prst="rect">
            <a:avLst/>
          </a:prstGeom>
          <a:noFill/>
        </p:spPr>
        <p:txBody>
          <a:bodyPr wrap="none" rtlCol="0">
            <a:spAutoFit/>
          </a:bodyPr>
          <a:lstStyle/>
          <a:p>
            <a:r>
              <a:rPr lang="en-US" b="1" smtClean="0">
                <a:solidFill>
                  <a:srgbClr val="002060"/>
                </a:solidFill>
              </a:rPr>
              <a:t>Access, Subject, Object and Accss Control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42975" y="1724025"/>
            <a:ext cx="7258050" cy="3409950"/>
          </a:xfrm>
          <a:prstGeom prst="rect">
            <a:avLst/>
          </a:prstGeom>
        </p:spPr>
      </p:pic>
    </p:spTree>
    <p:extLst>
      <p:ext uri="{BB962C8B-B14F-4D97-AF65-F5344CB8AC3E}">
        <p14:creationId xmlns:p14="http://schemas.microsoft.com/office/powerpoint/2010/main" val="2553569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77564" cy="369332"/>
          </a:xfrm>
          <a:prstGeom prst="rect">
            <a:avLst/>
          </a:prstGeom>
          <a:noFill/>
        </p:spPr>
        <p:txBody>
          <a:bodyPr wrap="none" rtlCol="0">
            <a:spAutoFit/>
          </a:bodyPr>
          <a:lstStyle/>
          <a:p>
            <a:r>
              <a:rPr lang="en-US" b="1" smtClean="0">
                <a:solidFill>
                  <a:srgbClr val="002060"/>
                </a:solidFill>
              </a:rPr>
              <a:t>Federated Identity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9612" y="1985962"/>
            <a:ext cx="7724775" cy="2886075"/>
          </a:xfrm>
          <a:prstGeom prst="rect">
            <a:avLst/>
          </a:prstGeom>
        </p:spPr>
      </p:pic>
    </p:spTree>
    <p:extLst>
      <p:ext uri="{BB962C8B-B14F-4D97-AF65-F5344CB8AC3E}">
        <p14:creationId xmlns:p14="http://schemas.microsoft.com/office/powerpoint/2010/main" val="390416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0416" y="1188253"/>
            <a:ext cx="7924800" cy="3314700"/>
          </a:xfrm>
          <a:prstGeom prst="rect">
            <a:avLst/>
          </a:prstGeom>
        </p:spPr>
      </p:pic>
      <p:sp>
        <p:nvSpPr>
          <p:cNvPr id="5" name="TextBox 4"/>
          <p:cNvSpPr txBox="1"/>
          <p:nvPr/>
        </p:nvSpPr>
        <p:spPr>
          <a:xfrm>
            <a:off x="690416" y="257997"/>
            <a:ext cx="4165628" cy="369332"/>
          </a:xfrm>
          <a:prstGeom prst="rect">
            <a:avLst/>
          </a:prstGeom>
          <a:noFill/>
        </p:spPr>
        <p:txBody>
          <a:bodyPr wrap="none" rtlCol="0">
            <a:spAutoFit/>
          </a:bodyPr>
          <a:lstStyle/>
          <a:p>
            <a:r>
              <a:rPr lang="en-US" b="1" smtClean="0">
                <a:solidFill>
                  <a:srgbClr val="002060"/>
                </a:solidFill>
              </a:rPr>
              <a:t>Federated Identity Management - Models</a:t>
            </a:r>
            <a:endParaRPr lang="en-US" b="1">
              <a:solidFill>
                <a:srgbClr val="002060"/>
              </a:solidFill>
            </a:endParaRPr>
          </a:p>
        </p:txBody>
      </p:sp>
    </p:spTree>
    <p:extLst>
      <p:ext uri="{BB962C8B-B14F-4D97-AF65-F5344CB8AC3E}">
        <p14:creationId xmlns:p14="http://schemas.microsoft.com/office/powerpoint/2010/main" val="2716653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0416" y="243929"/>
            <a:ext cx="4948471" cy="369332"/>
          </a:xfrm>
          <a:prstGeom prst="rect">
            <a:avLst/>
          </a:prstGeom>
          <a:noFill/>
        </p:spPr>
        <p:txBody>
          <a:bodyPr wrap="none" rtlCol="0">
            <a:spAutoFit/>
          </a:bodyPr>
          <a:lstStyle/>
          <a:p>
            <a:r>
              <a:rPr lang="en-US" b="1" smtClean="0">
                <a:solidFill>
                  <a:srgbClr val="002060"/>
                </a:solidFill>
              </a:rPr>
              <a:t>Federated Identity Management – Models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90416" y="1239248"/>
            <a:ext cx="7534275" cy="3000375"/>
          </a:xfrm>
          <a:prstGeom prst="rect">
            <a:avLst/>
          </a:prstGeom>
        </p:spPr>
      </p:pic>
    </p:spTree>
    <p:extLst>
      <p:ext uri="{BB962C8B-B14F-4D97-AF65-F5344CB8AC3E}">
        <p14:creationId xmlns:p14="http://schemas.microsoft.com/office/powerpoint/2010/main" val="2461237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0416" y="243929"/>
            <a:ext cx="4948471" cy="369332"/>
          </a:xfrm>
          <a:prstGeom prst="rect">
            <a:avLst/>
          </a:prstGeom>
          <a:noFill/>
        </p:spPr>
        <p:txBody>
          <a:bodyPr wrap="none" rtlCol="0">
            <a:spAutoFit/>
          </a:bodyPr>
          <a:lstStyle/>
          <a:p>
            <a:r>
              <a:rPr lang="en-US" b="1" smtClean="0">
                <a:solidFill>
                  <a:srgbClr val="002060"/>
                </a:solidFill>
              </a:rPr>
              <a:t>Federated Identity Management – Models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0416" y="1584739"/>
            <a:ext cx="7610475" cy="2619375"/>
          </a:xfrm>
          <a:prstGeom prst="rect">
            <a:avLst/>
          </a:prstGeom>
        </p:spPr>
      </p:pic>
    </p:spTree>
    <p:extLst>
      <p:ext uri="{BB962C8B-B14F-4D97-AF65-F5344CB8AC3E}">
        <p14:creationId xmlns:p14="http://schemas.microsoft.com/office/powerpoint/2010/main" val="1174679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45074" cy="369332"/>
          </a:xfrm>
          <a:prstGeom prst="rect">
            <a:avLst/>
          </a:prstGeom>
          <a:noFill/>
        </p:spPr>
        <p:txBody>
          <a:bodyPr wrap="none" rtlCol="0">
            <a:spAutoFit/>
          </a:bodyPr>
          <a:lstStyle/>
          <a:p>
            <a:r>
              <a:rPr lang="en-US" b="1" smtClean="0">
                <a:solidFill>
                  <a:srgbClr val="002060"/>
                </a:solidFill>
              </a:rPr>
              <a:t>Identity As A Service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85800" y="1752600"/>
            <a:ext cx="7772400" cy="3352800"/>
          </a:xfrm>
          <a:prstGeom prst="rect">
            <a:avLst/>
          </a:prstGeom>
        </p:spPr>
      </p:pic>
    </p:spTree>
    <p:extLst>
      <p:ext uri="{BB962C8B-B14F-4D97-AF65-F5344CB8AC3E}">
        <p14:creationId xmlns:p14="http://schemas.microsoft.com/office/powerpoint/2010/main" val="13325675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0075" y="1790700"/>
            <a:ext cx="7943850" cy="3276600"/>
          </a:xfrm>
          <a:prstGeom prst="rect">
            <a:avLst/>
          </a:prstGeom>
        </p:spPr>
      </p:pic>
      <p:sp>
        <p:nvSpPr>
          <p:cNvPr id="5" name="TextBox 4"/>
          <p:cNvSpPr txBox="1"/>
          <p:nvPr/>
        </p:nvSpPr>
        <p:spPr>
          <a:xfrm>
            <a:off x="704483" y="288758"/>
            <a:ext cx="3568541" cy="369332"/>
          </a:xfrm>
          <a:prstGeom prst="rect">
            <a:avLst/>
          </a:prstGeom>
          <a:noFill/>
        </p:spPr>
        <p:txBody>
          <a:bodyPr wrap="none" rtlCol="0">
            <a:spAutoFit/>
          </a:bodyPr>
          <a:lstStyle/>
          <a:p>
            <a:r>
              <a:rPr lang="en-US" b="1" smtClean="0">
                <a:solidFill>
                  <a:srgbClr val="002060"/>
                </a:solidFill>
              </a:rPr>
              <a:t>Identity As A Service - Functionality</a:t>
            </a:r>
            <a:endParaRPr lang="en-US" b="1">
              <a:solidFill>
                <a:srgbClr val="002060"/>
              </a:solidFill>
            </a:endParaRPr>
          </a:p>
        </p:txBody>
      </p:sp>
    </p:spTree>
    <p:extLst>
      <p:ext uri="{BB962C8B-B14F-4D97-AF65-F5344CB8AC3E}">
        <p14:creationId xmlns:p14="http://schemas.microsoft.com/office/powerpoint/2010/main" val="191995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05" y="1398782"/>
            <a:ext cx="8888873" cy="3440504"/>
          </a:xfrm>
          <a:prstGeom prst="rect">
            <a:avLst/>
          </a:prstGeom>
        </p:spPr>
      </p:pic>
      <p:sp>
        <p:nvSpPr>
          <p:cNvPr id="6" name="TextBox 5"/>
          <p:cNvSpPr txBox="1"/>
          <p:nvPr/>
        </p:nvSpPr>
        <p:spPr>
          <a:xfrm>
            <a:off x="704483" y="288758"/>
            <a:ext cx="3770006" cy="369332"/>
          </a:xfrm>
          <a:prstGeom prst="rect">
            <a:avLst/>
          </a:prstGeom>
          <a:noFill/>
        </p:spPr>
        <p:txBody>
          <a:bodyPr wrap="none" rtlCol="0">
            <a:spAutoFit/>
          </a:bodyPr>
          <a:lstStyle/>
          <a:p>
            <a:r>
              <a:rPr lang="en-US" b="1" smtClean="0">
                <a:solidFill>
                  <a:srgbClr val="002060"/>
                </a:solidFill>
              </a:rPr>
              <a:t>Identity As A Service – Possible Issues</a:t>
            </a:r>
            <a:endParaRPr lang="en-US" b="1">
              <a:solidFill>
                <a:srgbClr val="002060"/>
              </a:solidFill>
            </a:endParaRPr>
          </a:p>
        </p:txBody>
      </p:sp>
    </p:spTree>
    <p:extLst>
      <p:ext uri="{BB962C8B-B14F-4D97-AF65-F5344CB8AC3E}">
        <p14:creationId xmlns:p14="http://schemas.microsoft.com/office/powerpoint/2010/main" val="3928858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83536" cy="369332"/>
          </a:xfrm>
          <a:prstGeom prst="rect">
            <a:avLst/>
          </a:prstGeom>
          <a:noFill/>
        </p:spPr>
        <p:txBody>
          <a:bodyPr wrap="none" rtlCol="0">
            <a:spAutoFit/>
          </a:bodyPr>
          <a:lstStyle/>
          <a:p>
            <a:r>
              <a:rPr lang="en-US" b="1" smtClean="0">
                <a:solidFill>
                  <a:srgbClr val="002060"/>
                </a:solidFill>
              </a:rPr>
              <a:t>Integrate Third Party Identity Services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41890" y="1466557"/>
            <a:ext cx="8692258" cy="3049172"/>
          </a:xfrm>
          <a:prstGeom prst="rect">
            <a:avLst/>
          </a:prstGeom>
        </p:spPr>
      </p:pic>
    </p:spTree>
    <p:extLst>
      <p:ext uri="{BB962C8B-B14F-4D97-AF65-F5344CB8AC3E}">
        <p14:creationId xmlns:p14="http://schemas.microsoft.com/office/powerpoint/2010/main" val="12328610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62110" cy="369332"/>
          </a:xfrm>
          <a:prstGeom prst="rect">
            <a:avLst/>
          </a:prstGeom>
          <a:noFill/>
        </p:spPr>
        <p:txBody>
          <a:bodyPr wrap="none" rtlCol="0">
            <a:spAutoFit/>
          </a:bodyPr>
          <a:lstStyle/>
          <a:p>
            <a:r>
              <a:rPr lang="en-US" b="1" smtClean="0">
                <a:solidFill>
                  <a:srgbClr val="002060"/>
                </a:solidFill>
              </a:rPr>
              <a:t>Unauthorized Disclosure of Information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80169" y="1253050"/>
            <a:ext cx="8865437" cy="3937927"/>
          </a:xfrm>
          <a:prstGeom prst="rect">
            <a:avLst/>
          </a:prstGeom>
        </p:spPr>
      </p:pic>
    </p:spTree>
    <p:extLst>
      <p:ext uri="{BB962C8B-B14F-4D97-AF65-F5344CB8AC3E}">
        <p14:creationId xmlns:p14="http://schemas.microsoft.com/office/powerpoint/2010/main" val="10409496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64136" cy="369332"/>
          </a:xfrm>
          <a:prstGeom prst="rect">
            <a:avLst/>
          </a:prstGeom>
          <a:noFill/>
        </p:spPr>
        <p:txBody>
          <a:bodyPr wrap="none" rtlCol="0">
            <a:spAutoFit/>
          </a:bodyPr>
          <a:lstStyle/>
          <a:p>
            <a:r>
              <a:rPr lang="en-US" b="1" smtClean="0">
                <a:solidFill>
                  <a:srgbClr val="002060"/>
                </a:solidFill>
              </a:rPr>
              <a:t>Access Control - Threats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619250" y="1824037"/>
            <a:ext cx="5905500" cy="3209925"/>
          </a:xfrm>
          <a:prstGeom prst="rect">
            <a:avLst/>
          </a:prstGeom>
        </p:spPr>
      </p:pic>
    </p:spTree>
    <p:extLst>
      <p:ext uri="{BB962C8B-B14F-4D97-AF65-F5344CB8AC3E}">
        <p14:creationId xmlns:p14="http://schemas.microsoft.com/office/powerpoint/2010/main" val="244345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96763" cy="369332"/>
          </a:xfrm>
          <a:prstGeom prst="rect">
            <a:avLst/>
          </a:prstGeom>
          <a:noFill/>
        </p:spPr>
        <p:txBody>
          <a:bodyPr wrap="none" rtlCol="0">
            <a:spAutoFit/>
          </a:bodyPr>
          <a:lstStyle/>
          <a:p>
            <a:r>
              <a:rPr lang="en-US" b="1" smtClean="0">
                <a:solidFill>
                  <a:srgbClr val="002060"/>
                </a:solidFill>
              </a:rPr>
              <a:t>Identity and Access Management - Policy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33412" y="1914525"/>
            <a:ext cx="7877175" cy="3028950"/>
          </a:xfrm>
          <a:prstGeom prst="rect">
            <a:avLst/>
          </a:prstGeom>
        </p:spPr>
      </p:pic>
    </p:spTree>
    <p:extLst>
      <p:ext uri="{BB962C8B-B14F-4D97-AF65-F5344CB8AC3E}">
        <p14:creationId xmlns:p14="http://schemas.microsoft.com/office/powerpoint/2010/main" val="34057358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33824" cy="369332"/>
          </a:xfrm>
          <a:prstGeom prst="rect">
            <a:avLst/>
          </a:prstGeom>
          <a:noFill/>
        </p:spPr>
        <p:txBody>
          <a:bodyPr wrap="none" rtlCol="0">
            <a:spAutoFit/>
          </a:bodyPr>
          <a:lstStyle/>
          <a:p>
            <a:r>
              <a:rPr lang="en-US" b="1" smtClean="0">
                <a:solidFill>
                  <a:srgbClr val="002060"/>
                </a:solidFill>
              </a:rPr>
              <a:t>Protection Against Access Control Attacks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71550" y="2071687"/>
            <a:ext cx="7200900" cy="2714625"/>
          </a:xfrm>
          <a:prstGeom prst="rect">
            <a:avLst/>
          </a:prstGeom>
        </p:spPr>
      </p:pic>
    </p:spTree>
    <p:extLst>
      <p:ext uri="{BB962C8B-B14F-4D97-AF65-F5344CB8AC3E}">
        <p14:creationId xmlns:p14="http://schemas.microsoft.com/office/powerpoint/2010/main" val="4089760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10403" cy="369332"/>
          </a:xfrm>
          <a:prstGeom prst="rect">
            <a:avLst/>
          </a:prstGeom>
          <a:noFill/>
        </p:spPr>
        <p:txBody>
          <a:bodyPr wrap="none" rtlCol="0">
            <a:spAutoFit/>
          </a:bodyPr>
          <a:lstStyle/>
          <a:p>
            <a:r>
              <a:rPr lang="en-US" b="1" smtClean="0">
                <a:solidFill>
                  <a:srgbClr val="002060"/>
                </a:solidFill>
              </a:rPr>
              <a:t>Access Control – Best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66787" y="763319"/>
            <a:ext cx="7029450" cy="3371850"/>
          </a:xfrm>
          <a:prstGeom prst="rect">
            <a:avLst/>
          </a:prstGeom>
        </p:spPr>
      </p:pic>
      <p:pic>
        <p:nvPicPr>
          <p:cNvPr id="3" name="Picture 2"/>
          <p:cNvPicPr>
            <a:picLocks noChangeAspect="1"/>
          </p:cNvPicPr>
          <p:nvPr/>
        </p:nvPicPr>
        <p:blipFill>
          <a:blip r:embed="rId4"/>
          <a:stretch>
            <a:fillRect/>
          </a:stretch>
        </p:blipFill>
        <p:spPr>
          <a:xfrm>
            <a:off x="966787" y="4240398"/>
            <a:ext cx="6848475" cy="2076450"/>
          </a:xfrm>
          <a:prstGeom prst="rect">
            <a:avLst/>
          </a:prstGeom>
        </p:spPr>
      </p:pic>
    </p:spTree>
    <p:extLst>
      <p:ext uri="{BB962C8B-B14F-4D97-AF65-F5344CB8AC3E}">
        <p14:creationId xmlns:p14="http://schemas.microsoft.com/office/powerpoint/2010/main" val="1021117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8637" y="2033587"/>
            <a:ext cx="8086725" cy="2790825"/>
          </a:xfrm>
          <a:prstGeom prst="rect">
            <a:avLst/>
          </a:prstGeom>
        </p:spPr>
      </p:pic>
    </p:spTree>
    <p:extLst>
      <p:ext uri="{BB962C8B-B14F-4D97-AF65-F5344CB8AC3E}">
        <p14:creationId xmlns:p14="http://schemas.microsoft.com/office/powerpoint/2010/main" val="26464597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500187"/>
            <a:ext cx="8153400" cy="3857625"/>
          </a:xfrm>
          <a:prstGeom prst="rect">
            <a:avLst/>
          </a:prstGeom>
        </p:spPr>
      </p:pic>
    </p:spTree>
    <p:extLst>
      <p:ext uri="{BB962C8B-B14F-4D97-AF65-F5344CB8AC3E}">
        <p14:creationId xmlns:p14="http://schemas.microsoft.com/office/powerpoint/2010/main" val="4108546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100262"/>
            <a:ext cx="8086725" cy="2657475"/>
          </a:xfrm>
          <a:prstGeom prst="rect">
            <a:avLst/>
          </a:prstGeom>
        </p:spPr>
      </p:pic>
    </p:spTree>
    <p:extLst>
      <p:ext uri="{BB962C8B-B14F-4D97-AF65-F5344CB8AC3E}">
        <p14:creationId xmlns:p14="http://schemas.microsoft.com/office/powerpoint/2010/main" val="2391406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95425"/>
            <a:ext cx="8153400" cy="3867150"/>
          </a:xfrm>
          <a:prstGeom prst="rect">
            <a:avLst/>
          </a:prstGeom>
        </p:spPr>
      </p:pic>
    </p:spTree>
    <p:extLst>
      <p:ext uri="{BB962C8B-B14F-4D97-AF65-F5344CB8AC3E}">
        <p14:creationId xmlns:p14="http://schemas.microsoft.com/office/powerpoint/2010/main" val="22978150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43125"/>
            <a:ext cx="8058150" cy="2571750"/>
          </a:xfrm>
          <a:prstGeom prst="rect">
            <a:avLst/>
          </a:prstGeom>
        </p:spPr>
      </p:pic>
    </p:spTree>
    <p:extLst>
      <p:ext uri="{BB962C8B-B14F-4D97-AF65-F5344CB8AC3E}">
        <p14:creationId xmlns:p14="http://schemas.microsoft.com/office/powerpoint/2010/main" val="40314206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1500187"/>
            <a:ext cx="8086725" cy="3857625"/>
          </a:xfrm>
          <a:prstGeom prst="rect">
            <a:avLst/>
          </a:prstGeom>
        </p:spPr>
      </p:pic>
    </p:spTree>
    <p:extLst>
      <p:ext uri="{BB962C8B-B14F-4D97-AF65-F5344CB8AC3E}">
        <p14:creationId xmlns:p14="http://schemas.microsoft.com/office/powerpoint/2010/main" val="2242711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128837"/>
            <a:ext cx="8086725" cy="2600325"/>
          </a:xfrm>
          <a:prstGeom prst="rect">
            <a:avLst/>
          </a:prstGeom>
        </p:spPr>
      </p:pic>
    </p:spTree>
    <p:extLst>
      <p:ext uri="{BB962C8B-B14F-4D97-AF65-F5344CB8AC3E}">
        <p14:creationId xmlns:p14="http://schemas.microsoft.com/office/powerpoint/2010/main" val="2763186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780283" cy="369332"/>
          </a:xfrm>
          <a:prstGeom prst="rect">
            <a:avLst/>
          </a:prstGeom>
          <a:noFill/>
        </p:spPr>
        <p:txBody>
          <a:bodyPr wrap="none" rtlCol="0">
            <a:spAutoFit/>
          </a:bodyPr>
          <a:lstStyle/>
          <a:p>
            <a:r>
              <a:rPr lang="en-US" b="1" smtClean="0">
                <a:solidFill>
                  <a:srgbClr val="002060"/>
                </a:solidFill>
              </a:rPr>
              <a:t>Identification, Authentication and Authorization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4825" y="1657350"/>
            <a:ext cx="8134350" cy="3543300"/>
          </a:xfrm>
          <a:prstGeom prst="rect">
            <a:avLst/>
          </a:prstGeom>
        </p:spPr>
      </p:pic>
    </p:spTree>
    <p:extLst>
      <p:ext uri="{BB962C8B-B14F-4D97-AF65-F5344CB8AC3E}">
        <p14:creationId xmlns:p14="http://schemas.microsoft.com/office/powerpoint/2010/main" val="1515490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1462087"/>
            <a:ext cx="8096250" cy="3933825"/>
          </a:xfrm>
          <a:prstGeom prst="rect">
            <a:avLst/>
          </a:prstGeom>
        </p:spPr>
      </p:pic>
    </p:spTree>
    <p:extLst>
      <p:ext uri="{BB962C8B-B14F-4D97-AF65-F5344CB8AC3E}">
        <p14:creationId xmlns:p14="http://schemas.microsoft.com/office/powerpoint/2010/main" val="3051462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085975"/>
            <a:ext cx="8086725" cy="2686050"/>
          </a:xfrm>
          <a:prstGeom prst="rect">
            <a:avLst/>
          </a:prstGeom>
        </p:spPr>
      </p:pic>
    </p:spTree>
    <p:extLst>
      <p:ext uri="{BB962C8B-B14F-4D97-AF65-F5344CB8AC3E}">
        <p14:creationId xmlns:p14="http://schemas.microsoft.com/office/powerpoint/2010/main" val="13459280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1481137"/>
            <a:ext cx="8077200" cy="3895725"/>
          </a:xfrm>
          <a:prstGeom prst="rect">
            <a:avLst/>
          </a:prstGeom>
        </p:spPr>
      </p:pic>
    </p:spTree>
    <p:extLst>
      <p:ext uri="{BB962C8B-B14F-4D97-AF65-F5344CB8AC3E}">
        <p14:creationId xmlns:p14="http://schemas.microsoft.com/office/powerpoint/2010/main" val="42711157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8162" y="2119312"/>
            <a:ext cx="8067675" cy="2619375"/>
          </a:xfrm>
          <a:prstGeom prst="rect">
            <a:avLst/>
          </a:prstGeom>
        </p:spPr>
      </p:pic>
    </p:spTree>
    <p:extLst>
      <p:ext uri="{BB962C8B-B14F-4D97-AF65-F5344CB8AC3E}">
        <p14:creationId xmlns:p14="http://schemas.microsoft.com/office/powerpoint/2010/main" val="30456597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9112" y="1490662"/>
            <a:ext cx="8105775" cy="3876675"/>
          </a:xfrm>
          <a:prstGeom prst="rect">
            <a:avLst/>
          </a:prstGeom>
        </p:spPr>
      </p:pic>
    </p:spTree>
    <p:extLst>
      <p:ext uri="{BB962C8B-B14F-4D97-AF65-F5344CB8AC3E}">
        <p14:creationId xmlns:p14="http://schemas.microsoft.com/office/powerpoint/2010/main" val="26477822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2105025"/>
            <a:ext cx="8077200" cy="2647950"/>
          </a:xfrm>
          <a:prstGeom prst="rect">
            <a:avLst/>
          </a:prstGeom>
        </p:spPr>
      </p:pic>
    </p:spTree>
    <p:extLst>
      <p:ext uri="{BB962C8B-B14F-4D97-AF65-F5344CB8AC3E}">
        <p14:creationId xmlns:p14="http://schemas.microsoft.com/office/powerpoint/2010/main" val="15736499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1490662"/>
            <a:ext cx="8143875" cy="3876675"/>
          </a:xfrm>
          <a:prstGeom prst="rect">
            <a:avLst/>
          </a:prstGeom>
        </p:spPr>
      </p:pic>
    </p:spTree>
    <p:extLst>
      <p:ext uri="{BB962C8B-B14F-4D97-AF65-F5344CB8AC3E}">
        <p14:creationId xmlns:p14="http://schemas.microsoft.com/office/powerpoint/2010/main" val="18393332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038350"/>
            <a:ext cx="8086725" cy="2781300"/>
          </a:xfrm>
          <a:prstGeom prst="rect">
            <a:avLst/>
          </a:prstGeom>
        </p:spPr>
      </p:pic>
    </p:spTree>
    <p:extLst>
      <p:ext uri="{BB962C8B-B14F-4D97-AF65-F5344CB8AC3E}">
        <p14:creationId xmlns:p14="http://schemas.microsoft.com/office/powerpoint/2010/main" val="32064870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85900"/>
            <a:ext cx="8105775" cy="3886200"/>
          </a:xfrm>
          <a:prstGeom prst="rect">
            <a:avLst/>
          </a:prstGeom>
        </p:spPr>
      </p:pic>
    </p:spTree>
    <p:extLst>
      <p:ext uri="{BB962C8B-B14F-4D97-AF65-F5344CB8AC3E}">
        <p14:creationId xmlns:p14="http://schemas.microsoft.com/office/powerpoint/2010/main" val="19838073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2090737"/>
            <a:ext cx="8077200" cy="2676525"/>
          </a:xfrm>
          <a:prstGeom prst="rect">
            <a:avLst/>
          </a:prstGeom>
        </p:spPr>
      </p:pic>
    </p:spTree>
    <p:extLst>
      <p:ext uri="{BB962C8B-B14F-4D97-AF65-F5344CB8AC3E}">
        <p14:creationId xmlns:p14="http://schemas.microsoft.com/office/powerpoint/2010/main" val="4098027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63440" cy="369332"/>
          </a:xfrm>
          <a:prstGeom prst="rect">
            <a:avLst/>
          </a:prstGeom>
          <a:noFill/>
        </p:spPr>
        <p:txBody>
          <a:bodyPr wrap="none" rtlCol="0">
            <a:spAutoFit/>
          </a:bodyPr>
          <a:lstStyle/>
          <a:p>
            <a:r>
              <a:rPr lang="en-US" b="1" smtClean="0">
                <a:solidFill>
                  <a:srgbClr val="002060"/>
                </a:solidFill>
              </a:rPr>
              <a:t>Identity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02984"/>
            <a:ext cx="7553325" cy="2076450"/>
          </a:xfrm>
          <a:prstGeom prst="rect">
            <a:avLst/>
          </a:prstGeom>
        </p:spPr>
      </p:pic>
    </p:spTree>
    <p:extLst>
      <p:ext uri="{BB962C8B-B14F-4D97-AF65-F5344CB8AC3E}">
        <p14:creationId xmlns:p14="http://schemas.microsoft.com/office/powerpoint/2010/main" val="9981691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1504950"/>
            <a:ext cx="8115300" cy="3848100"/>
          </a:xfrm>
          <a:prstGeom prst="rect">
            <a:avLst/>
          </a:prstGeom>
        </p:spPr>
      </p:pic>
    </p:spTree>
    <p:extLst>
      <p:ext uri="{BB962C8B-B14F-4D97-AF65-F5344CB8AC3E}">
        <p14:creationId xmlns:p14="http://schemas.microsoft.com/office/powerpoint/2010/main" val="25588197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028825"/>
            <a:ext cx="8058150" cy="2800350"/>
          </a:xfrm>
          <a:prstGeom prst="rect">
            <a:avLst/>
          </a:prstGeom>
        </p:spPr>
      </p:pic>
    </p:spTree>
    <p:extLst>
      <p:ext uri="{BB962C8B-B14F-4D97-AF65-F5344CB8AC3E}">
        <p14:creationId xmlns:p14="http://schemas.microsoft.com/office/powerpoint/2010/main" val="33204522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1457325"/>
            <a:ext cx="8124825" cy="3943350"/>
          </a:xfrm>
          <a:prstGeom prst="rect">
            <a:avLst/>
          </a:prstGeom>
        </p:spPr>
      </p:pic>
    </p:spTree>
    <p:extLst>
      <p:ext uri="{BB962C8B-B14F-4D97-AF65-F5344CB8AC3E}">
        <p14:creationId xmlns:p14="http://schemas.microsoft.com/office/powerpoint/2010/main" val="14956539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7687" y="2081212"/>
            <a:ext cx="8048625" cy="2695575"/>
          </a:xfrm>
          <a:prstGeom prst="rect">
            <a:avLst/>
          </a:prstGeom>
        </p:spPr>
      </p:pic>
    </p:spTree>
    <p:extLst>
      <p:ext uri="{BB962C8B-B14F-4D97-AF65-F5344CB8AC3E}">
        <p14:creationId xmlns:p14="http://schemas.microsoft.com/office/powerpoint/2010/main" val="42599782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76375"/>
            <a:ext cx="8105775" cy="3905250"/>
          </a:xfrm>
          <a:prstGeom prst="rect">
            <a:avLst/>
          </a:prstGeom>
        </p:spPr>
      </p:pic>
    </p:spTree>
    <p:extLst>
      <p:ext uri="{BB962C8B-B14F-4D97-AF65-F5344CB8AC3E}">
        <p14:creationId xmlns:p14="http://schemas.microsoft.com/office/powerpoint/2010/main" val="12701796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081212"/>
            <a:ext cx="8086725" cy="2695575"/>
          </a:xfrm>
          <a:prstGeom prst="rect">
            <a:avLst/>
          </a:prstGeom>
        </p:spPr>
      </p:pic>
    </p:spTree>
    <p:extLst>
      <p:ext uri="{BB962C8B-B14F-4D97-AF65-F5344CB8AC3E}">
        <p14:creationId xmlns:p14="http://schemas.microsoft.com/office/powerpoint/2010/main" val="35269206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1490662"/>
            <a:ext cx="8115300" cy="3876675"/>
          </a:xfrm>
          <a:prstGeom prst="rect">
            <a:avLst/>
          </a:prstGeom>
        </p:spPr>
      </p:pic>
    </p:spTree>
    <p:extLst>
      <p:ext uri="{BB962C8B-B14F-4D97-AF65-F5344CB8AC3E}">
        <p14:creationId xmlns:p14="http://schemas.microsoft.com/office/powerpoint/2010/main" val="16672176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2147887"/>
            <a:ext cx="8115300" cy="2562225"/>
          </a:xfrm>
          <a:prstGeom prst="rect">
            <a:avLst/>
          </a:prstGeom>
        </p:spPr>
      </p:pic>
    </p:spTree>
    <p:extLst>
      <p:ext uri="{BB962C8B-B14F-4D97-AF65-F5344CB8AC3E}">
        <p14:creationId xmlns:p14="http://schemas.microsoft.com/office/powerpoint/2010/main" val="2054813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76375"/>
            <a:ext cx="8105775" cy="3905250"/>
          </a:xfrm>
          <a:prstGeom prst="rect">
            <a:avLst/>
          </a:prstGeom>
        </p:spPr>
      </p:pic>
    </p:spTree>
    <p:extLst>
      <p:ext uri="{BB962C8B-B14F-4D97-AF65-F5344CB8AC3E}">
        <p14:creationId xmlns:p14="http://schemas.microsoft.com/office/powerpoint/2010/main" val="40786929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043112"/>
            <a:ext cx="8086725" cy="2771775"/>
          </a:xfrm>
          <a:prstGeom prst="rect">
            <a:avLst/>
          </a:prstGeom>
        </p:spPr>
      </p:pic>
    </p:spTree>
    <p:extLst>
      <p:ext uri="{BB962C8B-B14F-4D97-AF65-F5344CB8AC3E}">
        <p14:creationId xmlns:p14="http://schemas.microsoft.com/office/powerpoint/2010/main" val="159286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15422" cy="369332"/>
          </a:xfrm>
          <a:prstGeom prst="rect">
            <a:avLst/>
          </a:prstGeom>
          <a:noFill/>
        </p:spPr>
        <p:txBody>
          <a:bodyPr wrap="none" rtlCol="0">
            <a:spAutoFit/>
          </a:bodyPr>
          <a:lstStyle/>
          <a:p>
            <a:r>
              <a:rPr lang="en-US" b="1" smtClean="0">
                <a:solidFill>
                  <a:srgbClr val="002060"/>
                </a:solidFill>
              </a:rPr>
              <a:t>Identity and Access Provisioning Lifecycle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95300" y="1566862"/>
            <a:ext cx="8153400" cy="3724275"/>
          </a:xfrm>
          <a:prstGeom prst="rect">
            <a:avLst/>
          </a:prstGeom>
        </p:spPr>
      </p:pic>
    </p:spTree>
    <p:extLst>
      <p:ext uri="{BB962C8B-B14F-4D97-AF65-F5344CB8AC3E}">
        <p14:creationId xmlns:p14="http://schemas.microsoft.com/office/powerpoint/2010/main" val="22642825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1490662"/>
            <a:ext cx="8096250" cy="3876675"/>
          </a:xfrm>
          <a:prstGeom prst="rect">
            <a:avLst/>
          </a:prstGeom>
        </p:spPr>
      </p:pic>
    </p:spTree>
    <p:extLst>
      <p:ext uri="{BB962C8B-B14F-4D97-AF65-F5344CB8AC3E}">
        <p14:creationId xmlns:p14="http://schemas.microsoft.com/office/powerpoint/2010/main" val="36243789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pic>
        <p:nvPicPr>
          <p:cNvPr id="4" name="Picture 3"/>
          <p:cNvPicPr>
            <a:picLocks noChangeAspect="1"/>
          </p:cNvPicPr>
          <p:nvPr/>
        </p:nvPicPr>
        <p:blipFill>
          <a:blip r:embed="rId3"/>
          <a:stretch>
            <a:fillRect/>
          </a:stretch>
        </p:blipFill>
        <p:spPr>
          <a:xfrm>
            <a:off x="481012" y="1557337"/>
            <a:ext cx="8181975" cy="3743325"/>
          </a:xfrm>
          <a:prstGeom prst="rect">
            <a:avLst/>
          </a:prstGeom>
        </p:spPr>
      </p:pic>
    </p:spTree>
    <p:extLst>
      <p:ext uri="{BB962C8B-B14F-4D97-AF65-F5344CB8AC3E}">
        <p14:creationId xmlns:p14="http://schemas.microsoft.com/office/powerpoint/2010/main" val="8377315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t>
            </a:r>
            <a:r>
              <a:rPr lang="en-US" b="1">
                <a:solidFill>
                  <a:srgbClr val="002060"/>
                </a:solidFill>
              </a:rPr>
              <a:t>“Identity and Access Management”</a:t>
            </a:r>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“Security Assessment and Testing”</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TotalTime>
  <Words>7643</Words>
  <Application>Microsoft Office PowerPoint</Application>
  <PresentationFormat>On-screen Show (4:3)</PresentationFormat>
  <Paragraphs>719</Paragraphs>
  <Slides>92</Slides>
  <Notes>92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Calibri Light</vt:lpstr>
      <vt:lpstr>Office Theme</vt:lpstr>
      <vt:lpstr>Domain 5 – Identity and Access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(BAS)</cp:lastModifiedBy>
  <cp:revision>66</cp:revision>
  <dcterms:created xsi:type="dcterms:W3CDTF">2015-11-13T08:37:05Z</dcterms:created>
  <dcterms:modified xsi:type="dcterms:W3CDTF">2016-10-15T11:31:48Z</dcterms:modified>
</cp:coreProperties>
</file>