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124"/>
  </p:notesMasterIdLst>
  <p:sldIdLst>
    <p:sldId id="256" r:id="rId2"/>
    <p:sldId id="278" r:id="rId3"/>
    <p:sldId id="324" r:id="rId4"/>
    <p:sldId id="325" r:id="rId5"/>
    <p:sldId id="326" r:id="rId6"/>
    <p:sldId id="327" r:id="rId7"/>
    <p:sldId id="328" r:id="rId8"/>
    <p:sldId id="329" r:id="rId9"/>
    <p:sldId id="330" r:id="rId10"/>
    <p:sldId id="331" r:id="rId11"/>
    <p:sldId id="332" r:id="rId12"/>
    <p:sldId id="336" r:id="rId13"/>
    <p:sldId id="338" r:id="rId14"/>
    <p:sldId id="340" r:id="rId15"/>
    <p:sldId id="341" r:id="rId16"/>
    <p:sldId id="345" r:id="rId17"/>
    <p:sldId id="346" r:id="rId18"/>
    <p:sldId id="344" r:id="rId19"/>
    <p:sldId id="350" r:id="rId20"/>
    <p:sldId id="351" r:id="rId21"/>
    <p:sldId id="353" r:id="rId22"/>
    <p:sldId id="355" r:id="rId23"/>
    <p:sldId id="357" r:id="rId24"/>
    <p:sldId id="358" r:id="rId25"/>
    <p:sldId id="359" r:id="rId26"/>
    <p:sldId id="360" r:id="rId27"/>
    <p:sldId id="362" r:id="rId28"/>
    <p:sldId id="363" r:id="rId29"/>
    <p:sldId id="425" r:id="rId30"/>
    <p:sldId id="370" r:id="rId31"/>
    <p:sldId id="371" r:id="rId32"/>
    <p:sldId id="376" r:id="rId33"/>
    <p:sldId id="377" r:id="rId34"/>
    <p:sldId id="378" r:id="rId35"/>
    <p:sldId id="379" r:id="rId36"/>
    <p:sldId id="380" r:id="rId37"/>
    <p:sldId id="381" r:id="rId38"/>
    <p:sldId id="383" r:id="rId39"/>
    <p:sldId id="387" r:id="rId40"/>
    <p:sldId id="389" r:id="rId41"/>
    <p:sldId id="390" r:id="rId42"/>
    <p:sldId id="391" r:id="rId43"/>
    <p:sldId id="393" r:id="rId44"/>
    <p:sldId id="394" r:id="rId45"/>
    <p:sldId id="395" r:id="rId46"/>
    <p:sldId id="396" r:id="rId47"/>
    <p:sldId id="397" r:id="rId48"/>
    <p:sldId id="398" r:id="rId49"/>
    <p:sldId id="401" r:id="rId50"/>
    <p:sldId id="427" r:id="rId51"/>
    <p:sldId id="428" r:id="rId52"/>
    <p:sldId id="403" r:id="rId53"/>
    <p:sldId id="404" r:id="rId54"/>
    <p:sldId id="429" r:id="rId55"/>
    <p:sldId id="405" r:id="rId56"/>
    <p:sldId id="406" r:id="rId57"/>
    <p:sldId id="408" r:id="rId58"/>
    <p:sldId id="409" r:id="rId59"/>
    <p:sldId id="410" r:id="rId60"/>
    <p:sldId id="412" r:id="rId61"/>
    <p:sldId id="413" r:id="rId62"/>
    <p:sldId id="414" r:id="rId63"/>
    <p:sldId id="415" r:id="rId64"/>
    <p:sldId id="418" r:id="rId65"/>
    <p:sldId id="419" r:id="rId66"/>
    <p:sldId id="420" r:id="rId67"/>
    <p:sldId id="421" r:id="rId68"/>
    <p:sldId id="422" r:id="rId69"/>
    <p:sldId id="423" r:id="rId70"/>
    <p:sldId id="424" r:id="rId71"/>
    <p:sldId id="431" r:id="rId72"/>
    <p:sldId id="432" r:id="rId73"/>
    <p:sldId id="433" r:id="rId74"/>
    <p:sldId id="434" r:id="rId75"/>
    <p:sldId id="435" r:id="rId76"/>
    <p:sldId id="436" r:id="rId77"/>
    <p:sldId id="437" r:id="rId78"/>
    <p:sldId id="438" r:id="rId79"/>
    <p:sldId id="439" r:id="rId80"/>
    <p:sldId id="440" r:id="rId81"/>
    <p:sldId id="441" r:id="rId82"/>
    <p:sldId id="442" r:id="rId83"/>
    <p:sldId id="443" r:id="rId84"/>
    <p:sldId id="444" r:id="rId85"/>
    <p:sldId id="445" r:id="rId86"/>
    <p:sldId id="446" r:id="rId87"/>
    <p:sldId id="447" r:id="rId88"/>
    <p:sldId id="448" r:id="rId89"/>
    <p:sldId id="449" r:id="rId90"/>
    <p:sldId id="450" r:id="rId91"/>
    <p:sldId id="451" r:id="rId92"/>
    <p:sldId id="452" r:id="rId93"/>
    <p:sldId id="453" r:id="rId94"/>
    <p:sldId id="454" r:id="rId95"/>
    <p:sldId id="455" r:id="rId96"/>
    <p:sldId id="456" r:id="rId97"/>
    <p:sldId id="457" r:id="rId98"/>
    <p:sldId id="458" r:id="rId99"/>
    <p:sldId id="459" r:id="rId100"/>
    <p:sldId id="460" r:id="rId101"/>
    <p:sldId id="461" r:id="rId102"/>
    <p:sldId id="462" r:id="rId103"/>
    <p:sldId id="463" r:id="rId104"/>
    <p:sldId id="464" r:id="rId105"/>
    <p:sldId id="465" r:id="rId106"/>
    <p:sldId id="466" r:id="rId107"/>
    <p:sldId id="467" r:id="rId108"/>
    <p:sldId id="468" r:id="rId109"/>
    <p:sldId id="469" r:id="rId110"/>
    <p:sldId id="470" r:id="rId111"/>
    <p:sldId id="471" r:id="rId112"/>
    <p:sldId id="472" r:id="rId113"/>
    <p:sldId id="473" r:id="rId114"/>
    <p:sldId id="474" r:id="rId115"/>
    <p:sldId id="475" r:id="rId116"/>
    <p:sldId id="476" r:id="rId117"/>
    <p:sldId id="477" r:id="rId118"/>
    <p:sldId id="478" r:id="rId119"/>
    <p:sldId id="479" r:id="rId120"/>
    <p:sldId id="480" r:id="rId121"/>
    <p:sldId id="481" r:id="rId122"/>
    <p:sldId id="430" r:id="rId1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9536" autoAdjust="0"/>
  </p:normalViewPr>
  <p:slideViewPr>
    <p:cSldViewPr snapToGrid="0">
      <p:cViewPr varScale="1">
        <p:scale>
          <a:sx n="68" d="100"/>
          <a:sy n="68" d="100"/>
        </p:scale>
        <p:origin x="1248"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11481799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100</a:t>
            </a:fld>
            <a:endParaRPr lang="en-US"/>
          </a:p>
        </p:txBody>
      </p:sp>
    </p:spTree>
    <p:extLst>
      <p:ext uri="{BB962C8B-B14F-4D97-AF65-F5344CB8AC3E}">
        <p14:creationId xmlns:p14="http://schemas.microsoft.com/office/powerpoint/2010/main" val="15112431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101</a:t>
            </a:fld>
            <a:endParaRPr lang="en-US"/>
          </a:p>
        </p:txBody>
      </p:sp>
    </p:spTree>
    <p:extLst>
      <p:ext uri="{BB962C8B-B14F-4D97-AF65-F5344CB8AC3E}">
        <p14:creationId xmlns:p14="http://schemas.microsoft.com/office/powerpoint/2010/main" val="34924031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102</a:t>
            </a:fld>
            <a:endParaRPr lang="en-US"/>
          </a:p>
        </p:txBody>
      </p:sp>
    </p:spTree>
    <p:extLst>
      <p:ext uri="{BB962C8B-B14F-4D97-AF65-F5344CB8AC3E}">
        <p14:creationId xmlns:p14="http://schemas.microsoft.com/office/powerpoint/2010/main" val="32451541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103</a:t>
            </a:fld>
            <a:endParaRPr lang="en-US"/>
          </a:p>
        </p:txBody>
      </p:sp>
    </p:spTree>
    <p:extLst>
      <p:ext uri="{BB962C8B-B14F-4D97-AF65-F5344CB8AC3E}">
        <p14:creationId xmlns:p14="http://schemas.microsoft.com/office/powerpoint/2010/main" val="33016451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104</a:t>
            </a:fld>
            <a:endParaRPr lang="en-US"/>
          </a:p>
        </p:txBody>
      </p:sp>
    </p:spTree>
    <p:extLst>
      <p:ext uri="{BB962C8B-B14F-4D97-AF65-F5344CB8AC3E}">
        <p14:creationId xmlns:p14="http://schemas.microsoft.com/office/powerpoint/2010/main" val="37277962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105</a:t>
            </a:fld>
            <a:endParaRPr lang="en-US"/>
          </a:p>
        </p:txBody>
      </p:sp>
    </p:spTree>
    <p:extLst>
      <p:ext uri="{BB962C8B-B14F-4D97-AF65-F5344CB8AC3E}">
        <p14:creationId xmlns:p14="http://schemas.microsoft.com/office/powerpoint/2010/main" val="117917471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106</a:t>
            </a:fld>
            <a:endParaRPr lang="en-US"/>
          </a:p>
        </p:txBody>
      </p:sp>
    </p:spTree>
    <p:extLst>
      <p:ext uri="{BB962C8B-B14F-4D97-AF65-F5344CB8AC3E}">
        <p14:creationId xmlns:p14="http://schemas.microsoft.com/office/powerpoint/2010/main" val="413976539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107</a:t>
            </a:fld>
            <a:endParaRPr lang="en-US"/>
          </a:p>
        </p:txBody>
      </p:sp>
    </p:spTree>
    <p:extLst>
      <p:ext uri="{BB962C8B-B14F-4D97-AF65-F5344CB8AC3E}">
        <p14:creationId xmlns:p14="http://schemas.microsoft.com/office/powerpoint/2010/main" val="30944145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108</a:t>
            </a:fld>
            <a:endParaRPr lang="en-US"/>
          </a:p>
        </p:txBody>
      </p:sp>
    </p:spTree>
    <p:extLst>
      <p:ext uri="{BB962C8B-B14F-4D97-AF65-F5344CB8AC3E}">
        <p14:creationId xmlns:p14="http://schemas.microsoft.com/office/powerpoint/2010/main" val="23923176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109</a:t>
            </a:fld>
            <a:endParaRPr lang="en-US"/>
          </a:p>
        </p:txBody>
      </p:sp>
    </p:spTree>
    <p:extLst>
      <p:ext uri="{BB962C8B-B14F-4D97-AF65-F5344CB8AC3E}">
        <p14:creationId xmlns:p14="http://schemas.microsoft.com/office/powerpoint/2010/main" val="199031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15542686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110</a:t>
            </a:fld>
            <a:endParaRPr lang="en-US"/>
          </a:p>
        </p:txBody>
      </p:sp>
    </p:spTree>
    <p:extLst>
      <p:ext uri="{BB962C8B-B14F-4D97-AF65-F5344CB8AC3E}">
        <p14:creationId xmlns:p14="http://schemas.microsoft.com/office/powerpoint/2010/main" val="30125902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111</a:t>
            </a:fld>
            <a:endParaRPr lang="en-US"/>
          </a:p>
        </p:txBody>
      </p:sp>
    </p:spTree>
    <p:extLst>
      <p:ext uri="{BB962C8B-B14F-4D97-AF65-F5344CB8AC3E}">
        <p14:creationId xmlns:p14="http://schemas.microsoft.com/office/powerpoint/2010/main" val="38810301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112</a:t>
            </a:fld>
            <a:endParaRPr lang="en-US"/>
          </a:p>
        </p:txBody>
      </p:sp>
    </p:spTree>
    <p:extLst>
      <p:ext uri="{BB962C8B-B14F-4D97-AF65-F5344CB8AC3E}">
        <p14:creationId xmlns:p14="http://schemas.microsoft.com/office/powerpoint/2010/main" val="7791059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113</a:t>
            </a:fld>
            <a:endParaRPr lang="en-US"/>
          </a:p>
        </p:txBody>
      </p:sp>
    </p:spTree>
    <p:extLst>
      <p:ext uri="{BB962C8B-B14F-4D97-AF65-F5344CB8AC3E}">
        <p14:creationId xmlns:p14="http://schemas.microsoft.com/office/powerpoint/2010/main" val="18459162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114</a:t>
            </a:fld>
            <a:endParaRPr lang="en-US"/>
          </a:p>
        </p:txBody>
      </p:sp>
    </p:spTree>
    <p:extLst>
      <p:ext uri="{BB962C8B-B14F-4D97-AF65-F5344CB8AC3E}">
        <p14:creationId xmlns:p14="http://schemas.microsoft.com/office/powerpoint/2010/main" val="195749596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115</a:t>
            </a:fld>
            <a:endParaRPr lang="en-US"/>
          </a:p>
        </p:txBody>
      </p:sp>
    </p:spTree>
    <p:extLst>
      <p:ext uri="{BB962C8B-B14F-4D97-AF65-F5344CB8AC3E}">
        <p14:creationId xmlns:p14="http://schemas.microsoft.com/office/powerpoint/2010/main" val="21723240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116</a:t>
            </a:fld>
            <a:endParaRPr lang="en-US"/>
          </a:p>
        </p:txBody>
      </p:sp>
    </p:spTree>
    <p:extLst>
      <p:ext uri="{BB962C8B-B14F-4D97-AF65-F5344CB8AC3E}">
        <p14:creationId xmlns:p14="http://schemas.microsoft.com/office/powerpoint/2010/main" val="204531772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117</a:t>
            </a:fld>
            <a:endParaRPr lang="en-US"/>
          </a:p>
        </p:txBody>
      </p:sp>
    </p:spTree>
    <p:extLst>
      <p:ext uri="{BB962C8B-B14F-4D97-AF65-F5344CB8AC3E}">
        <p14:creationId xmlns:p14="http://schemas.microsoft.com/office/powerpoint/2010/main" val="34690643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118</a:t>
            </a:fld>
            <a:endParaRPr lang="en-US"/>
          </a:p>
        </p:txBody>
      </p:sp>
    </p:spTree>
    <p:extLst>
      <p:ext uri="{BB962C8B-B14F-4D97-AF65-F5344CB8AC3E}">
        <p14:creationId xmlns:p14="http://schemas.microsoft.com/office/powerpoint/2010/main" val="67486493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119</a:t>
            </a:fld>
            <a:endParaRPr lang="en-US"/>
          </a:p>
        </p:txBody>
      </p:sp>
    </p:spTree>
    <p:extLst>
      <p:ext uri="{BB962C8B-B14F-4D97-AF65-F5344CB8AC3E}">
        <p14:creationId xmlns:p14="http://schemas.microsoft.com/office/powerpoint/2010/main" val="208315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28816135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120</a:t>
            </a:fld>
            <a:endParaRPr lang="en-US"/>
          </a:p>
        </p:txBody>
      </p:sp>
    </p:spTree>
    <p:extLst>
      <p:ext uri="{BB962C8B-B14F-4D97-AF65-F5344CB8AC3E}">
        <p14:creationId xmlns:p14="http://schemas.microsoft.com/office/powerpoint/2010/main" val="17206350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121</a:t>
            </a:fld>
            <a:endParaRPr lang="en-US"/>
          </a:p>
        </p:txBody>
      </p:sp>
    </p:spTree>
    <p:extLst>
      <p:ext uri="{BB962C8B-B14F-4D97-AF65-F5344CB8AC3E}">
        <p14:creationId xmlns:p14="http://schemas.microsoft.com/office/powerpoint/2010/main" val="20034770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122</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8446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243959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1840178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2622421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114556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3543450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258917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776739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4253196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492958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223014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311306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1412391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221047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212607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3985714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212823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892687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2820844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3125309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532652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2633681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568250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377221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475860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3804097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2071670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395379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377663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1180254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2632753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2899576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40384246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243818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3554639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33736784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1898521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39126349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135063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239456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44109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35077021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1768752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27524600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1431724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1510906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2763121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2149720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2060494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1087119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396854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7284564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3860590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3708915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24124694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42728217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32368144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212803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4085081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2439815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10862609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60394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1232290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665890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27119298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37360843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34317806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2412962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11560234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8441337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30787878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4140808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31154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35567501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1762740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39388626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10767492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15459640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7724287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2191278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30813193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7568518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17299404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351304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73364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34312563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3249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92</a:t>
            </a:fld>
            <a:endParaRPr lang="en-US"/>
          </a:p>
        </p:txBody>
      </p:sp>
    </p:spTree>
    <p:extLst>
      <p:ext uri="{BB962C8B-B14F-4D97-AF65-F5344CB8AC3E}">
        <p14:creationId xmlns:p14="http://schemas.microsoft.com/office/powerpoint/2010/main" val="3727216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93</a:t>
            </a:fld>
            <a:endParaRPr lang="en-US"/>
          </a:p>
        </p:txBody>
      </p:sp>
    </p:spTree>
    <p:extLst>
      <p:ext uri="{BB962C8B-B14F-4D97-AF65-F5344CB8AC3E}">
        <p14:creationId xmlns:p14="http://schemas.microsoft.com/office/powerpoint/2010/main" val="29013763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94</a:t>
            </a:fld>
            <a:endParaRPr lang="en-US"/>
          </a:p>
        </p:txBody>
      </p:sp>
    </p:spTree>
    <p:extLst>
      <p:ext uri="{BB962C8B-B14F-4D97-AF65-F5344CB8AC3E}">
        <p14:creationId xmlns:p14="http://schemas.microsoft.com/office/powerpoint/2010/main" val="22486667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95</a:t>
            </a:fld>
            <a:endParaRPr lang="en-US"/>
          </a:p>
        </p:txBody>
      </p:sp>
    </p:spTree>
    <p:extLst>
      <p:ext uri="{BB962C8B-B14F-4D97-AF65-F5344CB8AC3E}">
        <p14:creationId xmlns:p14="http://schemas.microsoft.com/office/powerpoint/2010/main" val="24092500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96</a:t>
            </a:fld>
            <a:endParaRPr lang="en-US"/>
          </a:p>
        </p:txBody>
      </p:sp>
    </p:spTree>
    <p:extLst>
      <p:ext uri="{BB962C8B-B14F-4D97-AF65-F5344CB8AC3E}">
        <p14:creationId xmlns:p14="http://schemas.microsoft.com/office/powerpoint/2010/main" val="39921484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97</a:t>
            </a:fld>
            <a:endParaRPr lang="en-US"/>
          </a:p>
        </p:txBody>
      </p:sp>
    </p:spTree>
    <p:extLst>
      <p:ext uri="{BB962C8B-B14F-4D97-AF65-F5344CB8AC3E}">
        <p14:creationId xmlns:p14="http://schemas.microsoft.com/office/powerpoint/2010/main" val="7736416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98</a:t>
            </a:fld>
            <a:endParaRPr lang="en-US"/>
          </a:p>
        </p:txBody>
      </p:sp>
    </p:spTree>
    <p:extLst>
      <p:ext uri="{BB962C8B-B14F-4D97-AF65-F5344CB8AC3E}">
        <p14:creationId xmlns:p14="http://schemas.microsoft.com/office/powerpoint/2010/main" val="10933824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99</a:t>
            </a:fld>
            <a:endParaRPr lang="en-US"/>
          </a:p>
        </p:txBody>
      </p:sp>
    </p:spTree>
    <p:extLst>
      <p:ext uri="{BB962C8B-B14F-4D97-AF65-F5344CB8AC3E}">
        <p14:creationId xmlns:p14="http://schemas.microsoft.com/office/powerpoint/2010/main" val="63267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087418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648425" cy="1554480"/>
          </a:xfrm>
        </p:spPr>
        <p:txBody>
          <a:bodyPr/>
          <a:lstStyle/>
          <a:p>
            <a:r>
              <a:rPr lang="en-US" b="1" smtClean="0">
                <a:solidFill>
                  <a:srgbClr val="002060"/>
                </a:solidFill>
              </a:rPr>
              <a:t>Domain 1 – Security and Risk Management</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5943230" cy="369332"/>
          </a:xfrm>
          <a:prstGeom prst="rect">
            <a:avLst/>
          </a:prstGeom>
          <a:noFill/>
        </p:spPr>
        <p:txBody>
          <a:bodyPr wrap="none" rtlCol="0">
            <a:spAutoFit/>
          </a:bodyPr>
          <a:lstStyle/>
          <a:p>
            <a:r>
              <a:rPr lang="en-US" b="1" smtClean="0">
                <a:solidFill>
                  <a:srgbClr val="002060"/>
                </a:solidFill>
              </a:rPr>
              <a:t>IT Security and Organizational Goals, Mission and 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09809" y="823912"/>
            <a:ext cx="6705600" cy="2981325"/>
          </a:xfrm>
          <a:prstGeom prst="rect">
            <a:avLst/>
          </a:prstGeom>
        </p:spPr>
      </p:pic>
    </p:spTree>
    <p:extLst>
      <p:ext uri="{BB962C8B-B14F-4D97-AF65-F5344CB8AC3E}">
        <p14:creationId xmlns:p14="http://schemas.microsoft.com/office/powerpoint/2010/main" val="37731515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6205" y="1013409"/>
            <a:ext cx="6867525" cy="3267075"/>
          </a:xfrm>
          <a:prstGeom prst="rect">
            <a:avLst/>
          </a:prstGeom>
        </p:spPr>
      </p:pic>
    </p:spTree>
    <p:extLst>
      <p:ext uri="{BB962C8B-B14F-4D97-AF65-F5344CB8AC3E}">
        <p14:creationId xmlns:p14="http://schemas.microsoft.com/office/powerpoint/2010/main" val="9122558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4240" y="1114174"/>
            <a:ext cx="6819900" cy="2295525"/>
          </a:xfrm>
          <a:prstGeom prst="rect">
            <a:avLst/>
          </a:prstGeom>
        </p:spPr>
      </p:pic>
    </p:spTree>
    <p:extLst>
      <p:ext uri="{BB962C8B-B14F-4D97-AF65-F5344CB8AC3E}">
        <p14:creationId xmlns:p14="http://schemas.microsoft.com/office/powerpoint/2010/main" val="10330355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4873" y="910389"/>
            <a:ext cx="6858000" cy="3352800"/>
          </a:xfrm>
          <a:prstGeom prst="rect">
            <a:avLst/>
          </a:prstGeom>
        </p:spPr>
      </p:pic>
    </p:spTree>
    <p:extLst>
      <p:ext uri="{BB962C8B-B14F-4D97-AF65-F5344CB8AC3E}">
        <p14:creationId xmlns:p14="http://schemas.microsoft.com/office/powerpoint/2010/main" val="39921136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1034" y="1234741"/>
            <a:ext cx="6829425" cy="2343150"/>
          </a:xfrm>
          <a:prstGeom prst="rect">
            <a:avLst/>
          </a:prstGeom>
        </p:spPr>
      </p:pic>
    </p:spTree>
    <p:extLst>
      <p:ext uri="{BB962C8B-B14F-4D97-AF65-F5344CB8AC3E}">
        <p14:creationId xmlns:p14="http://schemas.microsoft.com/office/powerpoint/2010/main" val="38389113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3857" y="1184358"/>
            <a:ext cx="6848475" cy="3286125"/>
          </a:xfrm>
          <a:prstGeom prst="rect">
            <a:avLst/>
          </a:prstGeom>
        </p:spPr>
      </p:pic>
    </p:spTree>
    <p:extLst>
      <p:ext uri="{BB962C8B-B14F-4D97-AF65-F5344CB8AC3E}">
        <p14:creationId xmlns:p14="http://schemas.microsoft.com/office/powerpoint/2010/main" val="3028608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525" y="1239503"/>
            <a:ext cx="6838950" cy="2333625"/>
          </a:xfrm>
          <a:prstGeom prst="rect">
            <a:avLst/>
          </a:prstGeom>
        </p:spPr>
      </p:pic>
    </p:spTree>
    <p:extLst>
      <p:ext uri="{BB962C8B-B14F-4D97-AF65-F5344CB8AC3E}">
        <p14:creationId xmlns:p14="http://schemas.microsoft.com/office/powerpoint/2010/main" val="36774880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2209" y="1037472"/>
            <a:ext cx="6838950" cy="3267075"/>
          </a:xfrm>
          <a:prstGeom prst="rect">
            <a:avLst/>
          </a:prstGeom>
        </p:spPr>
      </p:pic>
    </p:spTree>
    <p:extLst>
      <p:ext uri="{BB962C8B-B14F-4D97-AF65-F5344CB8AC3E}">
        <p14:creationId xmlns:p14="http://schemas.microsoft.com/office/powerpoint/2010/main" val="215747000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7287" y="1207418"/>
            <a:ext cx="6829425" cy="2181225"/>
          </a:xfrm>
          <a:prstGeom prst="rect">
            <a:avLst/>
          </a:prstGeom>
        </p:spPr>
      </p:pic>
    </p:spTree>
    <p:extLst>
      <p:ext uri="{BB962C8B-B14F-4D97-AF65-F5344CB8AC3E}">
        <p14:creationId xmlns:p14="http://schemas.microsoft.com/office/powerpoint/2010/main" val="27151352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250" y="1153026"/>
            <a:ext cx="6905625" cy="3276600"/>
          </a:xfrm>
          <a:prstGeom prst="rect">
            <a:avLst/>
          </a:prstGeom>
        </p:spPr>
      </p:pic>
    </p:spTree>
    <p:extLst>
      <p:ext uri="{BB962C8B-B14F-4D97-AF65-F5344CB8AC3E}">
        <p14:creationId xmlns:p14="http://schemas.microsoft.com/office/powerpoint/2010/main" val="13453715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9478" y="1155783"/>
            <a:ext cx="6848475" cy="2428875"/>
          </a:xfrm>
          <a:prstGeom prst="rect">
            <a:avLst/>
          </a:prstGeom>
        </p:spPr>
      </p:pic>
    </p:spTree>
    <p:extLst>
      <p:ext uri="{BB962C8B-B14F-4D97-AF65-F5344CB8AC3E}">
        <p14:creationId xmlns:p14="http://schemas.microsoft.com/office/powerpoint/2010/main" val="26607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039102" cy="369332"/>
          </a:xfrm>
          <a:prstGeom prst="rect">
            <a:avLst/>
          </a:prstGeom>
          <a:noFill/>
        </p:spPr>
        <p:txBody>
          <a:bodyPr wrap="none" rtlCol="0">
            <a:spAutoFit/>
          </a:bodyPr>
          <a:lstStyle/>
          <a:p>
            <a:r>
              <a:rPr lang="en-US" b="1" smtClean="0">
                <a:solidFill>
                  <a:srgbClr val="002060"/>
                </a:solidFill>
              </a:rPr>
              <a:t>Goals, Mission and Objectives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28750" y="852487"/>
            <a:ext cx="6076950" cy="2657475"/>
          </a:xfrm>
          <a:prstGeom prst="rect">
            <a:avLst/>
          </a:prstGeom>
        </p:spPr>
      </p:pic>
    </p:spTree>
    <p:extLst>
      <p:ext uri="{BB962C8B-B14F-4D97-AF65-F5344CB8AC3E}">
        <p14:creationId xmlns:p14="http://schemas.microsoft.com/office/powerpoint/2010/main" val="6708723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1218" y="1112420"/>
            <a:ext cx="6905625" cy="3333750"/>
          </a:xfrm>
          <a:prstGeom prst="rect">
            <a:avLst/>
          </a:prstGeom>
        </p:spPr>
      </p:pic>
    </p:spTree>
    <p:extLst>
      <p:ext uri="{BB962C8B-B14F-4D97-AF65-F5344CB8AC3E}">
        <p14:creationId xmlns:p14="http://schemas.microsoft.com/office/powerpoint/2010/main" val="11790928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8779" y="1379370"/>
            <a:ext cx="6858000" cy="2390775"/>
          </a:xfrm>
          <a:prstGeom prst="rect">
            <a:avLst/>
          </a:prstGeom>
        </p:spPr>
      </p:pic>
    </p:spTree>
    <p:extLst>
      <p:ext uri="{BB962C8B-B14F-4D97-AF65-F5344CB8AC3E}">
        <p14:creationId xmlns:p14="http://schemas.microsoft.com/office/powerpoint/2010/main" val="7629746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4108" y="1150520"/>
            <a:ext cx="6896100" cy="3257550"/>
          </a:xfrm>
          <a:prstGeom prst="rect">
            <a:avLst/>
          </a:prstGeom>
        </p:spPr>
      </p:pic>
    </p:spTree>
    <p:extLst>
      <p:ext uri="{BB962C8B-B14F-4D97-AF65-F5344CB8AC3E}">
        <p14:creationId xmlns:p14="http://schemas.microsoft.com/office/powerpoint/2010/main" val="20697735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0018" y="1379621"/>
            <a:ext cx="6819900" cy="2438400"/>
          </a:xfrm>
          <a:prstGeom prst="rect">
            <a:avLst/>
          </a:prstGeom>
        </p:spPr>
      </p:pic>
    </p:spTree>
    <p:extLst>
      <p:ext uri="{BB962C8B-B14F-4D97-AF65-F5344CB8AC3E}">
        <p14:creationId xmlns:p14="http://schemas.microsoft.com/office/powerpoint/2010/main" val="11257907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1919" y="1097882"/>
            <a:ext cx="6896100" cy="3314700"/>
          </a:xfrm>
          <a:prstGeom prst="rect">
            <a:avLst/>
          </a:prstGeom>
        </p:spPr>
      </p:pic>
    </p:spTree>
    <p:extLst>
      <p:ext uri="{BB962C8B-B14F-4D97-AF65-F5344CB8AC3E}">
        <p14:creationId xmlns:p14="http://schemas.microsoft.com/office/powerpoint/2010/main" val="1320630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461" y="1182103"/>
            <a:ext cx="6838950" cy="2400300"/>
          </a:xfrm>
          <a:prstGeom prst="rect">
            <a:avLst/>
          </a:prstGeom>
        </p:spPr>
      </p:pic>
    </p:spTree>
    <p:extLst>
      <p:ext uri="{BB962C8B-B14F-4D97-AF65-F5344CB8AC3E}">
        <p14:creationId xmlns:p14="http://schemas.microsoft.com/office/powerpoint/2010/main" val="14552049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1219" y="1109662"/>
            <a:ext cx="6905625" cy="3267075"/>
          </a:xfrm>
          <a:prstGeom prst="rect">
            <a:avLst/>
          </a:prstGeom>
        </p:spPr>
      </p:pic>
    </p:spTree>
    <p:extLst>
      <p:ext uri="{BB962C8B-B14F-4D97-AF65-F5344CB8AC3E}">
        <p14:creationId xmlns:p14="http://schemas.microsoft.com/office/powerpoint/2010/main" val="2348730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4305" y="1096880"/>
            <a:ext cx="6791325" cy="2209800"/>
          </a:xfrm>
          <a:prstGeom prst="rect">
            <a:avLst/>
          </a:prstGeom>
        </p:spPr>
      </p:pic>
    </p:spTree>
    <p:extLst>
      <p:ext uri="{BB962C8B-B14F-4D97-AF65-F5344CB8AC3E}">
        <p14:creationId xmlns:p14="http://schemas.microsoft.com/office/powerpoint/2010/main" val="34725192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9504" y="1085850"/>
            <a:ext cx="6924675" cy="3314700"/>
          </a:xfrm>
          <a:prstGeom prst="rect">
            <a:avLst/>
          </a:prstGeom>
        </p:spPr>
      </p:pic>
    </p:spTree>
    <p:extLst>
      <p:ext uri="{BB962C8B-B14F-4D97-AF65-F5344CB8AC3E}">
        <p14:creationId xmlns:p14="http://schemas.microsoft.com/office/powerpoint/2010/main" val="287058284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525" y="1250282"/>
            <a:ext cx="6838950" cy="2552700"/>
          </a:xfrm>
          <a:prstGeom prst="rect">
            <a:avLst/>
          </a:prstGeom>
        </p:spPr>
      </p:pic>
    </p:spTree>
    <p:extLst>
      <p:ext uri="{BB962C8B-B14F-4D97-AF65-F5344CB8AC3E}">
        <p14:creationId xmlns:p14="http://schemas.microsoft.com/office/powerpoint/2010/main" val="4060184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995785" cy="369332"/>
          </a:xfrm>
          <a:prstGeom prst="rect">
            <a:avLst/>
          </a:prstGeom>
          <a:noFill/>
        </p:spPr>
        <p:txBody>
          <a:bodyPr wrap="none" rtlCol="0">
            <a:spAutoFit/>
          </a:bodyPr>
          <a:lstStyle/>
          <a:p>
            <a:r>
              <a:rPr lang="en-US" b="1" smtClean="0">
                <a:solidFill>
                  <a:srgbClr val="002060"/>
                </a:solidFill>
              </a:rPr>
              <a:t>Auditing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481137" y="1066800"/>
            <a:ext cx="4829175" cy="2019300"/>
          </a:xfrm>
          <a:prstGeom prst="rect">
            <a:avLst/>
          </a:prstGeom>
        </p:spPr>
      </p:pic>
    </p:spTree>
    <p:extLst>
      <p:ext uri="{BB962C8B-B14F-4D97-AF65-F5344CB8AC3E}">
        <p14:creationId xmlns:p14="http://schemas.microsoft.com/office/powerpoint/2010/main" val="19854668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2300" y="1169820"/>
            <a:ext cx="6867525" cy="3267075"/>
          </a:xfrm>
          <a:prstGeom prst="rect">
            <a:avLst/>
          </a:prstGeom>
        </p:spPr>
      </p:pic>
    </p:spTree>
    <p:extLst>
      <p:ext uri="{BB962C8B-B14F-4D97-AF65-F5344CB8AC3E}">
        <p14:creationId xmlns:p14="http://schemas.microsoft.com/office/powerpoint/2010/main" val="5103924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6943" y="1037222"/>
            <a:ext cx="6734175" cy="3219450"/>
          </a:xfrm>
          <a:prstGeom prst="rect">
            <a:avLst/>
          </a:prstGeom>
        </p:spPr>
      </p:pic>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spTree>
    <p:extLst>
      <p:ext uri="{BB962C8B-B14F-4D97-AF65-F5344CB8AC3E}">
        <p14:creationId xmlns:p14="http://schemas.microsoft.com/office/powerpoint/2010/main" val="36258394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“Security and Risk Management”</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“Asset Security”</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827762" cy="369332"/>
          </a:xfrm>
          <a:prstGeom prst="rect">
            <a:avLst/>
          </a:prstGeom>
          <a:noFill/>
        </p:spPr>
        <p:txBody>
          <a:bodyPr wrap="none" rtlCol="0">
            <a:spAutoFit/>
          </a:bodyPr>
          <a:lstStyle/>
          <a:p>
            <a:r>
              <a:rPr lang="en-US" b="1" smtClean="0">
                <a:solidFill>
                  <a:srgbClr val="002060"/>
                </a:solidFill>
              </a:rPr>
              <a:t>Due Care and Due Diligence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23937" y="733425"/>
            <a:ext cx="6677025" cy="1962150"/>
          </a:xfrm>
          <a:prstGeom prst="rect">
            <a:avLst/>
          </a:prstGeom>
        </p:spPr>
      </p:pic>
      <p:pic>
        <p:nvPicPr>
          <p:cNvPr id="3" name="Picture 2"/>
          <p:cNvPicPr>
            <a:picLocks noChangeAspect="1"/>
          </p:cNvPicPr>
          <p:nvPr/>
        </p:nvPicPr>
        <p:blipFill>
          <a:blip r:embed="rId4"/>
          <a:stretch>
            <a:fillRect/>
          </a:stretch>
        </p:blipFill>
        <p:spPr>
          <a:xfrm>
            <a:off x="1023937" y="3143250"/>
            <a:ext cx="6219825" cy="1200150"/>
          </a:xfrm>
          <a:prstGeom prst="rect">
            <a:avLst/>
          </a:prstGeom>
        </p:spPr>
      </p:pic>
    </p:spTree>
    <p:extLst>
      <p:ext uri="{BB962C8B-B14F-4D97-AF65-F5344CB8AC3E}">
        <p14:creationId xmlns:p14="http://schemas.microsoft.com/office/powerpoint/2010/main" val="3890396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163558" cy="369332"/>
          </a:xfrm>
          <a:prstGeom prst="rect">
            <a:avLst/>
          </a:prstGeom>
          <a:noFill/>
        </p:spPr>
        <p:txBody>
          <a:bodyPr wrap="none" rtlCol="0">
            <a:spAutoFit/>
          </a:bodyPr>
          <a:lstStyle/>
          <a:p>
            <a:r>
              <a:rPr lang="en-US" b="1" smtClean="0">
                <a:solidFill>
                  <a:srgbClr val="002060"/>
                </a:solidFill>
              </a:rPr>
              <a:t>Service Level Agreements (SLA)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76325" y="1000125"/>
            <a:ext cx="6705600" cy="2152650"/>
          </a:xfrm>
          <a:prstGeom prst="rect">
            <a:avLst/>
          </a:prstGeom>
        </p:spPr>
      </p:pic>
    </p:spTree>
    <p:extLst>
      <p:ext uri="{BB962C8B-B14F-4D97-AF65-F5344CB8AC3E}">
        <p14:creationId xmlns:p14="http://schemas.microsoft.com/office/powerpoint/2010/main" val="350471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439852" cy="369332"/>
          </a:xfrm>
          <a:prstGeom prst="rect">
            <a:avLst/>
          </a:prstGeom>
          <a:noFill/>
        </p:spPr>
        <p:txBody>
          <a:bodyPr wrap="none" rtlCol="0">
            <a:spAutoFit/>
          </a:bodyPr>
          <a:lstStyle/>
          <a:p>
            <a:r>
              <a:rPr lang="en-US" b="1" smtClean="0">
                <a:solidFill>
                  <a:srgbClr val="002060"/>
                </a:solidFill>
              </a:rPr>
              <a:t>Managing Third Party Governance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90650" y="957262"/>
            <a:ext cx="5905500" cy="2867025"/>
          </a:xfrm>
          <a:prstGeom prst="rect">
            <a:avLst/>
          </a:prstGeom>
        </p:spPr>
      </p:pic>
    </p:spTree>
    <p:extLst>
      <p:ext uri="{BB962C8B-B14F-4D97-AF65-F5344CB8AC3E}">
        <p14:creationId xmlns:p14="http://schemas.microsoft.com/office/powerpoint/2010/main" val="427750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723036" cy="369332"/>
          </a:xfrm>
          <a:prstGeom prst="rect">
            <a:avLst/>
          </a:prstGeom>
          <a:noFill/>
        </p:spPr>
        <p:txBody>
          <a:bodyPr wrap="none" rtlCol="0">
            <a:spAutoFit/>
          </a:bodyPr>
          <a:lstStyle/>
          <a:p>
            <a:r>
              <a:rPr lang="en-US" b="1" smtClean="0">
                <a:solidFill>
                  <a:srgbClr val="002060"/>
                </a:solidFill>
              </a:rPr>
              <a:t>Security Policies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76312" y="1143000"/>
            <a:ext cx="6772275" cy="2609850"/>
          </a:xfrm>
          <a:prstGeom prst="rect">
            <a:avLst/>
          </a:prstGeom>
        </p:spPr>
      </p:pic>
    </p:spTree>
    <p:extLst>
      <p:ext uri="{BB962C8B-B14F-4D97-AF65-F5344CB8AC3E}">
        <p14:creationId xmlns:p14="http://schemas.microsoft.com/office/powerpoint/2010/main" val="2420880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571794" cy="369332"/>
          </a:xfrm>
          <a:prstGeom prst="rect">
            <a:avLst/>
          </a:prstGeom>
          <a:noFill/>
        </p:spPr>
        <p:txBody>
          <a:bodyPr wrap="none" rtlCol="0">
            <a:spAutoFit/>
          </a:bodyPr>
          <a:lstStyle/>
          <a:p>
            <a:r>
              <a:rPr lang="en-US" b="1" smtClean="0">
                <a:solidFill>
                  <a:srgbClr val="002060"/>
                </a:solidFill>
              </a:rPr>
              <a:t>Types of Security Policies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76325" y="1195387"/>
            <a:ext cx="6686550" cy="3114675"/>
          </a:xfrm>
          <a:prstGeom prst="rect">
            <a:avLst/>
          </a:prstGeom>
        </p:spPr>
      </p:pic>
    </p:spTree>
    <p:extLst>
      <p:ext uri="{BB962C8B-B14F-4D97-AF65-F5344CB8AC3E}">
        <p14:creationId xmlns:p14="http://schemas.microsoft.com/office/powerpoint/2010/main" val="3268509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419124" cy="369332"/>
          </a:xfrm>
          <a:prstGeom prst="rect">
            <a:avLst/>
          </a:prstGeom>
          <a:noFill/>
        </p:spPr>
        <p:txBody>
          <a:bodyPr wrap="none" rtlCol="0">
            <a:spAutoFit/>
          </a:bodyPr>
          <a:lstStyle/>
          <a:p>
            <a:r>
              <a:rPr lang="en-US" b="1" smtClean="0">
                <a:solidFill>
                  <a:srgbClr val="002060"/>
                </a:solidFill>
              </a:rPr>
              <a:t>Layers of Responsibility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71562" y="828675"/>
            <a:ext cx="6657975" cy="2990850"/>
          </a:xfrm>
          <a:prstGeom prst="rect">
            <a:avLst/>
          </a:prstGeom>
        </p:spPr>
      </p:pic>
    </p:spTree>
    <p:extLst>
      <p:ext uri="{BB962C8B-B14F-4D97-AF65-F5344CB8AC3E}">
        <p14:creationId xmlns:p14="http://schemas.microsoft.com/office/powerpoint/2010/main" val="1281230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301959" cy="369332"/>
          </a:xfrm>
          <a:prstGeom prst="rect">
            <a:avLst/>
          </a:prstGeom>
          <a:noFill/>
        </p:spPr>
        <p:txBody>
          <a:bodyPr wrap="none" rtlCol="0">
            <a:spAutoFit/>
          </a:bodyPr>
          <a:lstStyle/>
          <a:p>
            <a:r>
              <a:rPr lang="en-US" b="1" smtClean="0">
                <a:solidFill>
                  <a:srgbClr val="002060"/>
                </a:solidFill>
              </a:rPr>
              <a:t>Compliance</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19334" y="897731"/>
            <a:ext cx="6686550" cy="1552575"/>
          </a:xfrm>
          <a:prstGeom prst="rect">
            <a:avLst/>
          </a:prstGeom>
        </p:spPr>
      </p:pic>
      <p:pic>
        <p:nvPicPr>
          <p:cNvPr id="2" name="Picture 1"/>
          <p:cNvPicPr>
            <a:picLocks noChangeAspect="1"/>
          </p:cNvPicPr>
          <p:nvPr/>
        </p:nvPicPr>
        <p:blipFill>
          <a:blip r:embed="rId4"/>
          <a:stretch>
            <a:fillRect/>
          </a:stretch>
        </p:blipFill>
        <p:spPr>
          <a:xfrm>
            <a:off x="819334" y="2576512"/>
            <a:ext cx="6543675" cy="1838325"/>
          </a:xfrm>
          <a:prstGeom prst="rect">
            <a:avLst/>
          </a:prstGeom>
        </p:spPr>
      </p:pic>
    </p:spTree>
    <p:extLst>
      <p:ext uri="{BB962C8B-B14F-4D97-AF65-F5344CB8AC3E}">
        <p14:creationId xmlns:p14="http://schemas.microsoft.com/office/powerpoint/2010/main" val="384835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9" name="Picture 8"/>
          <p:cNvPicPr>
            <a:picLocks noChangeAspect="1"/>
          </p:cNvPicPr>
          <p:nvPr/>
        </p:nvPicPr>
        <p:blipFill>
          <a:blip r:embed="rId3"/>
          <a:stretch>
            <a:fillRect/>
          </a:stretch>
        </p:blipFill>
        <p:spPr>
          <a:xfrm>
            <a:off x="368717" y="1364832"/>
            <a:ext cx="8451970" cy="3953126"/>
          </a:xfrm>
          <a:prstGeom prst="rect">
            <a:avLst/>
          </a:prstGeom>
        </p:spPr>
      </p:pic>
    </p:spTree>
    <p:extLst>
      <p:ext uri="{BB962C8B-B14F-4D97-AF65-F5344CB8AC3E}">
        <p14:creationId xmlns:p14="http://schemas.microsoft.com/office/powerpoint/2010/main" val="53225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100832" cy="369332"/>
          </a:xfrm>
          <a:prstGeom prst="rect">
            <a:avLst/>
          </a:prstGeom>
          <a:noFill/>
        </p:spPr>
        <p:txBody>
          <a:bodyPr wrap="none" rtlCol="0">
            <a:spAutoFit/>
          </a:bodyPr>
          <a:lstStyle/>
          <a:p>
            <a:r>
              <a:rPr lang="en-US" b="1" smtClean="0">
                <a:solidFill>
                  <a:srgbClr val="002060"/>
                </a:solidFill>
              </a:rPr>
              <a:t>Compliance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62012" y="839065"/>
            <a:ext cx="6257925" cy="2333625"/>
          </a:xfrm>
          <a:prstGeom prst="rect">
            <a:avLst/>
          </a:prstGeom>
        </p:spPr>
      </p:pic>
    </p:spTree>
    <p:extLst>
      <p:ext uri="{BB962C8B-B14F-4D97-AF65-F5344CB8AC3E}">
        <p14:creationId xmlns:p14="http://schemas.microsoft.com/office/powerpoint/2010/main" val="304398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443024" cy="369332"/>
          </a:xfrm>
          <a:prstGeom prst="rect">
            <a:avLst/>
          </a:prstGeom>
          <a:noFill/>
        </p:spPr>
        <p:txBody>
          <a:bodyPr wrap="none" rtlCol="0">
            <a:spAutoFit/>
          </a:bodyPr>
          <a:lstStyle/>
          <a:p>
            <a:r>
              <a:rPr lang="en-US" b="1" smtClean="0">
                <a:solidFill>
                  <a:srgbClr val="002060"/>
                </a:solidFill>
              </a:rPr>
              <a:t>Cyber Crimes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57250" y="952500"/>
            <a:ext cx="6781800" cy="2457450"/>
          </a:xfrm>
          <a:prstGeom prst="rect">
            <a:avLst/>
          </a:prstGeom>
        </p:spPr>
      </p:pic>
      <p:pic>
        <p:nvPicPr>
          <p:cNvPr id="4" name="Picture 3"/>
          <p:cNvPicPr>
            <a:picLocks noChangeAspect="1"/>
          </p:cNvPicPr>
          <p:nvPr/>
        </p:nvPicPr>
        <p:blipFill>
          <a:blip r:embed="rId4"/>
          <a:stretch>
            <a:fillRect/>
          </a:stretch>
        </p:blipFill>
        <p:spPr>
          <a:xfrm>
            <a:off x="857250" y="3704360"/>
            <a:ext cx="6648450" cy="2324100"/>
          </a:xfrm>
          <a:prstGeom prst="rect">
            <a:avLst/>
          </a:prstGeom>
        </p:spPr>
      </p:pic>
    </p:spTree>
    <p:extLst>
      <p:ext uri="{BB962C8B-B14F-4D97-AF65-F5344CB8AC3E}">
        <p14:creationId xmlns:p14="http://schemas.microsoft.com/office/powerpoint/2010/main" val="2001098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058466" cy="369332"/>
          </a:xfrm>
          <a:prstGeom prst="rect">
            <a:avLst/>
          </a:prstGeom>
          <a:noFill/>
        </p:spPr>
        <p:txBody>
          <a:bodyPr wrap="none" rtlCol="0">
            <a:spAutoFit/>
          </a:bodyPr>
          <a:lstStyle/>
          <a:p>
            <a:r>
              <a:rPr lang="en-US" b="1" smtClean="0">
                <a:solidFill>
                  <a:srgbClr val="002060"/>
                </a:solidFill>
              </a:rPr>
              <a:t>Categories of Computer Crime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3462" y="1128712"/>
            <a:ext cx="6943725" cy="3190875"/>
          </a:xfrm>
          <a:prstGeom prst="rect">
            <a:avLst/>
          </a:prstGeom>
        </p:spPr>
      </p:pic>
    </p:spTree>
    <p:extLst>
      <p:ext uri="{BB962C8B-B14F-4D97-AF65-F5344CB8AC3E}">
        <p14:creationId xmlns:p14="http://schemas.microsoft.com/office/powerpoint/2010/main" val="1659854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132635" cy="369332"/>
          </a:xfrm>
          <a:prstGeom prst="rect">
            <a:avLst/>
          </a:prstGeom>
          <a:noFill/>
        </p:spPr>
        <p:txBody>
          <a:bodyPr wrap="none" rtlCol="0">
            <a:spAutoFit/>
          </a:bodyPr>
          <a:lstStyle/>
          <a:p>
            <a:r>
              <a:rPr lang="en-US" b="1" smtClean="0">
                <a:solidFill>
                  <a:srgbClr val="002060"/>
                </a:solidFill>
              </a:rPr>
              <a:t>Major Legal Systems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66800" y="1290637"/>
            <a:ext cx="6534150" cy="2314575"/>
          </a:xfrm>
          <a:prstGeom prst="rect">
            <a:avLst/>
          </a:prstGeom>
        </p:spPr>
      </p:pic>
    </p:spTree>
    <p:extLst>
      <p:ext uri="{BB962C8B-B14F-4D97-AF65-F5344CB8AC3E}">
        <p14:creationId xmlns:p14="http://schemas.microsoft.com/office/powerpoint/2010/main" val="27688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785955" cy="369332"/>
          </a:xfrm>
          <a:prstGeom prst="rect">
            <a:avLst/>
          </a:prstGeom>
          <a:noFill/>
        </p:spPr>
        <p:txBody>
          <a:bodyPr wrap="none" rtlCol="0">
            <a:spAutoFit/>
          </a:bodyPr>
          <a:lstStyle/>
          <a:p>
            <a:r>
              <a:rPr lang="en-US" b="1" smtClean="0">
                <a:solidFill>
                  <a:srgbClr val="002060"/>
                </a:solidFill>
              </a:rPr>
              <a:t>Common Law and Civil Law</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47762" y="1100137"/>
            <a:ext cx="6600825" cy="2771775"/>
          </a:xfrm>
          <a:prstGeom prst="rect">
            <a:avLst/>
          </a:prstGeom>
        </p:spPr>
      </p:pic>
    </p:spTree>
    <p:extLst>
      <p:ext uri="{BB962C8B-B14F-4D97-AF65-F5344CB8AC3E}">
        <p14:creationId xmlns:p14="http://schemas.microsoft.com/office/powerpoint/2010/main" val="112129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405548" cy="369332"/>
          </a:xfrm>
          <a:prstGeom prst="rect">
            <a:avLst/>
          </a:prstGeom>
          <a:noFill/>
        </p:spPr>
        <p:txBody>
          <a:bodyPr wrap="none" rtlCol="0">
            <a:spAutoFit/>
          </a:bodyPr>
          <a:lstStyle/>
          <a:p>
            <a:r>
              <a:rPr lang="en-US" b="1" smtClean="0">
                <a:solidFill>
                  <a:srgbClr val="002060"/>
                </a:solidFill>
              </a:rPr>
              <a:t>Customary Law and Religious Law</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42987" y="981075"/>
            <a:ext cx="6048375" cy="2552700"/>
          </a:xfrm>
          <a:prstGeom prst="rect">
            <a:avLst/>
          </a:prstGeom>
        </p:spPr>
      </p:pic>
    </p:spTree>
    <p:extLst>
      <p:ext uri="{BB962C8B-B14F-4D97-AF65-F5344CB8AC3E}">
        <p14:creationId xmlns:p14="http://schemas.microsoft.com/office/powerpoint/2010/main" val="1274036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216102" cy="369332"/>
          </a:xfrm>
          <a:prstGeom prst="rect">
            <a:avLst/>
          </a:prstGeom>
          <a:noFill/>
        </p:spPr>
        <p:txBody>
          <a:bodyPr wrap="none" rtlCol="0">
            <a:spAutoFit/>
          </a:bodyPr>
          <a:lstStyle/>
          <a:p>
            <a:r>
              <a:rPr lang="en-US" b="1" smtClean="0">
                <a:solidFill>
                  <a:srgbClr val="002060"/>
                </a:solidFill>
              </a:rPr>
              <a:t>Mixed Law</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2025" y="1738312"/>
            <a:ext cx="6686550" cy="714375"/>
          </a:xfrm>
          <a:prstGeom prst="rect">
            <a:avLst/>
          </a:prstGeom>
        </p:spPr>
      </p:pic>
    </p:spTree>
    <p:extLst>
      <p:ext uri="{BB962C8B-B14F-4D97-AF65-F5344CB8AC3E}">
        <p14:creationId xmlns:p14="http://schemas.microsoft.com/office/powerpoint/2010/main" val="570345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582601" cy="369332"/>
          </a:xfrm>
          <a:prstGeom prst="rect">
            <a:avLst/>
          </a:prstGeom>
          <a:noFill/>
        </p:spPr>
        <p:txBody>
          <a:bodyPr wrap="none" rtlCol="0">
            <a:spAutoFit/>
          </a:bodyPr>
          <a:lstStyle/>
          <a:p>
            <a:r>
              <a:rPr lang="en-US" b="1" smtClean="0">
                <a:solidFill>
                  <a:srgbClr val="002060"/>
                </a:solidFill>
              </a:rPr>
              <a:t>Introduction to Intellectual Property (IP) Law</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42987" y="1157287"/>
            <a:ext cx="6715125" cy="3095625"/>
          </a:xfrm>
          <a:prstGeom prst="rect">
            <a:avLst/>
          </a:prstGeom>
        </p:spPr>
      </p:pic>
    </p:spTree>
    <p:extLst>
      <p:ext uri="{BB962C8B-B14F-4D97-AF65-F5344CB8AC3E}">
        <p14:creationId xmlns:p14="http://schemas.microsoft.com/office/powerpoint/2010/main" val="4241585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809889" cy="369332"/>
          </a:xfrm>
          <a:prstGeom prst="rect">
            <a:avLst/>
          </a:prstGeom>
          <a:noFill/>
        </p:spPr>
        <p:txBody>
          <a:bodyPr wrap="none" rtlCol="0">
            <a:spAutoFit/>
          </a:bodyPr>
          <a:lstStyle/>
          <a:p>
            <a:r>
              <a:rPr lang="en-US" b="1" smtClean="0">
                <a:solidFill>
                  <a:srgbClr val="002060"/>
                </a:solidFill>
              </a:rPr>
              <a:t>Types of Intellectual Property (IP) Law</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38212" y="1014412"/>
            <a:ext cx="6848475" cy="3076575"/>
          </a:xfrm>
          <a:prstGeom prst="rect">
            <a:avLst/>
          </a:prstGeom>
        </p:spPr>
      </p:pic>
    </p:spTree>
    <p:extLst>
      <p:ext uri="{BB962C8B-B14F-4D97-AF65-F5344CB8AC3E}">
        <p14:creationId xmlns:p14="http://schemas.microsoft.com/office/powerpoint/2010/main" val="157069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547848" cy="369332"/>
          </a:xfrm>
          <a:prstGeom prst="rect">
            <a:avLst/>
          </a:prstGeom>
          <a:noFill/>
        </p:spPr>
        <p:txBody>
          <a:bodyPr wrap="none" rtlCol="0">
            <a:spAutoFit/>
          </a:bodyPr>
          <a:lstStyle/>
          <a:p>
            <a:r>
              <a:rPr lang="en-US" b="1" smtClean="0">
                <a:solidFill>
                  <a:srgbClr val="002060"/>
                </a:solidFill>
              </a:rPr>
              <a:t>Types of Intellectual Property (IP) Law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966787" y="658090"/>
            <a:ext cx="6657975" cy="3133725"/>
          </a:xfrm>
          <a:prstGeom prst="rect">
            <a:avLst/>
          </a:prstGeom>
        </p:spPr>
      </p:pic>
      <p:pic>
        <p:nvPicPr>
          <p:cNvPr id="4" name="Picture 3"/>
          <p:cNvPicPr>
            <a:picLocks noChangeAspect="1"/>
          </p:cNvPicPr>
          <p:nvPr/>
        </p:nvPicPr>
        <p:blipFill>
          <a:blip r:embed="rId4"/>
          <a:stretch>
            <a:fillRect/>
          </a:stretch>
        </p:blipFill>
        <p:spPr>
          <a:xfrm>
            <a:off x="900112" y="3990975"/>
            <a:ext cx="5695950" cy="1619250"/>
          </a:xfrm>
          <a:prstGeom prst="rect">
            <a:avLst/>
          </a:prstGeom>
        </p:spPr>
      </p:pic>
    </p:spTree>
    <p:extLst>
      <p:ext uri="{BB962C8B-B14F-4D97-AF65-F5344CB8AC3E}">
        <p14:creationId xmlns:p14="http://schemas.microsoft.com/office/powerpoint/2010/main" val="333464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458126" cy="369332"/>
          </a:xfrm>
          <a:prstGeom prst="rect">
            <a:avLst/>
          </a:prstGeom>
          <a:noFill/>
        </p:spPr>
        <p:txBody>
          <a:bodyPr wrap="none" rtlCol="0">
            <a:spAutoFit/>
          </a:bodyPr>
          <a:lstStyle/>
          <a:p>
            <a:r>
              <a:rPr lang="en-US" b="1" smtClean="0">
                <a:solidFill>
                  <a:srgbClr val="002060"/>
                </a:solidFill>
              </a:rPr>
              <a:t>Role and Importance of CIA in ISM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95350" y="1190625"/>
            <a:ext cx="6864708" cy="3238500"/>
          </a:xfrm>
          <a:prstGeom prst="rect">
            <a:avLst/>
          </a:prstGeom>
        </p:spPr>
      </p:pic>
    </p:spTree>
    <p:extLst>
      <p:ext uri="{BB962C8B-B14F-4D97-AF65-F5344CB8AC3E}">
        <p14:creationId xmlns:p14="http://schemas.microsoft.com/office/powerpoint/2010/main" val="4168804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052100" cy="369332"/>
          </a:xfrm>
          <a:prstGeom prst="rect">
            <a:avLst/>
          </a:prstGeom>
          <a:noFill/>
        </p:spPr>
        <p:txBody>
          <a:bodyPr wrap="none" rtlCol="0">
            <a:spAutoFit/>
          </a:bodyPr>
          <a:lstStyle/>
          <a:p>
            <a:r>
              <a:rPr lang="en-US" b="1" smtClean="0">
                <a:solidFill>
                  <a:srgbClr val="002060"/>
                </a:solidFill>
              </a:rPr>
              <a:t>Security Definitions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9150" y="1084596"/>
            <a:ext cx="7505700" cy="3076575"/>
          </a:xfrm>
          <a:prstGeom prst="rect">
            <a:avLst/>
          </a:prstGeom>
        </p:spPr>
      </p:pic>
    </p:spTree>
    <p:extLst>
      <p:ext uri="{BB962C8B-B14F-4D97-AF65-F5344CB8AC3E}">
        <p14:creationId xmlns:p14="http://schemas.microsoft.com/office/powerpoint/2010/main" val="574870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098733" cy="369332"/>
          </a:xfrm>
          <a:prstGeom prst="rect">
            <a:avLst/>
          </a:prstGeom>
          <a:noFill/>
        </p:spPr>
        <p:txBody>
          <a:bodyPr wrap="none" rtlCol="0">
            <a:spAutoFit/>
          </a:bodyPr>
          <a:lstStyle/>
          <a:p>
            <a:r>
              <a:rPr lang="en-US" b="1" smtClean="0">
                <a:solidFill>
                  <a:srgbClr val="002060"/>
                </a:solidFill>
              </a:rPr>
              <a:t>Information Risk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4623" y="1275200"/>
            <a:ext cx="8917613" cy="2466806"/>
          </a:xfrm>
          <a:prstGeom prst="rect">
            <a:avLst/>
          </a:prstGeom>
        </p:spPr>
      </p:pic>
    </p:spTree>
    <p:extLst>
      <p:ext uri="{BB962C8B-B14F-4D97-AF65-F5344CB8AC3E}">
        <p14:creationId xmlns:p14="http://schemas.microsoft.com/office/powerpoint/2010/main" val="2396695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301336" cy="369332"/>
          </a:xfrm>
          <a:prstGeom prst="rect">
            <a:avLst/>
          </a:prstGeom>
          <a:noFill/>
        </p:spPr>
        <p:txBody>
          <a:bodyPr wrap="none" rtlCol="0">
            <a:spAutoFit/>
          </a:bodyPr>
          <a:lstStyle/>
          <a:p>
            <a:r>
              <a:rPr lang="en-US" b="1" smtClean="0">
                <a:solidFill>
                  <a:srgbClr val="002060"/>
                </a:solidFill>
              </a:rPr>
              <a:t>Steps for Risk Analysis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50898" y="1107332"/>
            <a:ext cx="8865376" cy="3014502"/>
          </a:xfrm>
          <a:prstGeom prst="rect">
            <a:avLst/>
          </a:prstGeom>
        </p:spPr>
      </p:pic>
    </p:spTree>
    <p:extLst>
      <p:ext uri="{BB962C8B-B14F-4D97-AF65-F5344CB8AC3E}">
        <p14:creationId xmlns:p14="http://schemas.microsoft.com/office/powerpoint/2010/main" val="1681611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364191" cy="369332"/>
          </a:xfrm>
          <a:prstGeom prst="rect">
            <a:avLst/>
          </a:prstGeom>
          <a:noFill/>
        </p:spPr>
        <p:txBody>
          <a:bodyPr wrap="none" rtlCol="0">
            <a:spAutoFit/>
          </a:bodyPr>
          <a:lstStyle/>
          <a:p>
            <a:r>
              <a:rPr lang="en-US" b="1" smtClean="0">
                <a:solidFill>
                  <a:srgbClr val="002060"/>
                </a:solidFill>
              </a:rPr>
              <a:t>Information and Assets Valuation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123197"/>
            <a:ext cx="7505700" cy="3095625"/>
          </a:xfrm>
          <a:prstGeom prst="rect">
            <a:avLst/>
          </a:prstGeom>
        </p:spPr>
      </p:pic>
    </p:spTree>
    <p:extLst>
      <p:ext uri="{BB962C8B-B14F-4D97-AF65-F5344CB8AC3E}">
        <p14:creationId xmlns:p14="http://schemas.microsoft.com/office/powerpoint/2010/main" val="3128773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003369" cy="369332"/>
          </a:xfrm>
          <a:prstGeom prst="rect">
            <a:avLst/>
          </a:prstGeom>
          <a:noFill/>
        </p:spPr>
        <p:txBody>
          <a:bodyPr wrap="none" rtlCol="0">
            <a:spAutoFit/>
          </a:bodyPr>
          <a:lstStyle/>
          <a:p>
            <a:r>
              <a:rPr lang="en-US" b="1" smtClean="0">
                <a:solidFill>
                  <a:srgbClr val="002060"/>
                </a:solidFill>
              </a:rPr>
              <a:t>Risk Analysis Types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0" y="1098398"/>
            <a:ext cx="9039414" cy="3009367"/>
          </a:xfrm>
          <a:prstGeom prst="rect">
            <a:avLst/>
          </a:prstGeom>
        </p:spPr>
      </p:pic>
    </p:spTree>
    <p:extLst>
      <p:ext uri="{BB962C8B-B14F-4D97-AF65-F5344CB8AC3E}">
        <p14:creationId xmlns:p14="http://schemas.microsoft.com/office/powerpoint/2010/main" val="3060929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350982" cy="369332"/>
          </a:xfrm>
          <a:prstGeom prst="rect">
            <a:avLst/>
          </a:prstGeom>
          <a:noFill/>
        </p:spPr>
        <p:txBody>
          <a:bodyPr wrap="none" rtlCol="0">
            <a:spAutoFit/>
          </a:bodyPr>
          <a:lstStyle/>
          <a:p>
            <a:r>
              <a:rPr lang="en-US" b="1" smtClean="0">
                <a:solidFill>
                  <a:srgbClr val="002060"/>
                </a:solidFill>
              </a:rPr>
              <a:t>Quantitative Risk Analysis - Steps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01353" y="1354054"/>
            <a:ext cx="7324725" cy="3067050"/>
          </a:xfrm>
          <a:prstGeom prst="rect">
            <a:avLst/>
          </a:prstGeom>
        </p:spPr>
      </p:pic>
    </p:spTree>
    <p:extLst>
      <p:ext uri="{BB962C8B-B14F-4D97-AF65-F5344CB8AC3E}">
        <p14:creationId xmlns:p14="http://schemas.microsoft.com/office/powerpoint/2010/main" val="3099712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759299" cy="369332"/>
          </a:xfrm>
          <a:prstGeom prst="rect">
            <a:avLst/>
          </a:prstGeom>
          <a:noFill/>
        </p:spPr>
        <p:txBody>
          <a:bodyPr wrap="none" rtlCol="0">
            <a:spAutoFit/>
          </a:bodyPr>
          <a:lstStyle/>
          <a:p>
            <a:r>
              <a:rPr lang="en-US" b="1">
                <a:solidFill>
                  <a:srgbClr val="002060"/>
                </a:solidFill>
              </a:rPr>
              <a:t>Quantitative Risk Analysis - </a:t>
            </a:r>
            <a:r>
              <a:rPr lang="en-US" b="1" smtClean="0">
                <a:solidFill>
                  <a:srgbClr val="002060"/>
                </a:solidFill>
              </a:rPr>
              <a:t>Problem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44967" y="1437523"/>
            <a:ext cx="7381875" cy="2924175"/>
          </a:xfrm>
          <a:prstGeom prst="rect">
            <a:avLst/>
          </a:prstGeom>
        </p:spPr>
      </p:pic>
    </p:spTree>
    <p:extLst>
      <p:ext uri="{BB962C8B-B14F-4D97-AF65-F5344CB8AC3E}">
        <p14:creationId xmlns:p14="http://schemas.microsoft.com/office/powerpoint/2010/main" val="1819691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513893" cy="369332"/>
          </a:xfrm>
          <a:prstGeom prst="rect">
            <a:avLst/>
          </a:prstGeom>
          <a:noFill/>
        </p:spPr>
        <p:txBody>
          <a:bodyPr wrap="none" rtlCol="0">
            <a:spAutoFit/>
          </a:bodyPr>
          <a:lstStyle/>
          <a:p>
            <a:r>
              <a:rPr lang="en-US" b="1" smtClean="0">
                <a:solidFill>
                  <a:srgbClr val="002060"/>
                </a:solidFill>
              </a:rPr>
              <a:t>Qualitative Risk Analysis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2209" y="1265070"/>
            <a:ext cx="6838950" cy="3076575"/>
          </a:xfrm>
          <a:prstGeom prst="rect">
            <a:avLst/>
          </a:prstGeom>
        </p:spPr>
      </p:pic>
    </p:spTree>
    <p:extLst>
      <p:ext uri="{BB962C8B-B14F-4D97-AF65-F5344CB8AC3E}">
        <p14:creationId xmlns:p14="http://schemas.microsoft.com/office/powerpoint/2010/main" val="40012773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748125" cy="369332"/>
          </a:xfrm>
          <a:prstGeom prst="rect">
            <a:avLst/>
          </a:prstGeom>
          <a:noFill/>
        </p:spPr>
        <p:txBody>
          <a:bodyPr wrap="none" rtlCol="0">
            <a:spAutoFit/>
          </a:bodyPr>
          <a:lstStyle/>
          <a:p>
            <a:r>
              <a:rPr lang="en-US" b="1" smtClean="0">
                <a:solidFill>
                  <a:srgbClr val="002060"/>
                </a:solidFill>
              </a:rPr>
              <a:t>Quantitative vs Qualitative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37699" y="1249780"/>
            <a:ext cx="7372350" cy="2914650"/>
          </a:xfrm>
          <a:prstGeom prst="rect">
            <a:avLst/>
          </a:prstGeom>
        </p:spPr>
      </p:pic>
    </p:spTree>
    <p:extLst>
      <p:ext uri="{BB962C8B-B14F-4D97-AF65-F5344CB8AC3E}">
        <p14:creationId xmlns:p14="http://schemas.microsoft.com/office/powerpoint/2010/main" val="290801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618328" cy="369332"/>
          </a:xfrm>
          <a:prstGeom prst="rect">
            <a:avLst/>
          </a:prstGeom>
          <a:noFill/>
        </p:spPr>
        <p:txBody>
          <a:bodyPr wrap="none" rtlCol="0">
            <a:spAutoFit/>
          </a:bodyPr>
          <a:lstStyle/>
          <a:p>
            <a:r>
              <a:rPr lang="en-US" b="1" smtClean="0">
                <a:solidFill>
                  <a:srgbClr val="002060"/>
                </a:solidFill>
              </a:rPr>
              <a:t>Risk Treatment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652086" y="1274345"/>
            <a:ext cx="5743575" cy="3009900"/>
          </a:xfrm>
          <a:prstGeom prst="rect">
            <a:avLst/>
          </a:prstGeom>
        </p:spPr>
      </p:pic>
    </p:spTree>
    <p:extLst>
      <p:ext uri="{BB962C8B-B14F-4D97-AF65-F5344CB8AC3E}">
        <p14:creationId xmlns:p14="http://schemas.microsoft.com/office/powerpoint/2010/main" val="122531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593578" cy="369332"/>
          </a:xfrm>
          <a:prstGeom prst="rect">
            <a:avLst/>
          </a:prstGeom>
          <a:noFill/>
        </p:spPr>
        <p:txBody>
          <a:bodyPr wrap="none" rtlCol="0">
            <a:spAutoFit/>
          </a:bodyPr>
          <a:lstStyle/>
          <a:p>
            <a:r>
              <a:rPr lang="en-US" b="1" smtClean="0">
                <a:solidFill>
                  <a:srgbClr val="002060"/>
                </a:solidFill>
              </a:rPr>
              <a:t>Confidentiality</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038225" y="1366837"/>
            <a:ext cx="6781800" cy="2886075"/>
          </a:xfrm>
          <a:prstGeom prst="rect">
            <a:avLst/>
          </a:prstGeom>
        </p:spPr>
      </p:pic>
    </p:spTree>
    <p:extLst>
      <p:ext uri="{BB962C8B-B14F-4D97-AF65-F5344CB8AC3E}">
        <p14:creationId xmlns:p14="http://schemas.microsoft.com/office/powerpoint/2010/main" val="9169170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770165" cy="369332"/>
          </a:xfrm>
          <a:prstGeom prst="rect">
            <a:avLst/>
          </a:prstGeom>
          <a:noFill/>
        </p:spPr>
        <p:txBody>
          <a:bodyPr wrap="none" rtlCol="0">
            <a:spAutoFit/>
          </a:bodyPr>
          <a:lstStyle/>
          <a:p>
            <a:r>
              <a:rPr lang="en-US" b="1" smtClean="0">
                <a:solidFill>
                  <a:srgbClr val="002060"/>
                </a:solidFill>
              </a:rPr>
              <a:t>Threat Modeling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7707" y="1000768"/>
            <a:ext cx="8967936" cy="2910050"/>
          </a:xfrm>
          <a:prstGeom prst="rect">
            <a:avLst/>
          </a:prstGeom>
        </p:spPr>
      </p:pic>
    </p:spTree>
    <p:extLst>
      <p:ext uri="{BB962C8B-B14F-4D97-AF65-F5344CB8AC3E}">
        <p14:creationId xmlns:p14="http://schemas.microsoft.com/office/powerpoint/2010/main" val="1654732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824317" cy="369332"/>
          </a:xfrm>
          <a:prstGeom prst="rect">
            <a:avLst/>
          </a:prstGeom>
          <a:noFill/>
        </p:spPr>
        <p:txBody>
          <a:bodyPr wrap="none" rtlCol="0">
            <a:spAutoFit/>
          </a:bodyPr>
          <a:lstStyle/>
          <a:p>
            <a:r>
              <a:rPr lang="en-US" b="1" smtClean="0">
                <a:solidFill>
                  <a:srgbClr val="002060"/>
                </a:solidFill>
              </a:rPr>
              <a:t>Need for Business Continuity Planning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40260" y="1513722"/>
            <a:ext cx="7410450" cy="2771775"/>
          </a:xfrm>
          <a:prstGeom prst="rect">
            <a:avLst/>
          </a:prstGeom>
        </p:spPr>
      </p:pic>
    </p:spTree>
    <p:extLst>
      <p:ext uri="{BB962C8B-B14F-4D97-AF65-F5344CB8AC3E}">
        <p14:creationId xmlns:p14="http://schemas.microsoft.com/office/powerpoint/2010/main" val="742861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838580" cy="369332"/>
          </a:xfrm>
          <a:prstGeom prst="rect">
            <a:avLst/>
          </a:prstGeom>
          <a:noFill/>
        </p:spPr>
        <p:txBody>
          <a:bodyPr wrap="none" rtlCol="0">
            <a:spAutoFit/>
          </a:bodyPr>
          <a:lstStyle/>
          <a:p>
            <a:r>
              <a:rPr lang="en-US" b="1" smtClean="0">
                <a:solidFill>
                  <a:srgbClr val="002060"/>
                </a:solidFill>
              </a:rPr>
              <a:t>Disruptive Events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49767" y="1298658"/>
            <a:ext cx="6772275" cy="3057525"/>
          </a:xfrm>
          <a:prstGeom prst="rect">
            <a:avLst/>
          </a:prstGeom>
        </p:spPr>
      </p:pic>
    </p:spTree>
    <p:extLst>
      <p:ext uri="{BB962C8B-B14F-4D97-AF65-F5344CB8AC3E}">
        <p14:creationId xmlns:p14="http://schemas.microsoft.com/office/powerpoint/2010/main" val="1001838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468339" cy="369332"/>
          </a:xfrm>
          <a:prstGeom prst="rect">
            <a:avLst/>
          </a:prstGeom>
          <a:noFill/>
        </p:spPr>
        <p:txBody>
          <a:bodyPr wrap="none" rtlCol="0">
            <a:spAutoFit/>
          </a:bodyPr>
          <a:lstStyle/>
          <a:p>
            <a:r>
              <a:rPr lang="en-US" b="1" smtClean="0">
                <a:solidFill>
                  <a:srgbClr val="002060"/>
                </a:solidFill>
              </a:rPr>
              <a:t>Importance of Business Continuity Planning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90111" y="1559593"/>
            <a:ext cx="6867525" cy="2343150"/>
          </a:xfrm>
          <a:prstGeom prst="rect">
            <a:avLst/>
          </a:prstGeom>
        </p:spPr>
      </p:pic>
    </p:spTree>
    <p:extLst>
      <p:ext uri="{BB962C8B-B14F-4D97-AF65-F5344CB8AC3E}">
        <p14:creationId xmlns:p14="http://schemas.microsoft.com/office/powerpoint/2010/main" val="11306227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648243" cy="369332"/>
          </a:xfrm>
          <a:prstGeom prst="rect">
            <a:avLst/>
          </a:prstGeom>
          <a:noFill/>
        </p:spPr>
        <p:txBody>
          <a:bodyPr wrap="none" rtlCol="0">
            <a:spAutoFit/>
          </a:bodyPr>
          <a:lstStyle/>
          <a:p>
            <a:r>
              <a:rPr lang="en-US" b="1" smtClean="0">
                <a:solidFill>
                  <a:srgbClr val="002060"/>
                </a:solidFill>
              </a:rPr>
              <a:t>Business Continuity Planning Phases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61713" y="1096324"/>
            <a:ext cx="8701485" cy="3925842"/>
          </a:xfrm>
          <a:prstGeom prst="rect">
            <a:avLst/>
          </a:prstGeom>
        </p:spPr>
      </p:pic>
    </p:spTree>
    <p:extLst>
      <p:ext uri="{BB962C8B-B14F-4D97-AF65-F5344CB8AC3E}">
        <p14:creationId xmlns:p14="http://schemas.microsoft.com/office/powerpoint/2010/main" val="3752057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923527" cy="369332"/>
          </a:xfrm>
          <a:prstGeom prst="rect">
            <a:avLst/>
          </a:prstGeom>
          <a:noFill/>
        </p:spPr>
        <p:txBody>
          <a:bodyPr wrap="none" rtlCol="0">
            <a:spAutoFit/>
          </a:bodyPr>
          <a:lstStyle/>
          <a:p>
            <a:r>
              <a:rPr lang="en-US" b="1" smtClean="0">
                <a:solidFill>
                  <a:srgbClr val="002060"/>
                </a:solidFill>
              </a:rPr>
              <a:t>BCP/DRP Phase 1 – project initiation and scoping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97677" y="1005517"/>
            <a:ext cx="8480412" cy="3608686"/>
          </a:xfrm>
          <a:prstGeom prst="rect">
            <a:avLst/>
          </a:prstGeom>
        </p:spPr>
      </p:pic>
    </p:spTree>
    <p:extLst>
      <p:ext uri="{BB962C8B-B14F-4D97-AF65-F5344CB8AC3E}">
        <p14:creationId xmlns:p14="http://schemas.microsoft.com/office/powerpoint/2010/main" val="457067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5037148" cy="369332"/>
          </a:xfrm>
          <a:prstGeom prst="rect">
            <a:avLst/>
          </a:prstGeom>
          <a:noFill/>
        </p:spPr>
        <p:txBody>
          <a:bodyPr wrap="none" rtlCol="0">
            <a:spAutoFit/>
          </a:bodyPr>
          <a:lstStyle/>
          <a:p>
            <a:r>
              <a:rPr lang="en-US" b="1">
                <a:solidFill>
                  <a:srgbClr val="002060"/>
                </a:solidFill>
              </a:rPr>
              <a:t>BCP/DRP Phase </a:t>
            </a:r>
            <a:r>
              <a:rPr lang="en-US" b="1" smtClean="0">
                <a:solidFill>
                  <a:srgbClr val="002060"/>
                </a:solidFill>
              </a:rPr>
              <a:t>2 </a:t>
            </a:r>
            <a:r>
              <a:rPr lang="en-US" b="1">
                <a:solidFill>
                  <a:srgbClr val="002060"/>
                </a:solidFill>
              </a:rPr>
              <a:t>– </a:t>
            </a:r>
            <a:r>
              <a:rPr lang="en-US" b="1" smtClean="0">
                <a:solidFill>
                  <a:srgbClr val="002060"/>
                </a:solidFill>
              </a:rPr>
              <a:t>business impact analysis (BIA)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52452" y="1190124"/>
            <a:ext cx="8362454" cy="2017310"/>
          </a:xfrm>
          <a:prstGeom prst="rect">
            <a:avLst/>
          </a:prstGeom>
        </p:spPr>
      </p:pic>
    </p:spTree>
    <p:extLst>
      <p:ext uri="{BB962C8B-B14F-4D97-AF65-F5344CB8AC3E}">
        <p14:creationId xmlns:p14="http://schemas.microsoft.com/office/powerpoint/2010/main" val="1693702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223412" cy="369332"/>
          </a:xfrm>
          <a:prstGeom prst="rect">
            <a:avLst/>
          </a:prstGeom>
          <a:noFill/>
        </p:spPr>
        <p:txBody>
          <a:bodyPr wrap="none" rtlCol="0">
            <a:spAutoFit/>
          </a:bodyPr>
          <a:lstStyle/>
          <a:p>
            <a:r>
              <a:rPr lang="en-US" b="1" smtClean="0">
                <a:solidFill>
                  <a:srgbClr val="002060"/>
                </a:solidFill>
              </a:rPr>
              <a:t>BIA - Goals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07620" y="951998"/>
            <a:ext cx="7592918" cy="3439527"/>
          </a:xfrm>
          <a:prstGeom prst="rect">
            <a:avLst/>
          </a:prstGeom>
        </p:spPr>
      </p:pic>
    </p:spTree>
    <p:extLst>
      <p:ext uri="{BB962C8B-B14F-4D97-AF65-F5344CB8AC3E}">
        <p14:creationId xmlns:p14="http://schemas.microsoft.com/office/powerpoint/2010/main" val="3931667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206612" cy="369332"/>
          </a:xfrm>
          <a:prstGeom prst="rect">
            <a:avLst/>
          </a:prstGeom>
          <a:noFill/>
        </p:spPr>
        <p:txBody>
          <a:bodyPr wrap="none" rtlCol="0">
            <a:spAutoFit/>
          </a:bodyPr>
          <a:lstStyle/>
          <a:p>
            <a:r>
              <a:rPr lang="en-US" b="1" smtClean="0">
                <a:solidFill>
                  <a:srgbClr val="002060"/>
                </a:solidFill>
              </a:rPr>
              <a:t>BIA - Steps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44980" y="985586"/>
            <a:ext cx="7718444" cy="3706730"/>
          </a:xfrm>
          <a:prstGeom prst="rect">
            <a:avLst/>
          </a:prstGeom>
        </p:spPr>
      </p:pic>
    </p:spTree>
    <p:extLst>
      <p:ext uri="{BB962C8B-B14F-4D97-AF65-F5344CB8AC3E}">
        <p14:creationId xmlns:p14="http://schemas.microsoft.com/office/powerpoint/2010/main" val="1541976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942665" cy="369332"/>
          </a:xfrm>
          <a:prstGeom prst="rect">
            <a:avLst/>
          </a:prstGeom>
          <a:noFill/>
        </p:spPr>
        <p:txBody>
          <a:bodyPr wrap="none" rtlCol="0">
            <a:spAutoFit/>
          </a:bodyPr>
          <a:lstStyle/>
          <a:p>
            <a:r>
              <a:rPr lang="en-US" b="1" smtClean="0">
                <a:solidFill>
                  <a:srgbClr val="002060"/>
                </a:solidFill>
              </a:rPr>
              <a:t>Failure and Recovery Metrics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48740" y="1115928"/>
            <a:ext cx="6161923" cy="3389580"/>
          </a:xfrm>
          <a:prstGeom prst="rect">
            <a:avLst/>
          </a:prstGeom>
        </p:spPr>
      </p:pic>
    </p:spTree>
    <p:extLst>
      <p:ext uri="{BB962C8B-B14F-4D97-AF65-F5344CB8AC3E}">
        <p14:creationId xmlns:p14="http://schemas.microsoft.com/office/powerpoint/2010/main" val="1503996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995657" cy="369332"/>
          </a:xfrm>
          <a:prstGeom prst="rect">
            <a:avLst/>
          </a:prstGeom>
          <a:noFill/>
        </p:spPr>
        <p:txBody>
          <a:bodyPr wrap="none" rtlCol="0">
            <a:spAutoFit/>
          </a:bodyPr>
          <a:lstStyle/>
          <a:p>
            <a:r>
              <a:rPr lang="en-US" b="1" smtClean="0">
                <a:solidFill>
                  <a:srgbClr val="002060"/>
                </a:solidFill>
              </a:rPr>
              <a:t>Integrity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42987" y="1271587"/>
            <a:ext cx="6867525" cy="3095625"/>
          </a:xfrm>
          <a:prstGeom prst="rect">
            <a:avLst/>
          </a:prstGeom>
        </p:spPr>
      </p:pic>
    </p:spTree>
    <p:extLst>
      <p:ext uri="{BB962C8B-B14F-4D97-AF65-F5344CB8AC3E}">
        <p14:creationId xmlns:p14="http://schemas.microsoft.com/office/powerpoint/2010/main" val="15852903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725507" cy="369332"/>
          </a:xfrm>
          <a:prstGeom prst="rect">
            <a:avLst/>
          </a:prstGeom>
          <a:noFill/>
        </p:spPr>
        <p:txBody>
          <a:bodyPr wrap="none" rtlCol="0">
            <a:spAutoFit/>
          </a:bodyPr>
          <a:lstStyle/>
          <a:p>
            <a:r>
              <a:rPr lang="en-US" b="1" smtClean="0">
                <a:solidFill>
                  <a:srgbClr val="002060"/>
                </a:solidFill>
              </a:rPr>
              <a:t>Failure and Recovery Metrics (contd)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95224" y="1134142"/>
            <a:ext cx="7167401" cy="3329574"/>
          </a:xfrm>
          <a:prstGeom prst="rect">
            <a:avLst/>
          </a:prstGeom>
        </p:spPr>
      </p:pic>
    </p:spTree>
    <p:extLst>
      <p:ext uri="{BB962C8B-B14F-4D97-AF65-F5344CB8AC3E}">
        <p14:creationId xmlns:p14="http://schemas.microsoft.com/office/powerpoint/2010/main" val="9771664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763420" cy="369332"/>
          </a:xfrm>
          <a:prstGeom prst="rect">
            <a:avLst/>
          </a:prstGeom>
          <a:noFill/>
        </p:spPr>
        <p:txBody>
          <a:bodyPr wrap="none" rtlCol="0">
            <a:spAutoFit/>
          </a:bodyPr>
          <a:lstStyle/>
          <a:p>
            <a:r>
              <a:rPr lang="en-US" b="1">
                <a:solidFill>
                  <a:srgbClr val="002060"/>
                </a:solidFill>
              </a:rPr>
              <a:t>BCP/DRP Phase </a:t>
            </a:r>
            <a:r>
              <a:rPr lang="en-US" b="1" smtClean="0">
                <a:solidFill>
                  <a:srgbClr val="002060"/>
                </a:solidFill>
              </a:rPr>
              <a:t>3 </a:t>
            </a:r>
            <a:r>
              <a:rPr lang="en-US" b="1">
                <a:solidFill>
                  <a:srgbClr val="002060"/>
                </a:solidFill>
              </a:rPr>
              <a:t>– </a:t>
            </a:r>
            <a:r>
              <a:rPr lang="en-US" b="1" smtClean="0">
                <a:solidFill>
                  <a:srgbClr val="002060"/>
                </a:solidFill>
              </a:rPr>
              <a:t>identify preventive controls</a:t>
            </a:r>
            <a:endParaRPr lang="en-US" b="1">
              <a:solidFill>
                <a:srgbClr val="002060"/>
              </a:solidFill>
            </a:endParaRPr>
          </a:p>
        </p:txBody>
      </p:sp>
      <p:pic>
        <p:nvPicPr>
          <p:cNvPr id="4" name="Picture 3"/>
          <p:cNvPicPr>
            <a:picLocks noChangeAspect="1"/>
          </p:cNvPicPr>
          <p:nvPr/>
        </p:nvPicPr>
        <p:blipFill>
          <a:blip r:embed="rId3"/>
          <a:stretch>
            <a:fillRect/>
          </a:stretch>
        </p:blipFill>
        <p:spPr>
          <a:xfrm>
            <a:off x="104233" y="981452"/>
            <a:ext cx="8918638" cy="2591741"/>
          </a:xfrm>
          <a:prstGeom prst="rect">
            <a:avLst/>
          </a:prstGeom>
        </p:spPr>
      </p:pic>
    </p:spTree>
    <p:extLst>
      <p:ext uri="{BB962C8B-B14F-4D97-AF65-F5344CB8AC3E}">
        <p14:creationId xmlns:p14="http://schemas.microsoft.com/office/powerpoint/2010/main" val="1312818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337791" cy="369332"/>
          </a:xfrm>
          <a:prstGeom prst="rect">
            <a:avLst/>
          </a:prstGeom>
          <a:noFill/>
        </p:spPr>
        <p:txBody>
          <a:bodyPr wrap="none" rtlCol="0">
            <a:spAutoFit/>
          </a:bodyPr>
          <a:lstStyle/>
          <a:p>
            <a:r>
              <a:rPr lang="en-US" b="1" smtClean="0">
                <a:solidFill>
                  <a:srgbClr val="002060"/>
                </a:solidFill>
              </a:rPr>
              <a:t>Importance of managing personnel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39373" y="865494"/>
            <a:ext cx="8533331" cy="3650235"/>
          </a:xfrm>
          <a:prstGeom prst="rect">
            <a:avLst/>
          </a:prstGeom>
        </p:spPr>
      </p:pic>
    </p:spTree>
    <p:extLst>
      <p:ext uri="{BB962C8B-B14F-4D97-AF65-F5344CB8AC3E}">
        <p14:creationId xmlns:p14="http://schemas.microsoft.com/office/powerpoint/2010/main" val="4140604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618700" cy="369332"/>
          </a:xfrm>
          <a:prstGeom prst="rect">
            <a:avLst/>
          </a:prstGeom>
          <a:noFill/>
        </p:spPr>
        <p:txBody>
          <a:bodyPr wrap="none" rtlCol="0">
            <a:spAutoFit/>
          </a:bodyPr>
          <a:lstStyle/>
          <a:p>
            <a:r>
              <a:rPr lang="en-US" b="1" smtClean="0">
                <a:solidFill>
                  <a:srgbClr val="002060"/>
                </a:solidFill>
              </a:rPr>
              <a:t>Managing personnel security – hiring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323625" y="1240200"/>
            <a:ext cx="8679773" cy="2698753"/>
          </a:xfrm>
          <a:prstGeom prst="rect">
            <a:avLst/>
          </a:prstGeom>
        </p:spPr>
      </p:pic>
    </p:spTree>
    <p:extLst>
      <p:ext uri="{BB962C8B-B14F-4D97-AF65-F5344CB8AC3E}">
        <p14:creationId xmlns:p14="http://schemas.microsoft.com/office/powerpoint/2010/main" val="7256577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5297797" cy="369332"/>
          </a:xfrm>
          <a:prstGeom prst="rect">
            <a:avLst/>
          </a:prstGeom>
          <a:noFill/>
        </p:spPr>
        <p:txBody>
          <a:bodyPr wrap="none" rtlCol="0">
            <a:spAutoFit/>
          </a:bodyPr>
          <a:lstStyle/>
          <a:p>
            <a:r>
              <a:rPr lang="en-US" b="1" smtClean="0">
                <a:solidFill>
                  <a:srgbClr val="002060"/>
                </a:solidFill>
              </a:rPr>
              <a:t>Managing personnel security – employee termination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289976" y="999442"/>
            <a:ext cx="8619107" cy="3656964"/>
          </a:xfrm>
          <a:prstGeom prst="rect">
            <a:avLst/>
          </a:prstGeom>
        </p:spPr>
      </p:pic>
    </p:spTree>
    <p:extLst>
      <p:ext uri="{BB962C8B-B14F-4D97-AF65-F5344CB8AC3E}">
        <p14:creationId xmlns:p14="http://schemas.microsoft.com/office/powerpoint/2010/main" val="42942148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504246" cy="369332"/>
          </a:xfrm>
          <a:prstGeom prst="rect">
            <a:avLst/>
          </a:prstGeom>
          <a:noFill/>
        </p:spPr>
        <p:txBody>
          <a:bodyPr wrap="none" rtlCol="0">
            <a:spAutoFit/>
          </a:bodyPr>
          <a:lstStyle/>
          <a:p>
            <a:r>
              <a:rPr lang="en-US" b="1" smtClean="0">
                <a:solidFill>
                  <a:srgbClr val="002060"/>
                </a:solidFill>
              </a:rPr>
              <a:t>Vendors, Contractors and Consultant controls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31357" y="915006"/>
            <a:ext cx="8790348" cy="3741400"/>
          </a:xfrm>
          <a:prstGeom prst="rect">
            <a:avLst/>
          </a:prstGeom>
        </p:spPr>
      </p:pic>
    </p:spTree>
    <p:extLst>
      <p:ext uri="{BB962C8B-B14F-4D97-AF65-F5344CB8AC3E}">
        <p14:creationId xmlns:p14="http://schemas.microsoft.com/office/powerpoint/2010/main" val="1970295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070760" cy="369332"/>
          </a:xfrm>
          <a:prstGeom prst="rect">
            <a:avLst/>
          </a:prstGeom>
          <a:noFill/>
        </p:spPr>
        <p:txBody>
          <a:bodyPr wrap="none" rtlCol="0">
            <a:spAutoFit/>
          </a:bodyPr>
          <a:lstStyle/>
          <a:p>
            <a:r>
              <a:rPr lang="en-US" b="1" smtClean="0">
                <a:solidFill>
                  <a:srgbClr val="002060"/>
                </a:solidFill>
              </a:rPr>
              <a:t>Best Work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95977"/>
            <a:ext cx="8085689" cy="2865008"/>
          </a:xfrm>
          <a:prstGeom prst="rect">
            <a:avLst/>
          </a:prstGeom>
        </p:spPr>
      </p:pic>
    </p:spTree>
    <p:extLst>
      <p:ext uri="{BB962C8B-B14F-4D97-AF65-F5344CB8AC3E}">
        <p14:creationId xmlns:p14="http://schemas.microsoft.com/office/powerpoint/2010/main" val="2729012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267322" cy="369332"/>
          </a:xfrm>
          <a:prstGeom prst="rect">
            <a:avLst/>
          </a:prstGeom>
          <a:noFill/>
        </p:spPr>
        <p:txBody>
          <a:bodyPr wrap="none" rtlCol="0">
            <a:spAutoFit/>
          </a:bodyPr>
          <a:lstStyle/>
          <a:p>
            <a:r>
              <a:rPr lang="en-US" b="1" smtClean="0">
                <a:solidFill>
                  <a:srgbClr val="002060"/>
                </a:solidFill>
              </a:rPr>
              <a:t>Importance of Security Awareness Training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67942" y="1106342"/>
            <a:ext cx="8813834" cy="3198372"/>
          </a:xfrm>
          <a:prstGeom prst="rect">
            <a:avLst/>
          </a:prstGeom>
        </p:spPr>
      </p:pic>
    </p:spTree>
    <p:extLst>
      <p:ext uri="{BB962C8B-B14F-4D97-AF65-F5344CB8AC3E}">
        <p14:creationId xmlns:p14="http://schemas.microsoft.com/office/powerpoint/2010/main" val="3583720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507692" cy="369332"/>
          </a:xfrm>
          <a:prstGeom prst="rect">
            <a:avLst/>
          </a:prstGeom>
          <a:noFill/>
        </p:spPr>
        <p:txBody>
          <a:bodyPr wrap="none" rtlCol="0">
            <a:spAutoFit/>
          </a:bodyPr>
          <a:lstStyle/>
          <a:p>
            <a:r>
              <a:rPr lang="en-US" b="1" smtClean="0">
                <a:solidFill>
                  <a:srgbClr val="002060"/>
                </a:solidFill>
              </a:rPr>
              <a:t>Awareness, Training and Education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3348" y="907732"/>
            <a:ext cx="8837955" cy="3973757"/>
          </a:xfrm>
          <a:prstGeom prst="rect">
            <a:avLst/>
          </a:prstGeom>
        </p:spPr>
      </p:pic>
    </p:spTree>
    <p:extLst>
      <p:ext uri="{BB962C8B-B14F-4D97-AF65-F5344CB8AC3E}">
        <p14:creationId xmlns:p14="http://schemas.microsoft.com/office/powerpoint/2010/main" val="12069629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5443029" cy="369332"/>
          </a:xfrm>
          <a:prstGeom prst="rect">
            <a:avLst/>
          </a:prstGeom>
          <a:noFill/>
        </p:spPr>
        <p:txBody>
          <a:bodyPr wrap="none" rtlCol="0">
            <a:spAutoFit/>
          </a:bodyPr>
          <a:lstStyle/>
          <a:p>
            <a:r>
              <a:rPr lang="en-US" b="1" smtClean="0">
                <a:solidFill>
                  <a:srgbClr val="002060"/>
                </a:solidFill>
              </a:rPr>
              <a:t>Security Awareness Training Program - Implementation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97571" y="877464"/>
            <a:ext cx="8758818" cy="4327582"/>
          </a:xfrm>
          <a:prstGeom prst="rect">
            <a:avLst/>
          </a:prstGeom>
        </p:spPr>
      </p:pic>
    </p:spTree>
    <p:extLst>
      <p:ext uri="{BB962C8B-B14F-4D97-AF65-F5344CB8AC3E}">
        <p14:creationId xmlns:p14="http://schemas.microsoft.com/office/powerpoint/2010/main" val="220783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1244828" cy="369332"/>
          </a:xfrm>
          <a:prstGeom prst="rect">
            <a:avLst/>
          </a:prstGeom>
          <a:noFill/>
        </p:spPr>
        <p:txBody>
          <a:bodyPr wrap="none" rtlCol="0">
            <a:spAutoFit/>
          </a:bodyPr>
          <a:lstStyle/>
          <a:p>
            <a:r>
              <a:rPr lang="en-US" b="1" smtClean="0">
                <a:solidFill>
                  <a:srgbClr val="002060"/>
                </a:solidFill>
              </a:rPr>
              <a:t>Availability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09675" y="1514475"/>
            <a:ext cx="6686550" cy="2705100"/>
          </a:xfrm>
          <a:prstGeom prst="rect">
            <a:avLst/>
          </a:prstGeom>
        </p:spPr>
      </p:pic>
    </p:spTree>
    <p:extLst>
      <p:ext uri="{BB962C8B-B14F-4D97-AF65-F5344CB8AC3E}">
        <p14:creationId xmlns:p14="http://schemas.microsoft.com/office/powerpoint/2010/main" val="6839298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4682051" cy="369332"/>
          </a:xfrm>
          <a:prstGeom prst="rect">
            <a:avLst/>
          </a:prstGeom>
          <a:noFill/>
        </p:spPr>
        <p:txBody>
          <a:bodyPr wrap="none" rtlCol="0">
            <a:spAutoFit/>
          </a:bodyPr>
          <a:lstStyle/>
          <a:p>
            <a:r>
              <a:rPr lang="en-US" b="1" smtClean="0">
                <a:solidFill>
                  <a:srgbClr val="002060"/>
                </a:solidFill>
              </a:rPr>
              <a:t>Importance of Managing the Security Function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90587" y="1054016"/>
            <a:ext cx="6905625" cy="1838325"/>
          </a:xfrm>
          <a:prstGeom prst="rect">
            <a:avLst/>
          </a:prstGeom>
        </p:spPr>
      </p:pic>
    </p:spTree>
    <p:extLst>
      <p:ext uri="{BB962C8B-B14F-4D97-AF65-F5344CB8AC3E}">
        <p14:creationId xmlns:p14="http://schemas.microsoft.com/office/powerpoint/2010/main" val="19039703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5494902" cy="369332"/>
          </a:xfrm>
          <a:prstGeom prst="rect">
            <a:avLst/>
          </a:prstGeom>
          <a:noFill/>
        </p:spPr>
        <p:txBody>
          <a:bodyPr wrap="none" rtlCol="0">
            <a:spAutoFit/>
          </a:bodyPr>
          <a:lstStyle/>
          <a:p>
            <a:r>
              <a:rPr lang="en-US" b="1" smtClean="0">
                <a:solidFill>
                  <a:srgbClr val="002060"/>
                </a:solidFill>
              </a:rPr>
              <a:t>Best Practices – Budget and Establish Security Metrics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258824" y="1013285"/>
            <a:ext cx="8589759" cy="3361766"/>
          </a:xfrm>
          <a:prstGeom prst="rect">
            <a:avLst/>
          </a:prstGeom>
        </p:spPr>
      </p:pic>
    </p:spTree>
    <p:extLst>
      <p:ext uri="{BB962C8B-B14F-4D97-AF65-F5344CB8AC3E}">
        <p14:creationId xmlns:p14="http://schemas.microsoft.com/office/powerpoint/2010/main" val="35950335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6031588" cy="369332"/>
          </a:xfrm>
          <a:prstGeom prst="rect">
            <a:avLst/>
          </a:prstGeom>
          <a:noFill/>
        </p:spPr>
        <p:txBody>
          <a:bodyPr wrap="none" rtlCol="0">
            <a:spAutoFit/>
          </a:bodyPr>
          <a:lstStyle/>
          <a:p>
            <a:r>
              <a:rPr lang="en-US" b="1" smtClean="0">
                <a:solidFill>
                  <a:srgbClr val="002060"/>
                </a:solidFill>
              </a:rPr>
              <a:t>Best Practices – Resources Develop and Implement Strategies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49570" y="875772"/>
            <a:ext cx="7891855" cy="3766567"/>
          </a:xfrm>
          <a:prstGeom prst="rect">
            <a:avLst/>
          </a:prstGeom>
        </p:spPr>
      </p:pic>
    </p:spTree>
    <p:extLst>
      <p:ext uri="{BB962C8B-B14F-4D97-AF65-F5344CB8AC3E}">
        <p14:creationId xmlns:p14="http://schemas.microsoft.com/office/powerpoint/2010/main" val="3480872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6258188" cy="369332"/>
          </a:xfrm>
          <a:prstGeom prst="rect">
            <a:avLst/>
          </a:prstGeom>
          <a:noFill/>
        </p:spPr>
        <p:txBody>
          <a:bodyPr wrap="none" rtlCol="0">
            <a:spAutoFit/>
          </a:bodyPr>
          <a:lstStyle/>
          <a:p>
            <a:r>
              <a:rPr lang="en-US" b="1">
                <a:solidFill>
                  <a:srgbClr val="002060"/>
                </a:solidFill>
              </a:rPr>
              <a:t>Best Practices – </a:t>
            </a:r>
            <a:r>
              <a:rPr lang="en-US" b="1" smtClean="0">
                <a:solidFill>
                  <a:srgbClr val="002060"/>
                </a:solidFill>
              </a:rPr>
              <a:t>Completeness and Effectiveness of the Program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397958"/>
            <a:ext cx="7973492" cy="1471851"/>
          </a:xfrm>
          <a:prstGeom prst="rect">
            <a:avLst/>
          </a:prstGeom>
        </p:spPr>
      </p:pic>
    </p:spTree>
    <p:extLst>
      <p:ext uri="{BB962C8B-B14F-4D97-AF65-F5344CB8AC3E}">
        <p14:creationId xmlns:p14="http://schemas.microsoft.com/office/powerpoint/2010/main" val="29739685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8141" y="1413210"/>
            <a:ext cx="5391150" cy="1962150"/>
          </a:xfrm>
          <a:prstGeom prst="rect">
            <a:avLst/>
          </a:prstGeom>
        </p:spPr>
      </p:pic>
    </p:spTree>
    <p:extLst>
      <p:ext uri="{BB962C8B-B14F-4D97-AF65-F5344CB8AC3E}">
        <p14:creationId xmlns:p14="http://schemas.microsoft.com/office/powerpoint/2010/main" val="26056317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7287" y="1251033"/>
            <a:ext cx="6829425" cy="2238375"/>
          </a:xfrm>
          <a:prstGeom prst="rect">
            <a:avLst/>
          </a:prstGeom>
        </p:spPr>
      </p:pic>
    </p:spTree>
    <p:extLst>
      <p:ext uri="{BB962C8B-B14F-4D97-AF65-F5344CB8AC3E}">
        <p14:creationId xmlns:p14="http://schemas.microsoft.com/office/powerpoint/2010/main" val="37843166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1601" y="1079196"/>
            <a:ext cx="6877050" cy="3295650"/>
          </a:xfrm>
          <a:prstGeom prst="rect">
            <a:avLst/>
          </a:prstGeom>
        </p:spPr>
      </p:pic>
    </p:spTree>
    <p:extLst>
      <p:ext uri="{BB962C8B-B14F-4D97-AF65-F5344CB8AC3E}">
        <p14:creationId xmlns:p14="http://schemas.microsoft.com/office/powerpoint/2010/main" val="3209007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39001" y="1018673"/>
            <a:ext cx="6810375" cy="2438400"/>
          </a:xfrm>
          <a:prstGeom prst="rect">
            <a:avLst/>
          </a:prstGeom>
        </p:spPr>
      </p:pic>
    </p:spTree>
    <p:extLst>
      <p:ext uri="{BB962C8B-B14F-4D97-AF65-F5344CB8AC3E}">
        <p14:creationId xmlns:p14="http://schemas.microsoft.com/office/powerpoint/2010/main" val="30669407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9504" y="951246"/>
            <a:ext cx="6924675" cy="3343275"/>
          </a:xfrm>
          <a:prstGeom prst="rect">
            <a:avLst/>
          </a:prstGeom>
        </p:spPr>
      </p:pic>
    </p:spTree>
    <p:extLst>
      <p:ext uri="{BB962C8B-B14F-4D97-AF65-F5344CB8AC3E}">
        <p14:creationId xmlns:p14="http://schemas.microsoft.com/office/powerpoint/2010/main" val="22652774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7129" y="1065798"/>
            <a:ext cx="6829425" cy="2247900"/>
          </a:xfrm>
          <a:prstGeom prst="rect">
            <a:avLst/>
          </a:prstGeom>
        </p:spPr>
      </p:pic>
    </p:spTree>
    <p:extLst>
      <p:ext uri="{BB962C8B-B14F-4D97-AF65-F5344CB8AC3E}">
        <p14:creationId xmlns:p14="http://schemas.microsoft.com/office/powerpoint/2010/main" val="3033327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2205668" cy="369332"/>
          </a:xfrm>
          <a:prstGeom prst="rect">
            <a:avLst/>
          </a:prstGeom>
          <a:noFill/>
        </p:spPr>
        <p:txBody>
          <a:bodyPr wrap="none" rtlCol="0">
            <a:spAutoFit/>
          </a:bodyPr>
          <a:lstStyle/>
          <a:p>
            <a:r>
              <a:rPr lang="en-US" b="1" smtClean="0">
                <a:solidFill>
                  <a:srgbClr val="002060"/>
                </a:solidFill>
              </a:rPr>
              <a:t>Information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352550" y="1019175"/>
            <a:ext cx="6267450" cy="2362200"/>
          </a:xfrm>
          <a:prstGeom prst="rect">
            <a:avLst/>
          </a:prstGeom>
        </p:spPr>
      </p:pic>
    </p:spTree>
    <p:extLst>
      <p:ext uri="{BB962C8B-B14F-4D97-AF65-F5344CB8AC3E}">
        <p14:creationId xmlns:p14="http://schemas.microsoft.com/office/powerpoint/2010/main" val="3963983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56523" y="989346"/>
            <a:ext cx="6886575" cy="3267075"/>
          </a:xfrm>
          <a:prstGeom prst="rect">
            <a:avLst/>
          </a:prstGeom>
        </p:spPr>
      </p:pic>
    </p:spTree>
    <p:extLst>
      <p:ext uri="{BB962C8B-B14F-4D97-AF65-F5344CB8AC3E}">
        <p14:creationId xmlns:p14="http://schemas.microsoft.com/office/powerpoint/2010/main" val="3870260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37987" y="918912"/>
            <a:ext cx="6819900" cy="2228850"/>
          </a:xfrm>
          <a:prstGeom prst="rect">
            <a:avLst/>
          </a:prstGeom>
        </p:spPr>
      </p:pic>
    </p:spTree>
    <p:extLst>
      <p:ext uri="{BB962C8B-B14F-4D97-AF65-F5344CB8AC3E}">
        <p14:creationId xmlns:p14="http://schemas.microsoft.com/office/powerpoint/2010/main" val="35379702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8080" y="1052011"/>
            <a:ext cx="6867525" cy="3286125"/>
          </a:xfrm>
          <a:prstGeom prst="rect">
            <a:avLst/>
          </a:prstGeom>
        </p:spPr>
      </p:pic>
    </p:spTree>
    <p:extLst>
      <p:ext uri="{BB962C8B-B14F-4D97-AF65-F5344CB8AC3E}">
        <p14:creationId xmlns:p14="http://schemas.microsoft.com/office/powerpoint/2010/main" val="4150335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0019" y="1133976"/>
            <a:ext cx="6819900" cy="2400300"/>
          </a:xfrm>
          <a:prstGeom prst="rect">
            <a:avLst/>
          </a:prstGeom>
        </p:spPr>
      </p:pic>
    </p:spTree>
    <p:extLst>
      <p:ext uri="{BB962C8B-B14F-4D97-AF65-F5344CB8AC3E}">
        <p14:creationId xmlns:p14="http://schemas.microsoft.com/office/powerpoint/2010/main" val="33432979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9887" y="835443"/>
            <a:ext cx="6896100" cy="3286125"/>
          </a:xfrm>
          <a:prstGeom prst="rect">
            <a:avLst/>
          </a:prstGeom>
        </p:spPr>
      </p:pic>
    </p:spTree>
    <p:extLst>
      <p:ext uri="{BB962C8B-B14F-4D97-AF65-F5344CB8AC3E}">
        <p14:creationId xmlns:p14="http://schemas.microsoft.com/office/powerpoint/2010/main" val="2631193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93382" y="1083593"/>
            <a:ext cx="6829425" cy="2428875"/>
          </a:xfrm>
          <a:prstGeom prst="rect">
            <a:avLst/>
          </a:prstGeom>
        </p:spPr>
      </p:pic>
    </p:spTree>
    <p:extLst>
      <p:ext uri="{BB962C8B-B14F-4D97-AF65-F5344CB8AC3E}">
        <p14:creationId xmlns:p14="http://schemas.microsoft.com/office/powerpoint/2010/main" val="1077533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9662" y="1042486"/>
            <a:ext cx="6924675" cy="3305175"/>
          </a:xfrm>
          <a:prstGeom prst="rect">
            <a:avLst/>
          </a:prstGeom>
        </p:spPr>
      </p:pic>
    </p:spTree>
    <p:extLst>
      <p:ext uri="{BB962C8B-B14F-4D97-AF65-F5344CB8AC3E}">
        <p14:creationId xmlns:p14="http://schemas.microsoft.com/office/powerpoint/2010/main" val="1602875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3541" y="897856"/>
            <a:ext cx="6848475" cy="2343150"/>
          </a:xfrm>
          <a:prstGeom prst="rect">
            <a:avLst/>
          </a:prstGeom>
        </p:spPr>
      </p:pic>
    </p:spTree>
    <p:extLst>
      <p:ext uri="{BB962C8B-B14F-4D97-AF65-F5344CB8AC3E}">
        <p14:creationId xmlns:p14="http://schemas.microsoft.com/office/powerpoint/2010/main" val="3581030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941220"/>
            <a:ext cx="6858000" cy="3267075"/>
          </a:xfrm>
          <a:prstGeom prst="rect">
            <a:avLst/>
          </a:prstGeom>
        </p:spPr>
      </p:pic>
    </p:spTree>
    <p:extLst>
      <p:ext uri="{BB962C8B-B14F-4D97-AF65-F5344CB8AC3E}">
        <p14:creationId xmlns:p14="http://schemas.microsoft.com/office/powerpoint/2010/main" val="17360054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9386" y="1083844"/>
            <a:ext cx="6800850" cy="2476500"/>
          </a:xfrm>
          <a:prstGeom prst="rect">
            <a:avLst/>
          </a:prstGeom>
        </p:spPr>
      </p:pic>
    </p:spTree>
    <p:extLst>
      <p:ext uri="{BB962C8B-B14F-4D97-AF65-F5344CB8AC3E}">
        <p14:creationId xmlns:p14="http://schemas.microsoft.com/office/powerpoint/2010/main" val="65957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481851" cy="369332"/>
          </a:xfrm>
          <a:prstGeom prst="rect">
            <a:avLst/>
          </a:prstGeom>
          <a:noFill/>
        </p:spPr>
        <p:txBody>
          <a:bodyPr wrap="none" rtlCol="0">
            <a:spAutoFit/>
          </a:bodyPr>
          <a:lstStyle/>
          <a:p>
            <a:r>
              <a:rPr lang="en-US" b="1" smtClean="0">
                <a:solidFill>
                  <a:srgbClr val="002060"/>
                </a:solidFill>
              </a:rPr>
              <a:t>Information Security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700212" y="971550"/>
            <a:ext cx="5343525" cy="2533650"/>
          </a:xfrm>
          <a:prstGeom prst="rect">
            <a:avLst/>
          </a:prstGeom>
        </p:spPr>
      </p:pic>
    </p:spTree>
    <p:extLst>
      <p:ext uri="{BB962C8B-B14F-4D97-AF65-F5344CB8AC3E}">
        <p14:creationId xmlns:p14="http://schemas.microsoft.com/office/powerpoint/2010/main" val="4364342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462" y="857250"/>
            <a:ext cx="6838950" cy="3314700"/>
          </a:xfrm>
          <a:prstGeom prst="rect">
            <a:avLst/>
          </a:prstGeom>
        </p:spPr>
      </p:pic>
    </p:spTree>
    <p:extLst>
      <p:ext uri="{BB962C8B-B14F-4D97-AF65-F5344CB8AC3E}">
        <p14:creationId xmlns:p14="http://schemas.microsoft.com/office/powerpoint/2010/main" val="16577980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4081" y="1427998"/>
            <a:ext cx="6819900" cy="2486025"/>
          </a:xfrm>
          <a:prstGeom prst="rect">
            <a:avLst/>
          </a:prstGeom>
        </p:spPr>
      </p:pic>
    </p:spTree>
    <p:extLst>
      <p:ext uri="{BB962C8B-B14F-4D97-AF65-F5344CB8AC3E}">
        <p14:creationId xmlns:p14="http://schemas.microsoft.com/office/powerpoint/2010/main" val="22736304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0269" y="1090361"/>
            <a:ext cx="6867525" cy="3257550"/>
          </a:xfrm>
          <a:prstGeom prst="rect">
            <a:avLst/>
          </a:prstGeom>
        </p:spPr>
      </p:pic>
    </p:spTree>
    <p:extLst>
      <p:ext uri="{BB962C8B-B14F-4D97-AF65-F5344CB8AC3E}">
        <p14:creationId xmlns:p14="http://schemas.microsoft.com/office/powerpoint/2010/main" val="25058570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525" y="1491414"/>
            <a:ext cx="6838950" cy="2190750"/>
          </a:xfrm>
          <a:prstGeom prst="rect">
            <a:avLst/>
          </a:prstGeom>
        </p:spPr>
      </p:pic>
    </p:spTree>
    <p:extLst>
      <p:ext uri="{BB962C8B-B14F-4D97-AF65-F5344CB8AC3E}">
        <p14:creationId xmlns:p14="http://schemas.microsoft.com/office/powerpoint/2010/main" val="28141380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4398" y="1095124"/>
            <a:ext cx="6838950" cy="3248025"/>
          </a:xfrm>
          <a:prstGeom prst="rect">
            <a:avLst/>
          </a:prstGeom>
        </p:spPr>
      </p:pic>
    </p:spTree>
    <p:extLst>
      <p:ext uri="{BB962C8B-B14F-4D97-AF65-F5344CB8AC3E}">
        <p14:creationId xmlns:p14="http://schemas.microsoft.com/office/powerpoint/2010/main" val="12347780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7762" y="1430504"/>
            <a:ext cx="6848475" cy="2505075"/>
          </a:xfrm>
          <a:prstGeom prst="rect">
            <a:avLst/>
          </a:prstGeom>
        </p:spPr>
      </p:pic>
    </p:spTree>
    <p:extLst>
      <p:ext uri="{BB962C8B-B14F-4D97-AF65-F5344CB8AC3E}">
        <p14:creationId xmlns:p14="http://schemas.microsoft.com/office/powerpoint/2010/main" val="4703617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0044" y="1047248"/>
            <a:ext cx="6896100" cy="3295650"/>
          </a:xfrm>
          <a:prstGeom prst="rect">
            <a:avLst/>
          </a:prstGeom>
        </p:spPr>
      </p:pic>
    </p:spTree>
    <p:extLst>
      <p:ext uri="{BB962C8B-B14F-4D97-AF65-F5344CB8AC3E}">
        <p14:creationId xmlns:p14="http://schemas.microsoft.com/office/powerpoint/2010/main" val="22259080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9544" y="1317960"/>
            <a:ext cx="6800850" cy="2609850"/>
          </a:xfrm>
          <a:prstGeom prst="rect">
            <a:avLst/>
          </a:prstGeom>
        </p:spPr>
      </p:pic>
    </p:spTree>
    <p:extLst>
      <p:ext uri="{BB962C8B-B14F-4D97-AF65-F5344CB8AC3E}">
        <p14:creationId xmlns:p14="http://schemas.microsoft.com/office/powerpoint/2010/main" val="13378495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549" y="984584"/>
            <a:ext cx="6962775" cy="3276600"/>
          </a:xfrm>
          <a:prstGeom prst="rect">
            <a:avLst/>
          </a:prstGeom>
        </p:spPr>
      </p:pic>
    </p:spTree>
    <p:extLst>
      <p:ext uri="{BB962C8B-B14F-4D97-AF65-F5344CB8AC3E}">
        <p14:creationId xmlns:p14="http://schemas.microsoft.com/office/powerpoint/2010/main" val="33179393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5097" y="1470108"/>
            <a:ext cx="6829425" cy="2257425"/>
          </a:xfrm>
          <a:prstGeom prst="rect">
            <a:avLst/>
          </a:prstGeom>
        </p:spPr>
      </p:pic>
    </p:spTree>
    <p:extLst>
      <p:ext uri="{BB962C8B-B14F-4D97-AF65-F5344CB8AC3E}">
        <p14:creationId xmlns:p14="http://schemas.microsoft.com/office/powerpoint/2010/main" val="2079376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4483" y="288758"/>
            <a:ext cx="3348994" cy="369332"/>
          </a:xfrm>
          <a:prstGeom prst="rect">
            <a:avLst/>
          </a:prstGeom>
          <a:noFill/>
        </p:spPr>
        <p:txBody>
          <a:bodyPr wrap="none" rtlCol="0">
            <a:spAutoFit/>
          </a:bodyPr>
          <a:lstStyle/>
          <a:p>
            <a:r>
              <a:rPr lang="en-US" b="1" smtClean="0">
                <a:solidFill>
                  <a:srgbClr val="002060"/>
                </a:solidFill>
              </a:rPr>
              <a:t>Information Security Governance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90612" y="1171575"/>
            <a:ext cx="6810375" cy="2895600"/>
          </a:xfrm>
          <a:prstGeom prst="rect">
            <a:avLst/>
          </a:prstGeom>
        </p:spPr>
      </p:pic>
    </p:spTree>
    <p:extLst>
      <p:ext uri="{BB962C8B-B14F-4D97-AF65-F5344CB8AC3E}">
        <p14:creationId xmlns:p14="http://schemas.microsoft.com/office/powerpoint/2010/main" val="28190034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8304" y="1008647"/>
            <a:ext cx="6838950" cy="3276600"/>
          </a:xfrm>
          <a:prstGeom prst="rect">
            <a:avLst/>
          </a:prstGeom>
        </p:spPr>
      </p:pic>
    </p:spTree>
    <p:extLst>
      <p:ext uri="{BB962C8B-B14F-4D97-AF65-F5344CB8AC3E}">
        <p14:creationId xmlns:p14="http://schemas.microsoft.com/office/powerpoint/2010/main" val="15992676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8685" y="1083593"/>
            <a:ext cx="6810375" cy="2428875"/>
          </a:xfrm>
          <a:prstGeom prst="rect">
            <a:avLst/>
          </a:prstGeom>
        </p:spPr>
      </p:pic>
    </p:spTree>
    <p:extLst>
      <p:ext uri="{BB962C8B-B14F-4D97-AF65-F5344CB8AC3E}">
        <p14:creationId xmlns:p14="http://schemas.microsoft.com/office/powerpoint/2010/main" val="37854260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9187" y="1066549"/>
            <a:ext cx="6905625" cy="3305175"/>
          </a:xfrm>
          <a:prstGeom prst="rect">
            <a:avLst/>
          </a:prstGeom>
        </p:spPr>
      </p:pic>
    </p:spTree>
    <p:extLst>
      <p:ext uri="{BB962C8B-B14F-4D97-AF65-F5344CB8AC3E}">
        <p14:creationId xmlns:p14="http://schemas.microsoft.com/office/powerpoint/2010/main" val="16961143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2525" y="1164055"/>
            <a:ext cx="6838950" cy="2628900"/>
          </a:xfrm>
          <a:prstGeom prst="rect">
            <a:avLst/>
          </a:prstGeom>
        </p:spPr>
      </p:pic>
    </p:spTree>
    <p:extLst>
      <p:ext uri="{BB962C8B-B14F-4D97-AF65-F5344CB8AC3E}">
        <p14:creationId xmlns:p14="http://schemas.microsoft.com/office/powerpoint/2010/main" val="11134210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0" y="948490"/>
            <a:ext cx="6858000" cy="3276600"/>
          </a:xfrm>
          <a:prstGeom prst="rect">
            <a:avLst/>
          </a:prstGeom>
        </p:spPr>
      </p:pic>
    </p:spTree>
    <p:extLst>
      <p:ext uri="{BB962C8B-B14F-4D97-AF65-F5344CB8AC3E}">
        <p14:creationId xmlns:p14="http://schemas.microsoft.com/office/powerpoint/2010/main" val="15690763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4649" y="1434766"/>
            <a:ext cx="6886575" cy="2400300"/>
          </a:xfrm>
          <a:prstGeom prst="rect">
            <a:avLst/>
          </a:prstGeom>
        </p:spPr>
      </p:pic>
    </p:spTree>
    <p:extLst>
      <p:ext uri="{BB962C8B-B14F-4D97-AF65-F5344CB8AC3E}">
        <p14:creationId xmlns:p14="http://schemas.microsoft.com/office/powerpoint/2010/main" val="16229505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0045" y="1148013"/>
            <a:ext cx="6896100" cy="3238500"/>
          </a:xfrm>
          <a:prstGeom prst="rect">
            <a:avLst/>
          </a:prstGeom>
        </p:spPr>
      </p:pic>
    </p:spTree>
    <p:extLst>
      <p:ext uri="{BB962C8B-B14F-4D97-AF65-F5344CB8AC3E}">
        <p14:creationId xmlns:p14="http://schemas.microsoft.com/office/powerpoint/2010/main" val="14333341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7604" y="1136483"/>
            <a:ext cx="6848475" cy="2419350"/>
          </a:xfrm>
          <a:prstGeom prst="rect">
            <a:avLst/>
          </a:prstGeom>
        </p:spPr>
      </p:pic>
    </p:spTree>
    <p:extLst>
      <p:ext uri="{BB962C8B-B14F-4D97-AF65-F5344CB8AC3E}">
        <p14:creationId xmlns:p14="http://schemas.microsoft.com/office/powerpoint/2010/main" val="172692743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74332" y="1100137"/>
            <a:ext cx="6867525" cy="3286125"/>
          </a:xfrm>
          <a:prstGeom prst="rect">
            <a:avLst/>
          </a:prstGeom>
        </p:spPr>
      </p:pic>
    </p:spTree>
    <p:extLst>
      <p:ext uri="{BB962C8B-B14F-4D97-AF65-F5344CB8AC3E}">
        <p14:creationId xmlns:p14="http://schemas.microsoft.com/office/powerpoint/2010/main" val="25625750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6048" y="1277854"/>
            <a:ext cx="6867525" cy="2305050"/>
          </a:xfrm>
          <a:prstGeom prst="rect">
            <a:avLst/>
          </a:prstGeom>
        </p:spPr>
      </p:pic>
    </p:spTree>
    <p:extLst>
      <p:ext uri="{BB962C8B-B14F-4D97-AF65-F5344CB8AC3E}">
        <p14:creationId xmlns:p14="http://schemas.microsoft.com/office/powerpoint/2010/main" val="3849790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TotalTime>
  <Words>13968</Words>
  <Application>Microsoft Office PowerPoint</Application>
  <PresentationFormat>On-screen Show (4:3)</PresentationFormat>
  <Paragraphs>1526</Paragraphs>
  <Slides>122</Slides>
  <Notes>122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122</vt:i4>
      </vt:variant>
    </vt:vector>
  </HeadingPairs>
  <TitlesOfParts>
    <vt:vector size="126" baseType="lpstr">
      <vt:lpstr>Arial</vt:lpstr>
      <vt:lpstr>Calibri</vt:lpstr>
      <vt:lpstr>Calibri Light</vt:lpstr>
      <vt:lpstr>Office Theme</vt:lpstr>
      <vt:lpstr>Domain 1 – Security and 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(WT01 - Finance - Wipro Corporate)</cp:lastModifiedBy>
  <cp:revision>25</cp:revision>
  <dcterms:created xsi:type="dcterms:W3CDTF">2015-11-13T08:37:05Z</dcterms:created>
  <dcterms:modified xsi:type="dcterms:W3CDTF">2016-10-16T10:43:28Z</dcterms:modified>
</cp:coreProperties>
</file>